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97"/>
  </p:normalViewPr>
  <p:slideViewPr>
    <p:cSldViewPr snapToGrid="0" snapToObjects="1">
      <p:cViewPr varScale="1">
        <p:scale>
          <a:sx n="118" d="100"/>
          <a:sy n="118" d="100"/>
        </p:scale>
        <p:origin x="24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465B12-85AB-4029-989D-C173B6F7675F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u avec légende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E6689EB-6664-4AC8-999B-77C1638481B1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age avec légende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D218882-8AAB-4C51-8E96-D51F2AC8CF1A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10BB12B-4E4B-4AB9-8167-987C24C8A816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9404FD9-6495-4785-A8AC-FFCC951C4B41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D7A21B4-F2A9-4AA0-856F-3D8E16470424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de section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C5592CC-F8AB-4526-9DDF-EF1CAFFFCC6B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0B1510C-955F-47F9-953F-71564B684A3F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aison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FE7D294-927D-462B-8C08-FC6CBA44AC79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6FE0BF-4063-4186-912E-22A1C3507FC0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129445-E5C8-42D2-8AF6-ECB49538DA2D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texte-titre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03080" y="868320"/>
            <a:ext cx="4368240" cy="396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85000" lnSpcReduction="19999"/>
          </a:bodyPr>
          <a:lstStyle/>
          <a:p>
            <a:pPr indent="0" defTabSz="914400">
              <a:lnSpc>
                <a:spcPct val="150000"/>
              </a:lnSpc>
              <a:buNone/>
            </a:pPr>
            <a:r>
              <a:rPr lang="en-US" sz="44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Maria</a:t>
            </a:r>
            <a:br>
              <a:rPr sz="4400"/>
            </a:br>
            <a:r>
              <a:rPr lang="en-US" sz="44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 MONTESSORI</a:t>
            </a:r>
            <a:br>
              <a:rPr sz="4000"/>
            </a:br>
            <a:br>
              <a:rPr sz="4000"/>
            </a:br>
            <a:br>
              <a:rPr sz="4000"/>
            </a:br>
            <a:r>
              <a:rPr lang="en-US" sz="40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   </a:t>
            </a: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Verdana"/>
              </a:rPr>
              <a:t>(1870 / 1952)</a:t>
            </a:r>
            <a:br>
              <a:rPr sz="4000"/>
            </a:b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640" y="264600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  <a:gd name="GluePoint1X" fmla="*/ 0 w 3474720"/>
              <a:gd name="GluePoint1Y" fmla="*/ 0 h 18288"/>
              <a:gd name="GluePoint2X" fmla="*/ 694944 w 3474720"/>
              <a:gd name="GluePoint2Y" fmla="*/ 0 h 18288"/>
              <a:gd name="GluePoint3X" fmla="*/ 1355141 w 3474720"/>
              <a:gd name="GluePoint3Y" fmla="*/ 0 h 18288"/>
              <a:gd name="GluePoint4X" fmla="*/ 2015338 w 3474720"/>
              <a:gd name="GluePoint4Y" fmla="*/ 0 h 18288"/>
              <a:gd name="GluePoint5X" fmla="*/ 2779776 w 3474720"/>
              <a:gd name="GluePoint5Y" fmla="*/ 0 h 18288"/>
              <a:gd name="GluePoint6X" fmla="*/ 3474720 w 3474720"/>
              <a:gd name="GluePoint6Y" fmla="*/ 0 h 18288"/>
              <a:gd name="GluePoint7X" fmla="*/ 3474720 w 3474720"/>
              <a:gd name="GluePoint7Y" fmla="*/ 18288 h 18288"/>
              <a:gd name="GluePoint8X" fmla="*/ 2779776 w 3474720"/>
              <a:gd name="GluePoint8Y" fmla="*/ 18288 h 18288"/>
              <a:gd name="GluePoint9X" fmla="*/ 2189074 w 3474720"/>
              <a:gd name="GluePoint9Y" fmla="*/ 18288 h 18288"/>
              <a:gd name="GluePoint10X" fmla="*/ 1528877 w 3474720"/>
              <a:gd name="GluePoint10Y" fmla="*/ 18288 h 18288"/>
              <a:gd name="GluePoint11X" fmla="*/ 868680 w 3474720"/>
              <a:gd name="GluePoint11Y" fmla="*/ 18288 h 18288"/>
              <a:gd name="GluePoint12X" fmla="*/ 0 w 3474720"/>
              <a:gd name="GluePoint12Y" fmla="*/ 18288 h 18288"/>
              <a:gd name="GluePoint13X" fmla="*/ 0 w 3474720"/>
              <a:gd name="GluePoint13Y" fmla="*/ 0 h 1828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3474720" h="18288" fill="none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4" name="Image 10" descr="Une image contenant Visage humain, portrait, personne, habits&#10;&#10;Le contenu généré par l’IA peut être incorrect."/>
          <p:cNvSpPr/>
          <p:nvPr/>
        </p:nvSpPr>
        <p:spPr>
          <a:xfrm>
            <a:off x="5311800" y="0"/>
            <a:ext cx="6878520" cy="6857640"/>
          </a:xfrm>
          <a:custGeom>
            <a:avLst/>
            <a:gdLst>
              <a:gd name="textAreaLeft" fmla="*/ 0 w 6878520"/>
              <a:gd name="textAreaRight" fmla="*/ 6878880 w 687852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0" y="60120"/>
            <a:ext cx="12191760" cy="1119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Jean Itard (1774 – 1838)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849600" y="113112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600" b="0" u="none" strike="noStrike" dirty="0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1800 : Victor, l’Enfant Sauvage de l’Aveyron</a:t>
            </a: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600" b="0" u="none" strike="noStrike" dirty="0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Ses expérimentations</a:t>
            </a: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600" b="0" u="none" strike="noStrike" dirty="0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Objectifs d’éducation par l’</a:t>
            </a:r>
            <a:r>
              <a:rPr lang="fr-FR" sz="2600" b="0" u="none" strike="noStrike" dirty="0" err="1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apprentissge</a:t>
            </a: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600" b="0" u="none" strike="noStrike" dirty="0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Publication de deux ouvrages de référence sur le développement de Victor</a:t>
            </a: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600" b="0" u="none" strike="noStrike" dirty="0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Les apports pour Maria Montessori</a:t>
            </a: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39000" y="156240"/>
            <a:ext cx="10909440" cy="136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50000"/>
              </a:lnSpc>
              <a:buNone/>
            </a:pPr>
            <a:r>
              <a:rPr lang="en-US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Victor,</a:t>
            </a:r>
            <a:br>
              <a:rPr sz="3200"/>
            </a:br>
            <a:r>
              <a:rPr lang="en-US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l’Enfant Sauvage de L’Aveyron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7" name="sketch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49960" y="1850760"/>
            <a:ext cx="3291480" cy="18000"/>
          </a:xfrm>
          <a:custGeom>
            <a:avLst/>
            <a:gdLst>
              <a:gd name="textAreaLeft" fmla="*/ 0 w 3291480"/>
              <a:gd name="textAreaRight" fmla="*/ 3291840 w 3291480"/>
              <a:gd name="textAreaTop" fmla="*/ 0 h 18000"/>
              <a:gd name="textAreaBottom" fmla="*/ 18360 h 18000"/>
              <a:gd name="GluePoint1X" fmla="*/ 0 w 3291840"/>
              <a:gd name="GluePoint1Y" fmla="*/ 0 h 18288"/>
              <a:gd name="GluePoint2X" fmla="*/ 658368 w 3291840"/>
              <a:gd name="GluePoint2Y" fmla="*/ 0 h 18288"/>
              <a:gd name="GluePoint3X" fmla="*/ 1283818 w 3291840"/>
              <a:gd name="GluePoint3Y" fmla="*/ 0 h 18288"/>
              <a:gd name="GluePoint4X" fmla="*/ 1909267 w 3291840"/>
              <a:gd name="GluePoint4Y" fmla="*/ 0 h 18288"/>
              <a:gd name="GluePoint5X" fmla="*/ 2633472 w 3291840"/>
              <a:gd name="GluePoint5Y" fmla="*/ 0 h 18288"/>
              <a:gd name="GluePoint6X" fmla="*/ 3291840 w 3291840"/>
              <a:gd name="GluePoint6Y" fmla="*/ 0 h 18288"/>
              <a:gd name="GluePoint7X" fmla="*/ 3291840 w 3291840"/>
              <a:gd name="GluePoint7Y" fmla="*/ 18288 h 18288"/>
              <a:gd name="GluePoint8X" fmla="*/ 2633472 w 3291840"/>
              <a:gd name="GluePoint8Y" fmla="*/ 18288 h 18288"/>
              <a:gd name="GluePoint9X" fmla="*/ 2073859 w 3291840"/>
              <a:gd name="GluePoint9Y" fmla="*/ 18288 h 18288"/>
              <a:gd name="GluePoint10X" fmla="*/ 1448410 w 3291840"/>
              <a:gd name="GluePoint10Y" fmla="*/ 18288 h 18288"/>
              <a:gd name="GluePoint11X" fmla="*/ 822960 w 3291840"/>
              <a:gd name="GluePoint11Y" fmla="*/ 18288 h 18288"/>
              <a:gd name="GluePoint12X" fmla="*/ 0 w 3291840"/>
              <a:gd name="GluePoint12Y" fmla="*/ 18288 h 18288"/>
              <a:gd name="GluePoint13X" fmla="*/ 0 w 3291840"/>
              <a:gd name="GluePoint13Y" fmla="*/ 0 h 1828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3291840" h="18288" fill="none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98" name="Espace réservé du contenu 7" descr="Une image contenant texte, Visage humain, affiche, livre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7097760" y="2243520"/>
            <a:ext cx="3199680" cy="4262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Espace réservé du contenu 5" descr="Une image contenant Visage humain, portrait, personne, ovale&#10;&#10;Le contenu généré par l’IA peut être incorrect."/>
          <p:cNvPicPr/>
          <p:nvPr/>
        </p:nvPicPr>
        <p:blipFill>
          <a:blip r:embed="rId3"/>
          <a:stretch/>
        </p:blipFill>
        <p:spPr>
          <a:xfrm>
            <a:off x="1756080" y="2243520"/>
            <a:ext cx="3291480" cy="4260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024920" y="827640"/>
            <a:ext cx="4438080" cy="618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Edouard SEGUIN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01" name="Espace réservé du contenu 3"/>
          <p:cNvPicPr/>
          <p:nvPr/>
        </p:nvPicPr>
        <p:blipFill>
          <a:blip r:embed="rId2"/>
          <a:stretch/>
        </p:blipFill>
        <p:spPr>
          <a:xfrm>
            <a:off x="6859800" y="886680"/>
            <a:ext cx="3574800" cy="4687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1314360" y="2057400"/>
            <a:ext cx="3931920" cy="109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Verdana"/>
                <a:ea typeface="Verdana"/>
              </a:rPr>
              <a:t>(1812 – 1880)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0" y="-5148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Edouard SEGUIN (1812 – 1880)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838080" y="1342800"/>
            <a:ext cx="10515240" cy="4636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Poursuite des travaux de Jean Itard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Création de l’Ecole des déficients intellectuels à Bicêtre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Développement fondé sur l’apprentissage et la récompense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Des pratiques expérimentales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La leçon en trois temps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Le parcours sensoriel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Publication « Traitement moral, hygiène et éducation des idiots » en 1846 (754 pages)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1852: Exil aux Etats Unis où il poursuit ses travaux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Les apports pour Maria Montessori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Espace réservé du contenu 9"/>
          <p:cNvPicPr/>
          <p:nvPr/>
        </p:nvPicPr>
        <p:blipFill>
          <a:blip r:embed="rId2"/>
          <a:stretch/>
        </p:blipFill>
        <p:spPr>
          <a:xfrm>
            <a:off x="7758720" y="461880"/>
            <a:ext cx="3465000" cy="5191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/>
          </p:nvPr>
        </p:nvSpPr>
        <p:spPr>
          <a:xfrm>
            <a:off x="665640" y="461880"/>
            <a:ext cx="5157360" cy="57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9999"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Baron Franchetti et sa femme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07" name="Espace réservé du contenu 8"/>
          <p:cNvPicPr/>
          <p:nvPr/>
        </p:nvPicPr>
        <p:blipFill>
          <a:blip r:embed="rId3"/>
          <a:stretch/>
        </p:blipFill>
        <p:spPr>
          <a:xfrm>
            <a:off x="804600" y="1579320"/>
            <a:ext cx="5157360" cy="263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7874280" y="5911200"/>
            <a:ext cx="3260160" cy="57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Sibilla Aleramo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687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rgbClr val="C00000"/>
                </a:solidFill>
                <a:effectLst/>
                <a:uFillTx/>
                <a:latin typeface="Verdana"/>
                <a:ea typeface="Verdana"/>
              </a:rPr>
              <a:t>Les premiers principes de la méthode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63360"/>
            <a:ext cx="10515240" cy="3668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Constat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Absorption inconsciente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Périodes sensibles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Exigences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Importance de l’environnement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Autonomie et liberté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0" y="141120"/>
            <a:ext cx="12191760" cy="70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15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Le succès international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12" name="Espace réservé pour une image  9"/>
          <p:cNvPicPr/>
          <p:nvPr/>
        </p:nvPicPr>
        <p:blipFill>
          <a:blip r:embed="rId2"/>
          <a:srcRect l="5376" r="5376"/>
          <a:stretch/>
        </p:blipFill>
        <p:spPr>
          <a:xfrm>
            <a:off x="1140840" y="1681560"/>
            <a:ext cx="4375800" cy="345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748200" y="5366880"/>
            <a:ext cx="4876560" cy="96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… et sujet d’un article 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de presse à New York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14" name="Image 10"/>
          <p:cNvPicPr/>
          <p:nvPr/>
        </p:nvPicPr>
        <p:blipFill>
          <a:blip r:embed="rId3"/>
          <a:stretch/>
        </p:blipFill>
        <p:spPr>
          <a:xfrm>
            <a:off x="7315200" y="1679760"/>
            <a:ext cx="3677760" cy="345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ZoneTexte 2"/>
          <p:cNvSpPr/>
          <p:nvPr/>
        </p:nvSpPr>
        <p:spPr>
          <a:xfrm>
            <a:off x="1337760" y="5380920"/>
            <a:ext cx="393516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La « star » Montessori </a:t>
            </a:r>
            <a:endParaRPr lang="fr-F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ici à Londres …</a:t>
            </a:r>
            <a:endParaRPr lang="fr-FR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98320" y="780480"/>
            <a:ext cx="4368240" cy="1170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85000" lnSpcReduction="19999"/>
          </a:bodyPr>
          <a:lstStyle/>
          <a:p>
            <a:pPr indent="0" defTabSz="914400">
              <a:lnSpc>
                <a:spcPct val="150000"/>
              </a:lnSpc>
              <a:buNone/>
            </a:pPr>
            <a:r>
              <a:rPr lang="en-US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Émancipation féminine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8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  <a:gd name="GluePoint1X" fmla="*/ 0 w 3474720"/>
              <a:gd name="GluePoint1Y" fmla="*/ 0 h 18288"/>
              <a:gd name="GluePoint2X" fmla="*/ 694944 w 3474720"/>
              <a:gd name="GluePoint2Y" fmla="*/ 0 h 18288"/>
              <a:gd name="GluePoint3X" fmla="*/ 1355141 w 3474720"/>
              <a:gd name="GluePoint3Y" fmla="*/ 0 h 18288"/>
              <a:gd name="GluePoint4X" fmla="*/ 2015338 w 3474720"/>
              <a:gd name="GluePoint4Y" fmla="*/ 0 h 18288"/>
              <a:gd name="GluePoint5X" fmla="*/ 2779776 w 3474720"/>
              <a:gd name="GluePoint5Y" fmla="*/ 0 h 18288"/>
              <a:gd name="GluePoint6X" fmla="*/ 3474720 w 3474720"/>
              <a:gd name="GluePoint6Y" fmla="*/ 0 h 18288"/>
              <a:gd name="GluePoint7X" fmla="*/ 3474720 w 3474720"/>
              <a:gd name="GluePoint7Y" fmla="*/ 18288 h 18288"/>
              <a:gd name="GluePoint8X" fmla="*/ 2779776 w 3474720"/>
              <a:gd name="GluePoint8Y" fmla="*/ 18288 h 18288"/>
              <a:gd name="GluePoint9X" fmla="*/ 2189074 w 3474720"/>
              <a:gd name="GluePoint9Y" fmla="*/ 18288 h 18288"/>
              <a:gd name="GluePoint10X" fmla="*/ 1528877 w 3474720"/>
              <a:gd name="GluePoint10Y" fmla="*/ 18288 h 18288"/>
              <a:gd name="GluePoint11X" fmla="*/ 868680 w 3474720"/>
              <a:gd name="GluePoint11Y" fmla="*/ 18288 h 18288"/>
              <a:gd name="GluePoint12X" fmla="*/ 0 w 3474720"/>
              <a:gd name="GluePoint12Y" fmla="*/ 18288 h 18288"/>
              <a:gd name="GluePoint13X" fmla="*/ 0 w 3474720"/>
              <a:gd name="GluePoint13Y" fmla="*/ 0 h 1828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3474720" h="18288" fill="none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19" name="Espace réservé du contenu 5" descr="Une image contenant habits, Visage humain, personne, intérieur"/>
          <p:cNvPicPr/>
          <p:nvPr/>
        </p:nvPicPr>
        <p:blipFill>
          <a:blip r:embed="rId2"/>
          <a:srcRect b="17002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0" name="ZoneTexte 6"/>
          <p:cNvSpPr/>
          <p:nvPr/>
        </p:nvSpPr>
        <p:spPr>
          <a:xfrm>
            <a:off x="515160" y="2694960"/>
            <a:ext cx="4530960" cy="487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Sera toujours une préoccupation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0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En 1896 fait un discours fameux à Berlin au « congrès des femmes » sur le droit à la parité salariale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0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En 1906, pose la question du droit de vote des femmes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0" y="365040"/>
            <a:ext cx="12191760" cy="72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Des soutiens célèbres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42960" y="6384960"/>
            <a:ext cx="5157360" cy="52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Sigmund FREUD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5848200" y="6145560"/>
            <a:ext cx="5182920" cy="72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Rabindranath TAGORE</a:t>
            </a:r>
            <a:endParaRPr lang="fr-FR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24" name="Espace réservé du contenu 4" descr="Une image contenant personne, Visage humain, habits, portrait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1504800" y="1436760"/>
            <a:ext cx="3494160" cy="4916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Espace réservé du contenu 13" descr="Une image contenant Visage humain, Barbe humaine, portrait, personne&#10;&#10;Le contenu généré par l’IA peut être incorrect."/>
          <p:cNvPicPr/>
          <p:nvPr/>
        </p:nvPicPr>
        <p:blipFill>
          <a:blip r:embed="rId3"/>
          <a:stretch/>
        </p:blipFill>
        <p:spPr>
          <a:xfrm>
            <a:off x="6683760" y="1436760"/>
            <a:ext cx="3494160" cy="4893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87600" y="943920"/>
            <a:ext cx="4775040" cy="180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150000"/>
              </a:lnSpc>
              <a:buNone/>
            </a:pPr>
            <a:r>
              <a:rPr lang="en-US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Une tache ? </a:t>
            </a:r>
            <a:br>
              <a:rPr sz="3200"/>
            </a:br>
            <a:br>
              <a:rPr sz="3200"/>
            </a:br>
            <a:r>
              <a:rPr lang="en-US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Ses rapports </a:t>
            </a:r>
            <a:br>
              <a:rPr sz="3200"/>
            </a:br>
            <a:r>
              <a:rPr lang="en-US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avec le fascisme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838080" y="2333160"/>
            <a:ext cx="4619160" cy="3843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9" name="Espace réservé pour une image  4"/>
          <p:cNvSpPr/>
          <p:nvPr/>
        </p:nvSpPr>
        <p:spPr>
          <a:xfrm>
            <a:off x="5194800" y="-194760"/>
            <a:ext cx="6527160" cy="7507080"/>
          </a:xfrm>
          <a:custGeom>
            <a:avLst/>
            <a:gdLst>
              <a:gd name="textAreaLeft" fmla="*/ 0 w 6527160"/>
              <a:gd name="textAreaRight" fmla="*/ 6527520 w 6527160"/>
              <a:gd name="textAreaTop" fmla="*/ 0 h 7507080"/>
              <a:gd name="textAreaBottom" fmla="*/ 7507440 h 7507080"/>
            </a:gdLst>
            <a:ahLst/>
            <a:cxnLst/>
            <a:rect l="textAreaLeft" t="textAreaTop" r="textAreaRight" b="textAreaBottom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5" descr="Une image contenant habits, personne, Visage humain, Style rétro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6981120" y="361800"/>
            <a:ext cx="3976560" cy="613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" name="Image 7" descr="Une image contenant plein air, fenêtre, bâtiment, ciel&#10;&#10;Le contenu généré par l’IA peut être incorrect."/>
          <p:cNvPicPr/>
          <p:nvPr/>
        </p:nvPicPr>
        <p:blipFill>
          <a:blip r:embed="rId3"/>
          <a:stretch/>
        </p:blipFill>
        <p:spPr>
          <a:xfrm>
            <a:off x="1125000" y="362160"/>
            <a:ext cx="4600440" cy="6134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 4"/>
          <p:cNvPicPr/>
          <p:nvPr/>
        </p:nvPicPr>
        <p:blipFill>
          <a:blip r:embed="rId2"/>
          <a:stretch/>
        </p:blipFill>
        <p:spPr>
          <a:xfrm>
            <a:off x="2581200" y="154800"/>
            <a:ext cx="6476760" cy="6476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04040" y="318960"/>
            <a:ext cx="12087360" cy="55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Maria Montessori et l’Inde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2" name="Espace réservé du contenu 7"/>
          <p:cNvPicPr/>
          <p:nvPr/>
        </p:nvPicPr>
        <p:blipFill>
          <a:blip r:embed="rId2"/>
          <a:stretch/>
        </p:blipFill>
        <p:spPr>
          <a:xfrm>
            <a:off x="726480" y="1122120"/>
            <a:ext cx="4262760" cy="5285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Espace réservé du contenu 11"/>
          <p:cNvPicPr/>
          <p:nvPr/>
        </p:nvPicPr>
        <p:blipFill>
          <a:blip r:embed="rId3"/>
          <a:stretch/>
        </p:blipFill>
        <p:spPr>
          <a:xfrm>
            <a:off x="5746320" y="2196000"/>
            <a:ext cx="5707080" cy="4212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0" y="186480"/>
            <a:ext cx="12191760" cy="672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70000" lnSpcReduction="19999"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Amsterdam, 1950</a:t>
            </a:r>
            <a:br>
              <a:rPr sz="3200"/>
            </a:b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5" name="Espace réservé du contenu 6" descr="Une image contenant habits, personne, Visage humain, intérieur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1953360" y="755640"/>
            <a:ext cx="8259120" cy="6091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Respect du développement de l’enfant </a:t>
            </a: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Environnement préparé </a:t>
            </a: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Apprentissage autonome </a:t>
            </a: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1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Apprentissage</a:t>
            </a: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 par l’expérience </a:t>
            </a: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Liberté dans les limites </a:t>
            </a: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Respect de l’enfant en tant qu’individu </a:t>
            </a: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Les cycles de développement</a:t>
            </a: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7" name="ZoneTexte 3"/>
          <p:cNvSpPr/>
          <p:nvPr/>
        </p:nvSpPr>
        <p:spPr>
          <a:xfrm>
            <a:off x="0" y="451440"/>
            <a:ext cx="121917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LES GRANDS PRINCIPES DE LA MÉTHODE</a:t>
            </a: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 2" descr="Une image contenant grave, bâtiment, plein air, cimetière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108360" y="1145520"/>
            <a:ext cx="7445880" cy="558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" name="Image 4" descr="Une image contenant plein air, sol, jardin, arbre&#10;&#10;Le contenu généré par l’IA peut être incorrect."/>
          <p:cNvPicPr/>
          <p:nvPr/>
        </p:nvPicPr>
        <p:blipFill>
          <a:blip r:embed="rId3"/>
          <a:stretch/>
        </p:blipFill>
        <p:spPr>
          <a:xfrm>
            <a:off x="7655040" y="115920"/>
            <a:ext cx="4455720" cy="4455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68" name="Image 5" descr="Une image contenant personne, portrait, Visage humain, habits&#10;&#10;Le contenu généré par l’IA peut être incorrect."/>
          <p:cNvPicPr/>
          <p:nvPr/>
        </p:nvPicPr>
        <p:blipFill>
          <a:blip r:embed="rId2"/>
          <a:srcRect b="13374"/>
          <a:stretch/>
        </p:blipFill>
        <p:spPr>
          <a:xfrm>
            <a:off x="0" y="0"/>
            <a:ext cx="609552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" name="Image 68"/>
          <p:cNvPicPr/>
          <p:nvPr/>
        </p:nvPicPr>
        <p:blipFill>
          <a:blip r:embed="rId3"/>
          <a:stretch/>
        </p:blipFill>
        <p:spPr>
          <a:xfrm>
            <a:off x="6084000" y="0"/>
            <a:ext cx="6108120" cy="6980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1" name="Image 4" descr="Une image contenant Visage humain, personne, habits, vêtement sacerdotal&#10;&#10;Le contenu généré par l’IA peut être incorrect."/>
          <p:cNvSpPr/>
          <p:nvPr/>
        </p:nvSpPr>
        <p:spPr>
          <a:xfrm>
            <a:off x="165960" y="173520"/>
            <a:ext cx="3747600" cy="3176280"/>
          </a:xfrm>
          <a:custGeom>
            <a:avLst/>
            <a:gdLst>
              <a:gd name="textAreaLeft" fmla="*/ 0 w 3747600"/>
              <a:gd name="textAreaRight" fmla="*/ 3747960 w 3747600"/>
              <a:gd name="textAreaTop" fmla="*/ 0 h 3176280"/>
              <a:gd name="textAreaBottom" fmla="*/ 3176640 h 3176280"/>
            </a:gdLst>
            <a:ahLst/>
            <a:cxnLst/>
            <a:rect l="textAreaLeft" t="textAreaTop" r="textAreaRight" b="textAreaBottom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Image 6" descr="Une image contenant bâtiment, fenêtre, arcade, plein air&#10;&#10;Le contenu généré par l’IA peut être incorrect."/>
          <p:cNvSpPr/>
          <p:nvPr/>
        </p:nvSpPr>
        <p:spPr>
          <a:xfrm>
            <a:off x="5179320" y="2844360"/>
            <a:ext cx="3458160" cy="3475800"/>
          </a:xfrm>
          <a:custGeom>
            <a:avLst/>
            <a:gdLst>
              <a:gd name="textAreaLeft" fmla="*/ 0 w 3458160"/>
              <a:gd name="textAreaRight" fmla="*/ 3458520 w 3458160"/>
              <a:gd name="textAreaTop" fmla="*/ 0 h 3475800"/>
              <a:gd name="textAreaBottom" fmla="*/ 3476160 h 3475800"/>
            </a:gdLst>
            <a:ahLst/>
            <a:cxnLst/>
            <a:rect l="textAreaLeft" t="textAreaTop" r="textAreaRight" b="textAreaBottom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Image 5" descr="Une image contenant Visage humain, homme, portrait, habits&#10;&#10;Le contenu généré par l’IA peut être incorrect."/>
          <p:cNvSpPr/>
          <p:nvPr/>
        </p:nvSpPr>
        <p:spPr>
          <a:xfrm>
            <a:off x="7267320" y="209520"/>
            <a:ext cx="4579560" cy="3536280"/>
          </a:xfrm>
          <a:custGeom>
            <a:avLst/>
            <a:gdLst>
              <a:gd name="textAreaLeft" fmla="*/ 0 w 4579560"/>
              <a:gd name="textAreaRight" fmla="*/ 4579920 w 4579560"/>
              <a:gd name="textAreaTop" fmla="*/ 0 h 3536280"/>
              <a:gd name="textAreaBottom" fmla="*/ 3536640 h 3536280"/>
            </a:gdLst>
            <a:ahLst/>
            <a:cxnLst/>
            <a:rect l="textAreaLeft" t="textAreaTop" r="textAreaRight" b="textAreaBottom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Rectangle 1"/>
          <p:cNvSpPr/>
          <p:nvPr/>
        </p:nvSpPr>
        <p:spPr>
          <a:xfrm>
            <a:off x="3821400" y="32443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" name="ZoneTexte 2"/>
          <p:cNvSpPr/>
          <p:nvPr/>
        </p:nvSpPr>
        <p:spPr>
          <a:xfrm>
            <a:off x="165960" y="3792240"/>
            <a:ext cx="4857120" cy="258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Soutien du pape Léon XIII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Du ministre de l’instruction Bacelli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En 1896, 3e femme diplômée de médecine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79520" y="365040"/>
            <a:ext cx="6881760" cy="155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Choix de la psychiatrie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79520" y="2118600"/>
            <a:ext cx="65228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À la clinique psychiatrique 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 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de Rome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Se tournant vers les enfants « anormaux »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78" name="Image 2" descr="Une image contenant habits, croquis, texte, Visage humain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7589880" y="0"/>
            <a:ext cx="339804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39000" y="457200"/>
            <a:ext cx="10909440" cy="136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Giuseppe Ferrucci Montesano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1" name="sketch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49960" y="1850760"/>
            <a:ext cx="3291480" cy="18000"/>
          </a:xfrm>
          <a:custGeom>
            <a:avLst/>
            <a:gdLst>
              <a:gd name="textAreaLeft" fmla="*/ 0 w 3291480"/>
              <a:gd name="textAreaRight" fmla="*/ 3291840 w 3291480"/>
              <a:gd name="textAreaTop" fmla="*/ 0 h 18000"/>
              <a:gd name="textAreaBottom" fmla="*/ 18360 h 18000"/>
              <a:gd name="GluePoint1X" fmla="*/ 0 w 3291840"/>
              <a:gd name="GluePoint1Y" fmla="*/ 0 h 18288"/>
              <a:gd name="GluePoint2X" fmla="*/ 658368 w 3291840"/>
              <a:gd name="GluePoint2Y" fmla="*/ 0 h 18288"/>
              <a:gd name="GluePoint3X" fmla="*/ 1283818 w 3291840"/>
              <a:gd name="GluePoint3Y" fmla="*/ 0 h 18288"/>
              <a:gd name="GluePoint4X" fmla="*/ 1909267 w 3291840"/>
              <a:gd name="GluePoint4Y" fmla="*/ 0 h 18288"/>
              <a:gd name="GluePoint5X" fmla="*/ 2633472 w 3291840"/>
              <a:gd name="GluePoint5Y" fmla="*/ 0 h 18288"/>
              <a:gd name="GluePoint6X" fmla="*/ 3291840 w 3291840"/>
              <a:gd name="GluePoint6Y" fmla="*/ 0 h 18288"/>
              <a:gd name="GluePoint7X" fmla="*/ 3291840 w 3291840"/>
              <a:gd name="GluePoint7Y" fmla="*/ 18288 h 18288"/>
              <a:gd name="GluePoint8X" fmla="*/ 2633472 w 3291840"/>
              <a:gd name="GluePoint8Y" fmla="*/ 18288 h 18288"/>
              <a:gd name="GluePoint9X" fmla="*/ 2073859 w 3291840"/>
              <a:gd name="GluePoint9Y" fmla="*/ 18288 h 18288"/>
              <a:gd name="GluePoint10X" fmla="*/ 1448410 w 3291840"/>
              <a:gd name="GluePoint10Y" fmla="*/ 18288 h 18288"/>
              <a:gd name="GluePoint11X" fmla="*/ 822960 w 3291840"/>
              <a:gd name="GluePoint11Y" fmla="*/ 18288 h 18288"/>
              <a:gd name="GluePoint12X" fmla="*/ 0 w 3291840"/>
              <a:gd name="GluePoint12Y" fmla="*/ 18288 h 18288"/>
              <a:gd name="GluePoint13X" fmla="*/ 0 w 3291840"/>
              <a:gd name="GluePoint13Y" fmla="*/ 0 h 1828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3291840" h="18288" fill="none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82" name="Espace réservé du contenu 5" descr="Une image contenant personne, habits, gentleman, Visage humain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1813680" y="2431800"/>
            <a:ext cx="2699280" cy="360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Image 9"/>
          <p:cNvPicPr/>
          <p:nvPr/>
        </p:nvPicPr>
        <p:blipFill>
          <a:blip r:embed="rId3"/>
          <a:srcRect l="807" r="14039"/>
          <a:stretch/>
        </p:blipFill>
        <p:spPr>
          <a:xfrm>
            <a:off x="6234120" y="2431800"/>
            <a:ext cx="4220280" cy="3605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iterate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5" name="Freeform: 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5962320" cy="6857640"/>
          </a:xfrm>
          <a:custGeom>
            <a:avLst/>
            <a:gdLst>
              <a:gd name="textAreaLeft" fmla="*/ 360 w 5962320"/>
              <a:gd name="textAreaRight" fmla="*/ 5963040 w 5962320"/>
              <a:gd name="textAreaTop" fmla="*/ 0 h 6857640"/>
              <a:gd name="textAreaBottom" fmla="*/ 6858000 h 6857640"/>
              <a:gd name="GluePoint1X" fmla="*/ 1044839 w 5962785"/>
              <a:gd name="GluePoint1Y" fmla="*/ 0 h 6858000"/>
              <a:gd name="GluePoint2X" fmla="*/ 5962785 w 5962785"/>
              <a:gd name="GluePoint2Y" fmla="*/ 0 h 6858000"/>
              <a:gd name="GluePoint3X" fmla="*/ 5962785 w 5962785"/>
              <a:gd name="GluePoint3Y" fmla="*/ 6858000 h 6858000"/>
              <a:gd name="GluePoint4X" fmla="*/ 1469886 w 5962785"/>
              <a:gd name="GluePoint4Y" fmla="*/ 6858000 h 6858000"/>
              <a:gd name="GluePoint5X" fmla="*/ 1416006 w 5962785"/>
              <a:gd name="GluePoint5Y" fmla="*/ 6823984 h 6858000"/>
              <a:gd name="GluePoint6X" fmla="*/ 1232473 w 5962785"/>
              <a:gd name="GluePoint6Y" fmla="*/ 6733873 h 6858000"/>
              <a:gd name="GluePoint7X" fmla="*/ 1075471 w 5962785"/>
              <a:gd name="GluePoint7Y" fmla="*/ 6503186 h 6858000"/>
              <a:gd name="GluePoint8X" fmla="*/ 1020229 w 5962785"/>
              <a:gd name="GluePoint8Y" fmla="*/ 6438306 h 6858000"/>
              <a:gd name="GluePoint9X" fmla="*/ 883579 w 5962785"/>
              <a:gd name="GluePoint9Y" fmla="*/ 6351798 h 6858000"/>
              <a:gd name="GluePoint10X" fmla="*/ 645167 w 5962785"/>
              <a:gd name="GluePoint10Y" fmla="*/ 6167969 h 6858000"/>
              <a:gd name="GluePoint11X" fmla="*/ 732391 w 5962785"/>
              <a:gd name="GluePoint11Y" fmla="*/ 6124716 h 6858000"/>
              <a:gd name="GluePoint12X" fmla="*/ 985339 w 5962785"/>
              <a:gd name="GluePoint12Y" fmla="*/ 6236455 h 6858000"/>
              <a:gd name="GluePoint13X" fmla="*/ 1168509 w 5962785"/>
              <a:gd name="GluePoint13Y" fmla="*/ 6265291 h 6858000"/>
              <a:gd name="GluePoint14X" fmla="*/ 909746 w 5962785"/>
              <a:gd name="GluePoint14Y" fmla="*/ 6070649 h 6858000"/>
              <a:gd name="GluePoint15X" fmla="*/ 659704 w 5962785"/>
              <a:gd name="GluePoint15Y" fmla="*/ 5818335 h 6858000"/>
              <a:gd name="GluePoint16X" fmla="*/ 851597 w 5962785"/>
              <a:gd name="GluePoint16Y" fmla="*/ 5865193 h 6858000"/>
              <a:gd name="GluePoint17X" fmla="*/ 860319 w 5962785"/>
              <a:gd name="GluePoint17Y" fmla="*/ 5832753 h 6858000"/>
              <a:gd name="GluePoint18X" fmla="*/ 691686 w 5962785"/>
              <a:gd name="GluePoint18Y" fmla="*/ 5533581 h 6858000"/>
              <a:gd name="GluePoint19X" fmla="*/ 610278 w 5962785"/>
              <a:gd name="GluePoint19Y" fmla="*/ 5411029 h 6858000"/>
              <a:gd name="GluePoint20X" fmla="*/ 238123 w 5962785"/>
              <a:gd name="GluePoint20Y" fmla="*/ 5046976 h 6858000"/>
              <a:gd name="GluePoint21X" fmla="*/ 592833 w 5962785"/>
              <a:gd name="GluePoint21Y" fmla="*/ 5209177 h 6858000"/>
              <a:gd name="GluePoint22X" fmla="*/ 226494 w 5962785"/>
              <a:gd name="GluePoint22Y" fmla="*/ 4855939 h 6858000"/>
              <a:gd name="GluePoint23X" fmla="*/ 49139 w 5962785"/>
              <a:gd name="GluePoint23Y" fmla="*/ 4726177 h 6858000"/>
              <a:gd name="GluePoint24X" fmla="*/ 5527 w 5962785"/>
              <a:gd name="GluePoint24Y" fmla="*/ 4650483 h 6858000"/>
              <a:gd name="GluePoint25X" fmla="*/ 84029 w 5962785"/>
              <a:gd name="GluePoint25Y" fmla="*/ 4632460 h 6858000"/>
              <a:gd name="GluePoint26X" fmla="*/ 325347 w 5962785"/>
              <a:gd name="GluePoint26Y" fmla="*/ 4661296 h 6858000"/>
              <a:gd name="GluePoint27X" fmla="*/ 25879 w 5962785"/>
              <a:gd name="GluePoint27Y" fmla="*/ 4423401 h 6858000"/>
              <a:gd name="GluePoint28X" fmla="*/ 249753 w 5962785"/>
              <a:gd name="GluePoint28Y" fmla="*/ 4459446 h 6858000"/>
              <a:gd name="GluePoint29X" fmla="*/ 313718 w 5962785"/>
              <a:gd name="GluePoint29Y" fmla="*/ 4365729 h 6858000"/>
              <a:gd name="GluePoint30X" fmla="*/ 418386 w 5962785"/>
              <a:gd name="GluePoint30Y" fmla="*/ 4214341 h 6858000"/>
              <a:gd name="GluePoint31X" fmla="*/ 491072 w 5962785"/>
              <a:gd name="GluePoint31Y" fmla="*/ 4131438 h 6858000"/>
              <a:gd name="GluePoint32X" fmla="*/ 520147 w 5962785"/>
              <a:gd name="GluePoint32Y" fmla="*/ 3864706 h 6858000"/>
              <a:gd name="GluePoint33X" fmla="*/ 459090 w 5962785"/>
              <a:gd name="GluePoint33Y" fmla="*/ 3572743 h 6858000"/>
              <a:gd name="GluePoint34X" fmla="*/ 290458 w 5962785"/>
              <a:gd name="GluePoint34Y" fmla="*/ 3424959 h 6858000"/>
              <a:gd name="GluePoint35X" fmla="*/ 339884 w 5962785"/>
              <a:gd name="GluePoint35Y" fmla="*/ 3259153 h 6858000"/>
              <a:gd name="GluePoint36X" fmla="*/ 697501 w 5962785"/>
              <a:gd name="GluePoint36Y" fmla="*/ 3360078 h 6858000"/>
              <a:gd name="GluePoint37X" fmla="*/ 165437 w 5962785"/>
              <a:gd name="GluePoint37Y" fmla="*/ 2967190 h 6858000"/>
              <a:gd name="GluePoint38X" fmla="*/ 255568 w 5962785"/>
              <a:gd name="GluePoint38Y" fmla="*/ 2949167 h 6858000"/>
              <a:gd name="GluePoint39X" fmla="*/ 578296 w 5962785"/>
              <a:gd name="GluePoint39Y" fmla="*/ 2725691 h 6858000"/>
              <a:gd name="GluePoint40X" fmla="*/ 595740 w 5962785"/>
              <a:gd name="GluePoint40Y" fmla="*/ 2714876 h 6858000"/>
              <a:gd name="GluePoint41X" fmla="*/ 650982 w 5962785"/>
              <a:gd name="GluePoint41Y" fmla="*/ 2574301 h 6858000"/>
              <a:gd name="GluePoint42X" fmla="*/ 825429 w 5962785"/>
              <a:gd name="GluePoint42Y" fmla="*/ 2552674 h 6858000"/>
              <a:gd name="GluePoint43X" fmla="*/ 970802 w 5962785"/>
              <a:gd name="GluePoint43Y" fmla="*/ 2585115 h 6858000"/>
              <a:gd name="GluePoint44X" fmla="*/ 1127805 w 5962785"/>
              <a:gd name="GluePoint44Y" fmla="*/ 2545465 h 6858000"/>
              <a:gd name="GluePoint45X" fmla="*/ 1267362 w 5962785"/>
              <a:gd name="GluePoint45Y" fmla="*/ 2563488 h 6858000"/>
              <a:gd name="GluePoint46X" fmla="*/ 1386568 w 5962785"/>
              <a:gd name="GluePoint46Y" fmla="*/ 2538257 h 6858000"/>
              <a:gd name="GluePoint47X" fmla="*/ 1270270 w 5962785"/>
              <a:gd name="GluePoint47Y" fmla="*/ 2419309 h 6858000"/>
              <a:gd name="GluePoint48X" fmla="*/ 1107453 w 5962785"/>
              <a:gd name="GluePoint48Y" fmla="*/ 2419309 h 6858000"/>
              <a:gd name="GluePoint49X" fmla="*/ 991154 w 5962785"/>
              <a:gd name="GluePoint49Y" fmla="*/ 2343615 h 6858000"/>
              <a:gd name="GluePoint50X" fmla="*/ 880671 w 5962785"/>
              <a:gd name="GluePoint50Y" fmla="*/ 2206645 h 6858000"/>
              <a:gd name="GluePoint51X" fmla="*/ 491072 w 5962785"/>
              <a:gd name="GluePoint51Y" fmla="*/ 1986771 h 6858000"/>
              <a:gd name="GluePoint52X" fmla="*/ 421293 w 5962785"/>
              <a:gd name="GluePoint52Y" fmla="*/ 1903868 h 6858000"/>
              <a:gd name="GluePoint53X" fmla="*/ 1531941 w 5962785"/>
              <a:gd name="GluePoint53Y" fmla="*/ 2224667 h 6858000"/>
              <a:gd name="GluePoint54X" fmla="*/ 1188861 w 5962785"/>
              <a:gd name="GluePoint54Y" fmla="*/ 2091301 h 6858000"/>
              <a:gd name="GluePoint55X" fmla="*/ 1421458 w 5962785"/>
              <a:gd name="GluePoint55Y" fmla="*/ 2116532 h 6858000"/>
              <a:gd name="GluePoint56X" fmla="*/ 1549386 w 5962785"/>
              <a:gd name="GluePoint56Y" fmla="*/ 2026420 h 6858000"/>
              <a:gd name="GluePoint57X" fmla="*/ 1549386 w 5962785"/>
              <a:gd name="GluePoint57Y" fmla="*/ 1997584 h 6858000"/>
              <a:gd name="GluePoint58X" fmla="*/ 1453440 w 5962785"/>
              <a:gd name="GluePoint58Y" fmla="*/ 1914682 h 6858000"/>
              <a:gd name="GluePoint59X" fmla="*/ 1398198 w 5962785"/>
              <a:gd name="GluePoint59Y" fmla="*/ 1860614 h 6858000"/>
              <a:gd name="GluePoint60X" fmla="*/ 1247011 w 5962785"/>
              <a:gd name="GluePoint60Y" fmla="*/ 1665972 h 6858000"/>
              <a:gd name="GluePoint61X" fmla="*/ 1354586 w 5962785"/>
              <a:gd name="GluePoint61Y" fmla="*/ 1644345 h 6858000"/>
              <a:gd name="GluePoint62X" fmla="*/ 1395290 w 5962785"/>
              <a:gd name="GluePoint62Y" fmla="*/ 1604696 h 6858000"/>
              <a:gd name="GluePoint63X" fmla="*/ 1366216 w 5962785"/>
              <a:gd name="GluePoint63Y" fmla="*/ 1547025 h 6858000"/>
              <a:gd name="GluePoint64X" fmla="*/ 1031858 w 5962785"/>
              <a:gd name="GluePoint64Y" fmla="*/ 1370405 h 6858000"/>
              <a:gd name="GluePoint65X" fmla="*/ 1005692 w 5962785"/>
              <a:gd name="GluePoint65Y" fmla="*/ 1233435 h 6858000"/>
              <a:gd name="GluePoint66X" fmla="*/ 1069655 w 5962785"/>
              <a:gd name="GluePoint66Y" fmla="*/ 1211808 h 6858000"/>
              <a:gd name="GluePoint67X" fmla="*/ 1142342 w 5962785"/>
              <a:gd name="GluePoint67Y" fmla="*/ 1222621 h 6858000"/>
              <a:gd name="GluePoint68X" fmla="*/ 1084193 w 5962785"/>
              <a:gd name="GluePoint68Y" fmla="*/ 1114487 h 6858000"/>
              <a:gd name="GluePoint69X" fmla="*/ 848689 w 5962785"/>
              <a:gd name="GluePoint69Y" fmla="*/ 1006353 h 6858000"/>
              <a:gd name="GluePoint70X" fmla="*/ 805077 w 5962785"/>
              <a:gd name="GluePoint70Y" fmla="*/ 948681 h 6858000"/>
              <a:gd name="GluePoint71X" fmla="*/ 863226 w 5962785"/>
              <a:gd name="GluePoint71Y" fmla="*/ 919844 h 6858000"/>
              <a:gd name="GluePoint72X" fmla="*/ 906838 w 5962785"/>
              <a:gd name="GluePoint72Y" fmla="*/ 909031 h 6858000"/>
              <a:gd name="GluePoint73X" fmla="*/ 5527 w 5962785"/>
              <a:gd name="GluePoint73Y" fmla="*/ 458471 h 6858000"/>
              <a:gd name="GluePoint74X" fmla="*/ 209049 w 5962785"/>
              <a:gd name="GluePoint74Y" fmla="*/ 454867 h 6858000"/>
              <a:gd name="GluePoint75X" fmla="*/ 409664 w 5962785"/>
              <a:gd name="GluePoint75Y" fmla="*/ 526956 h 6858000"/>
              <a:gd name="GluePoint76X" fmla="*/ 621908 w 5962785"/>
              <a:gd name="GluePoint76Y" fmla="*/ 516143 h 6858000"/>
              <a:gd name="GluePoint77X" fmla="*/ 822522 w 5962785"/>
              <a:gd name="GluePoint77Y" fmla="*/ 552188 h 6858000"/>
              <a:gd name="GluePoint78X" fmla="*/ 996969 w 5962785"/>
              <a:gd name="GluePoint78Y" fmla="*/ 552188 h 6858000"/>
              <a:gd name="GluePoint79X" fmla="*/ 834151 w 5962785"/>
              <a:gd name="GluePoint79Y" fmla="*/ 498120 h 6858000"/>
              <a:gd name="GluePoint80X" fmla="*/ 773095 w 5962785"/>
              <a:gd name="GluePoint80Y" fmla="*/ 408008 h 6858000"/>
              <a:gd name="GluePoint81X" fmla="*/ 793447 w 5962785"/>
              <a:gd name="GluePoint81Y" fmla="*/ 325106 h 6858000"/>
              <a:gd name="GluePoint82X" fmla="*/ 860319 w 5962785"/>
              <a:gd name="GluePoint82Y" fmla="*/ 350336 h 6858000"/>
              <a:gd name="GluePoint83X" fmla="*/ 938820 w 5962785"/>
              <a:gd name="GluePoint83Y" fmla="*/ 444054 h 6858000"/>
              <a:gd name="GluePoint84X" fmla="*/ 956265 w 5962785"/>
              <a:gd name="GluePoint84Y" fmla="*/ 386381 h 6858000"/>
              <a:gd name="GluePoint85X" fmla="*/ 1002784 w 5962785"/>
              <a:gd name="GluePoint85Y" fmla="*/ 343127 h 6858000"/>
              <a:gd name="GluePoint86X" fmla="*/ 1270270 w 5962785"/>
              <a:gd name="GluePoint86Y" fmla="*/ 364755 h 6858000"/>
              <a:gd name="GluePoint87X" fmla="*/ 1092915 w 5962785"/>
              <a:gd name="GluePoint87Y" fmla="*/ 180926 h 6858000"/>
              <a:gd name="GluePoint88X" fmla="*/ 979525 w 5962785"/>
              <a:gd name="GluePoint88Y" fmla="*/ 152090 h 6858000"/>
              <a:gd name="GluePoint89X" fmla="*/ 953358 w 5962785"/>
              <a:gd name="GluePoint89Y" fmla="*/ 76396 h 6858000"/>
              <a:gd name="GluePoint90X" fmla="*/ 1005692 w 5962785"/>
              <a:gd name="GluePoint90Y" fmla="*/ 58373 h 6858000"/>
              <a:gd name="GluePoint91X" fmla="*/ 1267362 w 5962785"/>
              <a:gd name="GluePoint91Y" fmla="*/ 123254 h 6858000"/>
              <a:gd name="GluePoint92X" fmla="*/ 1310975 w 5962785"/>
              <a:gd name="GluePoint92Y" fmla="*/ 98023 h 6858000"/>
              <a:gd name="GluePoint93X" fmla="*/ 1159787 w 5962785"/>
              <a:gd name="GluePoint93Y" fmla="*/ 43505 h 6858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  <a:cxn ang="0">
                <a:pos x="GluePoint45X" y="GluePoint45Y"/>
              </a:cxn>
              <a:cxn ang="0">
                <a:pos x="GluePoint46X" y="GluePoint46Y"/>
              </a:cxn>
              <a:cxn ang="0">
                <a:pos x="GluePoint47X" y="GluePoint47Y"/>
              </a:cxn>
              <a:cxn ang="0">
                <a:pos x="GluePoint48X" y="GluePoint48Y"/>
              </a:cxn>
              <a:cxn ang="0">
                <a:pos x="GluePoint49X" y="GluePoint49Y"/>
              </a:cxn>
              <a:cxn ang="0">
                <a:pos x="GluePoint50X" y="GluePoint50Y"/>
              </a:cxn>
              <a:cxn ang="0">
                <a:pos x="GluePoint51X" y="GluePoint51Y"/>
              </a:cxn>
              <a:cxn ang="0">
                <a:pos x="GluePoint52X" y="GluePoint52Y"/>
              </a:cxn>
              <a:cxn ang="0">
                <a:pos x="GluePoint53X" y="GluePoint53Y"/>
              </a:cxn>
              <a:cxn ang="0">
                <a:pos x="GluePoint54X" y="GluePoint54Y"/>
              </a:cxn>
              <a:cxn ang="0">
                <a:pos x="GluePoint55X" y="GluePoint55Y"/>
              </a:cxn>
              <a:cxn ang="0">
                <a:pos x="GluePoint56X" y="GluePoint56Y"/>
              </a:cxn>
              <a:cxn ang="0">
                <a:pos x="GluePoint57X" y="GluePoint57Y"/>
              </a:cxn>
              <a:cxn ang="0">
                <a:pos x="GluePoint58X" y="GluePoint58Y"/>
              </a:cxn>
              <a:cxn ang="0">
                <a:pos x="GluePoint59X" y="GluePoint59Y"/>
              </a:cxn>
              <a:cxn ang="0">
                <a:pos x="GluePoint60X" y="GluePoint60Y"/>
              </a:cxn>
              <a:cxn ang="0">
                <a:pos x="GluePoint61X" y="GluePoint61Y"/>
              </a:cxn>
              <a:cxn ang="0">
                <a:pos x="GluePoint62X" y="GluePoint62Y"/>
              </a:cxn>
              <a:cxn ang="0">
                <a:pos x="GluePoint63X" y="GluePoint63Y"/>
              </a:cxn>
              <a:cxn ang="0">
                <a:pos x="GluePoint64X" y="GluePoint64Y"/>
              </a:cxn>
              <a:cxn ang="0">
                <a:pos x="GluePoint65X" y="GluePoint65Y"/>
              </a:cxn>
              <a:cxn ang="0">
                <a:pos x="GluePoint66X" y="GluePoint66Y"/>
              </a:cxn>
              <a:cxn ang="0">
                <a:pos x="GluePoint67X" y="GluePoint67Y"/>
              </a:cxn>
              <a:cxn ang="0">
                <a:pos x="GluePoint68X" y="GluePoint68Y"/>
              </a:cxn>
              <a:cxn ang="0">
                <a:pos x="GluePoint69X" y="GluePoint69Y"/>
              </a:cxn>
              <a:cxn ang="0">
                <a:pos x="GluePoint70X" y="GluePoint70Y"/>
              </a:cxn>
              <a:cxn ang="0">
                <a:pos x="GluePoint71X" y="GluePoint71Y"/>
              </a:cxn>
              <a:cxn ang="0">
                <a:pos x="GluePoint72X" y="GluePoint72Y"/>
              </a:cxn>
              <a:cxn ang="0">
                <a:pos x="GluePoint73X" y="GluePoint73Y"/>
              </a:cxn>
              <a:cxn ang="0">
                <a:pos x="GluePoint74X" y="GluePoint74Y"/>
              </a:cxn>
              <a:cxn ang="0">
                <a:pos x="GluePoint75X" y="GluePoint75Y"/>
              </a:cxn>
              <a:cxn ang="0">
                <a:pos x="GluePoint76X" y="GluePoint76Y"/>
              </a:cxn>
              <a:cxn ang="0">
                <a:pos x="GluePoint77X" y="GluePoint77Y"/>
              </a:cxn>
              <a:cxn ang="0">
                <a:pos x="GluePoint78X" y="GluePoint78Y"/>
              </a:cxn>
              <a:cxn ang="0">
                <a:pos x="GluePoint79X" y="GluePoint79Y"/>
              </a:cxn>
              <a:cxn ang="0">
                <a:pos x="GluePoint80X" y="GluePoint80Y"/>
              </a:cxn>
              <a:cxn ang="0">
                <a:pos x="GluePoint81X" y="GluePoint81Y"/>
              </a:cxn>
              <a:cxn ang="0">
                <a:pos x="GluePoint82X" y="GluePoint82Y"/>
              </a:cxn>
              <a:cxn ang="0">
                <a:pos x="GluePoint83X" y="GluePoint83Y"/>
              </a:cxn>
              <a:cxn ang="0">
                <a:pos x="GluePoint84X" y="GluePoint84Y"/>
              </a:cxn>
              <a:cxn ang="0">
                <a:pos x="GluePoint85X" y="GluePoint85Y"/>
              </a:cxn>
              <a:cxn ang="0">
                <a:pos x="GluePoint86X" y="GluePoint86Y"/>
              </a:cxn>
              <a:cxn ang="0">
                <a:pos x="GluePoint87X" y="GluePoint87Y"/>
              </a:cxn>
              <a:cxn ang="0">
                <a:pos x="GluePoint88X" y="GluePoint88Y"/>
              </a:cxn>
              <a:cxn ang="0">
                <a:pos x="GluePoint89X" y="GluePoint89Y"/>
              </a:cxn>
              <a:cxn ang="0">
                <a:pos x="GluePoint90X" y="GluePoint90Y"/>
              </a:cxn>
              <a:cxn ang="0">
                <a:pos x="GluePoint91X" y="GluePoint91Y"/>
              </a:cxn>
              <a:cxn ang="0">
                <a:pos x="GluePoint92X" y="GluePoint92Y"/>
              </a:cxn>
              <a:cxn ang="0">
                <a:pos x="GluePoint93X" y="GluePoint93Y"/>
              </a:cxn>
            </a:cxnLst>
            <a:rect l="textAreaLeft" t="textAreaTop" r="textAreaRight" b="textAreaBottom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lt2">
              <a:alpha val="50000"/>
            </a:schemeClr>
          </a:solidFill>
          <a:ln w="3270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954000" y="273240"/>
            <a:ext cx="4948920" cy="849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i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La Nouvelle Femme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87" name="Espace réservé du contenu 3"/>
          <p:cNvPicPr/>
          <p:nvPr/>
        </p:nvPicPr>
        <p:blipFill>
          <a:blip r:embed="rId2"/>
          <a:stretch/>
        </p:blipFill>
        <p:spPr>
          <a:xfrm>
            <a:off x="7515360" y="1204560"/>
            <a:ext cx="3332160" cy="4448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" name="ZoneTexte 12"/>
          <p:cNvSpPr/>
          <p:nvPr/>
        </p:nvSpPr>
        <p:spPr>
          <a:xfrm>
            <a:off x="954000" y="1702440"/>
            <a:ext cx="5220000" cy="480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Film franco-italien réalisé 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par Léa Todorov, 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sorti en 2013, 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qui fait un portrait 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de Maria Montessori 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au début de sa carrière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446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85000" lnSpcReduction="19999"/>
          </a:bodyPr>
          <a:lstStyle/>
          <a:p>
            <a:pPr indent="0" algn="ctr" defTabSz="914400">
              <a:lnSpc>
                <a:spcPct val="15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Maria </a:t>
            </a:r>
            <a:r>
              <a:rPr lang="fr-FR" sz="36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Montessori et ses précurseurs:</a:t>
            </a:r>
            <a:br>
              <a:rPr sz="3600"/>
            </a:br>
            <a:r>
              <a:rPr lang="fr-FR" sz="36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Jean ITARD </a:t>
            </a: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et Edouard SEGUIN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884520" y="24969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1774                      1838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I___</a:t>
            </a:r>
            <a:r>
              <a:rPr lang="fr-FR" sz="2800" b="0" u="sng" strike="noStrike">
                <a:solidFill>
                  <a:schemeClr val="dk1"/>
                </a:solidFill>
                <a:effectLst/>
                <a:uFillTx/>
                <a:latin typeface="Calibri"/>
              </a:rPr>
              <a:t>Jean Itard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____I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              1812                                       1880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                  I___</a:t>
            </a:r>
            <a:r>
              <a:rPr lang="fr-FR" sz="2800" b="0" u="sng" strike="noStrike">
                <a:solidFill>
                  <a:schemeClr val="dk1"/>
                </a:solidFill>
                <a:effectLst/>
                <a:uFillTx/>
                <a:latin typeface="Calibri"/>
              </a:rPr>
              <a:t>Edouard Séguin______I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                                                           1870                                1952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                                                              </a:t>
            </a:r>
            <a:r>
              <a:rPr lang="fr-FR" sz="2800" b="0" u="sng" strike="noStrike">
                <a:solidFill>
                  <a:schemeClr val="dk1"/>
                </a:solidFill>
                <a:effectLst/>
                <a:uFillTx/>
                <a:latin typeface="Calibri"/>
              </a:rPr>
              <a:t>I    Maria Montessori       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    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Espace réservé du contenu 6" descr="Une image contenant Visage humain, croquis, personne, portrait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4267080" y="1266120"/>
            <a:ext cx="3676320" cy="59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0" y="330480"/>
            <a:ext cx="12191760" cy="606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fr-FR" sz="3200" b="1" u="none" strike="noStrike">
                <a:solidFill>
                  <a:schemeClr val="dk1"/>
                </a:solidFill>
                <a:effectLst/>
                <a:uFillTx/>
                <a:latin typeface="Verdana"/>
                <a:ea typeface="Verdana"/>
              </a:rPr>
              <a:t>Jean Itard (1774 – 1838)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</TotalTime>
  <Words>393</Words>
  <Application>Microsoft Macintosh PowerPoint</Application>
  <PresentationFormat>Grand écran</PresentationFormat>
  <Paragraphs>93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Thème Office</vt:lpstr>
      <vt:lpstr>Maria  MONTESSORI      (1870 / 1952) </vt:lpstr>
      <vt:lpstr>Présentation PowerPoint</vt:lpstr>
      <vt:lpstr>Présentation PowerPoint</vt:lpstr>
      <vt:lpstr>Présentation PowerPoint</vt:lpstr>
      <vt:lpstr>Choix de la psychiatrie</vt:lpstr>
      <vt:lpstr>Giuseppe Ferrucci Montesano</vt:lpstr>
      <vt:lpstr>La Nouvelle Femme</vt:lpstr>
      <vt:lpstr>Maria Montessori et ses précurseurs: Jean ITARD et Edouard SEGUIN</vt:lpstr>
      <vt:lpstr>Jean Itard (1774 – 1838)</vt:lpstr>
      <vt:lpstr>Jean Itard (1774 – 1838)</vt:lpstr>
      <vt:lpstr>Victor, l’Enfant Sauvage de L’Aveyron</vt:lpstr>
      <vt:lpstr>Edouard SEGUIN</vt:lpstr>
      <vt:lpstr>Edouard SEGUIN (1812 – 1880)</vt:lpstr>
      <vt:lpstr>Présentation PowerPoint</vt:lpstr>
      <vt:lpstr>Les premiers principes de la méthode</vt:lpstr>
      <vt:lpstr>Le succès international</vt:lpstr>
      <vt:lpstr>Émancipation féminine</vt:lpstr>
      <vt:lpstr>Des soutiens célèbres</vt:lpstr>
      <vt:lpstr>Une tache ?   Ses rapports  avec le fascisme</vt:lpstr>
      <vt:lpstr>Présentation PowerPoint</vt:lpstr>
      <vt:lpstr>Maria Montessori et l’Inde</vt:lpstr>
      <vt:lpstr>Amsterdam, 1950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 MONTESSORI</dc:title>
  <dc:subject/>
  <dc:creator>Francis Molard</dc:creator>
  <dc:description/>
  <cp:lastModifiedBy>Microsoft Office User</cp:lastModifiedBy>
  <cp:revision>69</cp:revision>
  <dcterms:created xsi:type="dcterms:W3CDTF">2025-09-25T13:47:05Z</dcterms:created>
  <dcterms:modified xsi:type="dcterms:W3CDTF">2026-01-20T20:57:55Z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Grand écran</vt:lpwstr>
  </property>
  <property fmtid="{D5CDD505-2E9C-101B-9397-08002B2CF9AE}" pid="3" name="Slides">
    <vt:i4>24</vt:i4>
  </property>
</Properties>
</file>