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91" r:id="rId2"/>
    <p:sldId id="396" r:id="rId3"/>
    <p:sldId id="368" r:id="rId4"/>
    <p:sldId id="260" r:id="rId5"/>
    <p:sldId id="392" r:id="rId6"/>
    <p:sldId id="332" r:id="rId7"/>
    <p:sldId id="327" r:id="rId8"/>
    <p:sldId id="326" r:id="rId9"/>
    <p:sldId id="341" r:id="rId10"/>
    <p:sldId id="347" r:id="rId11"/>
    <p:sldId id="346" r:id="rId12"/>
    <p:sldId id="397" r:id="rId13"/>
    <p:sldId id="402" r:id="rId14"/>
    <p:sldId id="316" r:id="rId15"/>
    <p:sldId id="262" r:id="rId16"/>
    <p:sldId id="353" r:id="rId17"/>
    <p:sldId id="318" r:id="rId18"/>
    <p:sldId id="264" r:id="rId19"/>
    <p:sldId id="295" r:id="rId20"/>
    <p:sldId id="288" r:id="rId21"/>
    <p:sldId id="273" r:id="rId22"/>
    <p:sldId id="274" r:id="rId23"/>
    <p:sldId id="350" r:id="rId24"/>
    <p:sldId id="333" r:id="rId25"/>
    <p:sldId id="334" r:id="rId26"/>
    <p:sldId id="394" r:id="rId27"/>
    <p:sldId id="393" r:id="rId28"/>
    <p:sldId id="266" r:id="rId29"/>
    <p:sldId id="354" r:id="rId30"/>
    <p:sldId id="321" r:id="rId31"/>
    <p:sldId id="267" r:id="rId32"/>
    <p:sldId id="383" r:id="rId33"/>
    <p:sldId id="358" r:id="rId34"/>
    <p:sldId id="403" r:id="rId35"/>
    <p:sldId id="293" r:id="rId36"/>
    <p:sldId id="272" r:id="rId37"/>
    <p:sldId id="287" r:id="rId38"/>
    <p:sldId id="361" r:id="rId39"/>
    <p:sldId id="270" r:id="rId40"/>
    <p:sldId id="269" r:id="rId41"/>
    <p:sldId id="284" r:id="rId42"/>
    <p:sldId id="285" r:id="rId43"/>
    <p:sldId id="296" r:id="rId44"/>
    <p:sldId id="294" r:id="rId45"/>
    <p:sldId id="352" r:id="rId46"/>
    <p:sldId id="351" r:id="rId47"/>
    <p:sldId id="363" r:id="rId48"/>
    <p:sldId id="360" r:id="rId49"/>
    <p:sldId id="291" r:id="rId50"/>
    <p:sldId id="275" r:id="rId51"/>
    <p:sldId id="279" r:id="rId52"/>
    <p:sldId id="278" r:id="rId53"/>
    <p:sldId id="276" r:id="rId54"/>
    <p:sldId id="382" r:id="rId55"/>
    <p:sldId id="399" r:id="rId56"/>
    <p:sldId id="337" r:id="rId57"/>
    <p:sldId id="387" r:id="rId58"/>
    <p:sldId id="281" r:id="rId59"/>
    <p:sldId id="283" r:id="rId60"/>
    <p:sldId id="297" r:id="rId61"/>
    <p:sldId id="366" r:id="rId62"/>
    <p:sldId id="367" r:id="rId63"/>
    <p:sldId id="305" r:id="rId64"/>
    <p:sldId id="369" r:id="rId65"/>
    <p:sldId id="370" r:id="rId66"/>
    <p:sldId id="256" r:id="rId67"/>
    <p:sldId id="371" r:id="rId68"/>
    <p:sldId id="372" r:id="rId69"/>
    <p:sldId id="373" r:id="rId70"/>
    <p:sldId id="374" r:id="rId71"/>
    <p:sldId id="375" r:id="rId72"/>
    <p:sldId id="404" r:id="rId73"/>
    <p:sldId id="401" r:id="rId74"/>
    <p:sldId id="398" r:id="rId7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1525" autoAdjust="0"/>
  </p:normalViewPr>
  <p:slideViewPr>
    <p:cSldViewPr>
      <p:cViewPr varScale="1">
        <p:scale>
          <a:sx n="75" d="100"/>
          <a:sy n="75" d="100"/>
        </p:scale>
        <p:origin x="-83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73F94-8405-4D6F-9E18-1554B142B0E3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49623-0C1D-4C55-BE0C-024ECF9EC2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424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49623-0C1D-4C55-BE0C-024ECF9EC22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7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61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85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33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1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29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39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62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50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701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79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7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ADEA4-8C25-4571-84F3-CE681E9096D9}" type="datetimeFigureOut">
              <a:rPr lang="fr-FR" smtClean="0"/>
              <a:t>18/11/2023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85C9-C276-4E82-9301-297653509B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238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1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70.jpeg"/><Relationship Id="rId4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82.jpeg"/><Relationship Id="rId4" Type="http://schemas.microsoft.com/office/2007/relationships/hdphoto" Target="../media/hdphoto1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101.png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4/43/Anonimo_Agostino_Chi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65116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3326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b="1" dirty="0" smtClean="0">
                <a:solidFill>
                  <a:srgbClr val="FFCC00"/>
                </a:solidFill>
                <a:ea typeface="+mj-ea"/>
                <a:cs typeface="+mj-cs"/>
              </a:rPr>
              <a:t>    AGOSTINO CHIGI</a:t>
            </a:r>
            <a:endParaRPr lang="fr-FR" sz="6000" b="1" dirty="0" smtClean="0">
              <a:solidFill>
                <a:srgbClr val="FFCC00"/>
              </a:solidFill>
              <a:ea typeface="+mj-ea"/>
              <a:cs typeface="+mj-cs"/>
            </a:endParaRPr>
          </a:p>
          <a:p>
            <a:r>
              <a:rPr lang="fr-FR" sz="4800" b="1" dirty="0" smtClean="0">
                <a:solidFill>
                  <a:srgbClr val="FFCC00"/>
                </a:solidFill>
                <a:ea typeface="+mj-ea"/>
                <a:cs typeface="+mj-cs"/>
              </a:rPr>
              <a:t>                                 le </a:t>
            </a:r>
            <a:r>
              <a:rPr lang="fr-FR" sz="4800" b="1" dirty="0">
                <a:solidFill>
                  <a:srgbClr val="FFCC00"/>
                </a:solidFill>
                <a:ea typeface="+mj-ea"/>
                <a:cs typeface="+mj-cs"/>
              </a:rPr>
              <a:t>magnifique</a:t>
            </a:r>
            <a:r>
              <a:rPr lang="fr-FR" sz="4900" b="1" dirty="0">
                <a:solidFill>
                  <a:srgbClr val="FFCC00"/>
                </a:solidFill>
                <a:ea typeface="+mj-ea"/>
                <a:cs typeface="+mj-cs"/>
              </a:rPr>
              <a:t/>
            </a:r>
            <a:br>
              <a:rPr lang="fr-FR" sz="4900" b="1" dirty="0">
                <a:solidFill>
                  <a:srgbClr val="FFCC00"/>
                </a:solidFill>
                <a:ea typeface="+mj-ea"/>
                <a:cs typeface="+mj-cs"/>
              </a:rPr>
            </a:b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427984" y="2713360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prstClr val="white"/>
                </a:solidFill>
                <a:ea typeface="+mj-ea"/>
                <a:cs typeface="+mj-cs"/>
              </a:rPr>
              <a:t>Sienne 1466 – Rome 1520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12776"/>
            <a:ext cx="185376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53" y="871032"/>
            <a:ext cx="5801650" cy="468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668753" y="5551246"/>
            <a:ext cx="5801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Pietro di Cortona</a:t>
            </a:r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Le </a:t>
            </a:r>
            <a:r>
              <a:rPr lang="fr-FR" sz="2400" b="1" i="1" dirty="0" err="1" smtClean="0">
                <a:solidFill>
                  <a:srgbClr val="FFC000"/>
                </a:solidFill>
              </a:rPr>
              <a:t>allumiere</a:t>
            </a:r>
            <a:r>
              <a:rPr lang="fr-FR" sz="2400" b="1" i="1" dirty="0" smtClean="0">
                <a:solidFill>
                  <a:srgbClr val="FFC000"/>
                </a:solidFill>
              </a:rPr>
              <a:t> di </a:t>
            </a:r>
            <a:r>
              <a:rPr lang="fr-FR" sz="2400" b="1" i="1" dirty="0" err="1" smtClean="0">
                <a:solidFill>
                  <a:srgbClr val="FFC000"/>
                </a:solidFill>
              </a:rPr>
              <a:t>Tolfa</a:t>
            </a:r>
            <a:endParaRPr lang="fr-FR" sz="2400" b="1" i="1" dirty="0" smtClean="0">
              <a:solidFill>
                <a:srgbClr val="FFC000"/>
              </a:solidFill>
            </a:endParaRPr>
          </a:p>
          <a:p>
            <a:pPr algn="ctr"/>
            <a:r>
              <a:rPr lang="fr-FR" i="1" dirty="0" smtClean="0"/>
              <a:t>Musées </a:t>
            </a:r>
            <a:r>
              <a:rPr lang="fr-FR" i="1" dirty="0"/>
              <a:t>du </a:t>
            </a:r>
            <a:r>
              <a:rPr lang="fr-FR" i="1" dirty="0" smtClean="0"/>
              <a:t>Capitole, </a:t>
            </a:r>
            <a:r>
              <a:rPr lang="fr-FR" i="1" dirty="0"/>
              <a:t>Rome</a:t>
            </a:r>
            <a:endParaRPr lang="fr-FR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4582286" cy="432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39752" y="5444744"/>
            <a:ext cx="4582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EADEM DUX EADEM QUE COMES</a:t>
            </a:r>
          </a:p>
          <a:p>
            <a:pPr algn="ctr"/>
            <a:r>
              <a:rPr lang="fr-FR" b="1" dirty="0" smtClean="0"/>
              <a:t>A la fois guide et compagne</a:t>
            </a:r>
          </a:p>
          <a:p>
            <a:pPr algn="ctr"/>
            <a:r>
              <a:rPr lang="fr-FR" dirty="0" smtClean="0"/>
              <a:t>Revers de la médaille d’Agostino CHIGI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339752" y="476672"/>
            <a:ext cx="4582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CC00"/>
                </a:solidFill>
              </a:rPr>
              <a:t>La prudence à deux têtes</a:t>
            </a:r>
            <a:endParaRPr lang="fr-FR" sz="2400" b="1" dirty="0">
              <a:solidFill>
                <a:srgbClr val="FFCC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45822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00592" y="735330"/>
            <a:ext cx="9000000" cy="5564337"/>
            <a:chOff x="0" y="582312"/>
            <a:chExt cx="9144000" cy="556433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2312"/>
              <a:ext cx="9144000" cy="5564337"/>
            </a:xfrm>
            <a:prstGeom prst="rect">
              <a:avLst/>
            </a:prstGeom>
          </p:spPr>
        </p:pic>
        <p:sp>
          <p:nvSpPr>
            <p:cNvPr id="3" name="Ellipse 2"/>
            <p:cNvSpPr/>
            <p:nvPr/>
          </p:nvSpPr>
          <p:spPr>
            <a:xfrm>
              <a:off x="16157" y="980728"/>
              <a:ext cx="1346448" cy="4497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004048" y="3087483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rgbClr val="FF0000"/>
                  </a:solidFill>
                </a:rPr>
                <a:t>Monts de la </a:t>
              </a:r>
              <a:r>
                <a:rPr lang="fr-FR" sz="1200" b="1" dirty="0" err="1" smtClean="0">
                  <a:solidFill>
                    <a:srgbClr val="FF0000"/>
                  </a:solidFill>
                </a:rPr>
                <a:t>Tolfa</a:t>
              </a:r>
              <a:endParaRPr lang="fr-FR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5004048" y="3001130"/>
              <a:ext cx="1346448" cy="4497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78" t="15678" r="29130" b="32823"/>
            <a:stretch/>
          </p:blipFill>
          <p:spPr bwMode="auto">
            <a:xfrm>
              <a:off x="1603478" y="2819573"/>
              <a:ext cx="2282747" cy="142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lèche droite à entaille 6"/>
            <p:cNvSpPr/>
            <p:nvPr/>
          </p:nvSpPr>
          <p:spPr>
            <a:xfrm rot="20386765">
              <a:off x="3832239" y="3360832"/>
              <a:ext cx="978408" cy="180000"/>
            </a:xfrm>
            <a:prstGeom prst="notch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61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 rot="5400000">
            <a:off x="3997291" y="5638374"/>
            <a:ext cx="318549" cy="196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2063457" y="476674"/>
            <a:ext cx="4873737" cy="6084000"/>
            <a:chOff x="2063457" y="476674"/>
            <a:chExt cx="4873737" cy="6084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58326" y="1081805"/>
              <a:ext cx="6084000" cy="4873737"/>
            </a:xfrm>
            <a:prstGeom prst="rect">
              <a:avLst/>
            </a:prstGeom>
          </p:spPr>
        </p:pic>
        <p:cxnSp>
          <p:nvCxnSpPr>
            <p:cNvPr id="4" name="Connecteur droit 3"/>
            <p:cNvCxnSpPr/>
            <p:nvPr/>
          </p:nvCxnSpPr>
          <p:spPr>
            <a:xfrm rot="5400000">
              <a:off x="5074953" y="4124948"/>
              <a:ext cx="322302" cy="261706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rganigramme : Processus 9"/>
            <p:cNvSpPr/>
            <p:nvPr/>
          </p:nvSpPr>
          <p:spPr>
            <a:xfrm rot="2674390">
              <a:off x="5480299" y="3355875"/>
              <a:ext cx="558436" cy="543721"/>
            </a:xfrm>
            <a:prstGeom prst="flowChartProcess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rganigramme : Processus 16"/>
            <p:cNvSpPr/>
            <p:nvPr/>
          </p:nvSpPr>
          <p:spPr>
            <a:xfrm rot="7013019">
              <a:off x="3171208" y="1379942"/>
              <a:ext cx="515683" cy="1220088"/>
            </a:xfrm>
            <a:prstGeom prst="flowChartProcess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1115616" y="27473"/>
            <a:ext cx="687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Extrait d’un plan de Rome en 1551 Leonardo </a:t>
            </a:r>
            <a:r>
              <a:rPr lang="fr-FR" dirty="0" err="1" smtClean="0"/>
              <a:t>Bufalini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2" y="148416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smtClean="0">
                <a:solidFill>
                  <a:srgbClr val="FFC000"/>
                </a:solidFill>
              </a:rPr>
              <a:t>Vatican</a:t>
            </a:r>
            <a:endParaRPr lang="fr-FR" sz="2000" b="1" dirty="0">
              <a:solidFill>
                <a:srgbClr val="FFC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03015" y="3103174"/>
            <a:ext cx="2027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C000"/>
                </a:solidFill>
              </a:rPr>
              <a:t>Château </a:t>
            </a:r>
          </a:p>
          <a:p>
            <a:r>
              <a:rPr lang="fr-FR" sz="2000" b="1" dirty="0" smtClean="0">
                <a:solidFill>
                  <a:srgbClr val="FFC000"/>
                </a:solidFill>
              </a:rPr>
              <a:t>Saint Ange</a:t>
            </a:r>
            <a:endParaRPr lang="fr-FR" sz="2000" b="1" dirty="0">
              <a:solidFill>
                <a:srgbClr val="FFC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37195" y="4365104"/>
            <a:ext cx="2099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C000"/>
                </a:solidFill>
              </a:rPr>
              <a:t>Via </a:t>
            </a:r>
            <a:r>
              <a:rPr lang="fr-FR" sz="2000" b="1" dirty="0" err="1" smtClean="0">
                <a:solidFill>
                  <a:srgbClr val="FFC000"/>
                </a:solidFill>
              </a:rPr>
              <a:t>del</a:t>
            </a:r>
            <a:r>
              <a:rPr lang="fr-FR" sz="2000" b="1" dirty="0" smtClean="0">
                <a:solidFill>
                  <a:srgbClr val="FFC000"/>
                </a:solidFill>
              </a:rPr>
              <a:t> Banco </a:t>
            </a:r>
          </a:p>
          <a:p>
            <a:r>
              <a:rPr lang="fr-FR" sz="2000" b="1" dirty="0" smtClean="0">
                <a:solidFill>
                  <a:srgbClr val="FFC000"/>
                </a:solidFill>
              </a:rPr>
              <a:t>di Santo </a:t>
            </a:r>
            <a:r>
              <a:rPr lang="fr-FR" sz="2000" b="1" dirty="0" err="1" smtClean="0">
                <a:solidFill>
                  <a:srgbClr val="FFC000"/>
                </a:solidFill>
              </a:rPr>
              <a:t>Spirito</a:t>
            </a:r>
            <a:endParaRPr lang="fr-FR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fr-FR" sz="6600" b="1" dirty="0" smtClean="0">
                <a:solidFill>
                  <a:schemeClr val="bg1"/>
                </a:solidFill>
              </a:rPr>
              <a:t>LES ARTISTES</a:t>
            </a:r>
            <a:endParaRPr lang="fr-FR" sz="66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1183"/>
            <a:ext cx="5047286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2253" y="1988840"/>
            <a:ext cx="32403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solidFill>
                  <a:prstClr val="white"/>
                </a:solidFill>
              </a:rPr>
              <a:t>Raffaello</a:t>
            </a:r>
            <a:r>
              <a:rPr lang="fr-FR" sz="2400" b="1" i="1" dirty="0">
                <a:solidFill>
                  <a:prstClr val="white"/>
                </a:solidFill>
              </a:rPr>
              <a:t> </a:t>
            </a:r>
            <a:endParaRPr lang="fr-FR" sz="2400" b="1" i="1" dirty="0" smtClean="0">
              <a:solidFill>
                <a:prstClr val="white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C000"/>
                </a:solidFill>
              </a:rPr>
              <a:t>Portrait du Pape Jules II</a:t>
            </a:r>
          </a:p>
          <a:p>
            <a:pPr algn="ctr"/>
            <a:r>
              <a:rPr lang="fr-FR" sz="2000" dirty="0" smtClean="0"/>
              <a:t>(né Giuliano </a:t>
            </a:r>
            <a:r>
              <a:rPr lang="fr-FR" sz="2000" dirty="0" err="1" smtClean="0"/>
              <a:t>Della</a:t>
            </a:r>
            <a:r>
              <a:rPr lang="fr-FR" sz="2000" dirty="0" smtClean="0"/>
              <a:t> Rovere)</a:t>
            </a:r>
            <a:r>
              <a:rPr lang="fr-FR" sz="2400" b="1" i="1" dirty="0" smtClean="0">
                <a:solidFill>
                  <a:prstClr val="white"/>
                </a:solidFill>
              </a:rPr>
              <a:t> </a:t>
            </a:r>
            <a:endParaRPr lang="fr-FR" sz="2400" b="1" dirty="0" smtClean="0">
              <a:solidFill>
                <a:srgbClr val="FFC000"/>
              </a:solidFill>
            </a:endParaRPr>
          </a:p>
          <a:p>
            <a:pPr algn="ctr"/>
            <a:r>
              <a:rPr lang="fr-FR" sz="1600" dirty="0" smtClean="0"/>
              <a:t>1503-1513</a:t>
            </a:r>
            <a:endParaRPr lang="fr-FR" sz="1600" dirty="0"/>
          </a:p>
          <a:p>
            <a:pPr algn="ctr"/>
            <a:endParaRPr lang="fr-FR" sz="2400" b="1" dirty="0" smtClean="0">
              <a:solidFill>
                <a:srgbClr val="FFC000"/>
              </a:solidFill>
            </a:endParaRPr>
          </a:p>
          <a:p>
            <a:pPr algn="ctr"/>
            <a:endParaRPr lang="fr-FR" sz="2400" b="1" dirty="0">
              <a:solidFill>
                <a:srgbClr val="FFC000"/>
              </a:solidFill>
            </a:endParaRPr>
          </a:p>
          <a:p>
            <a:pPr algn="ctr"/>
            <a:endParaRPr lang="fr-FR" sz="2400" b="1" dirty="0" smtClean="0">
              <a:solidFill>
                <a:srgbClr val="FFC000"/>
              </a:solidFill>
            </a:endParaRPr>
          </a:p>
          <a:p>
            <a:pPr algn="ctr"/>
            <a:endParaRPr lang="fr-FR" sz="2400" b="1" dirty="0">
              <a:solidFill>
                <a:srgbClr val="FFC000"/>
              </a:solidFill>
            </a:endParaRPr>
          </a:p>
          <a:p>
            <a:pPr algn="ctr"/>
            <a:endParaRPr lang="fr-FR" sz="2400" b="1" dirty="0" smtClean="0">
              <a:solidFill>
                <a:srgbClr val="FFC000"/>
              </a:solidFill>
            </a:endParaRPr>
          </a:p>
          <a:p>
            <a:pPr algn="ctr"/>
            <a:endParaRPr lang="fr-FR" sz="2400" b="1" dirty="0">
              <a:solidFill>
                <a:srgbClr val="FFC000"/>
              </a:solidFill>
            </a:endParaRPr>
          </a:p>
          <a:p>
            <a:pPr algn="ctr"/>
            <a:r>
              <a:rPr lang="fr-FR" i="1" dirty="0" smtClean="0"/>
              <a:t>National  </a:t>
            </a:r>
            <a:r>
              <a:rPr lang="fr-FR" i="1" dirty="0" err="1"/>
              <a:t>Gallery</a:t>
            </a:r>
            <a:r>
              <a:rPr lang="fr-FR" i="1" dirty="0"/>
              <a:t> </a:t>
            </a:r>
            <a:r>
              <a:rPr lang="fr-FR" i="1" dirty="0" smtClean="0"/>
              <a:t>, Londres</a:t>
            </a:r>
          </a:p>
          <a:p>
            <a:pPr algn="ctr"/>
            <a:r>
              <a:rPr lang="fr-FR" i="1" dirty="0" smtClean="0"/>
              <a:t>1511-1512</a:t>
            </a:r>
            <a:endParaRPr lang="fr-FR" i="1" dirty="0"/>
          </a:p>
          <a:p>
            <a:endParaRPr lang="fr-FR" sz="24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0"/>
            <a:ext cx="518073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0794" y="2060848"/>
            <a:ext cx="338437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i="1" dirty="0" err="1"/>
              <a:t>Raffaello</a:t>
            </a:r>
            <a:r>
              <a:rPr lang="fr-FR" sz="2400" b="1" i="1" dirty="0"/>
              <a:t> </a:t>
            </a:r>
            <a:endParaRPr lang="fr-FR" sz="2400" b="1" i="1" dirty="0" smtClean="0"/>
          </a:p>
          <a:p>
            <a:pPr algn="ctr"/>
            <a:r>
              <a:rPr lang="fr-FR" sz="2400" b="1" dirty="0" smtClean="0">
                <a:solidFill>
                  <a:srgbClr val="FFC000"/>
                </a:solidFill>
              </a:rPr>
              <a:t>Portrait </a:t>
            </a:r>
            <a:r>
              <a:rPr lang="fr-FR" sz="2400" b="1" dirty="0">
                <a:solidFill>
                  <a:srgbClr val="FFC000"/>
                </a:solidFill>
              </a:rPr>
              <a:t>du </a:t>
            </a:r>
            <a:r>
              <a:rPr lang="fr-FR" sz="2400" b="1" dirty="0" smtClean="0">
                <a:solidFill>
                  <a:srgbClr val="FFC000"/>
                </a:solidFill>
              </a:rPr>
              <a:t>Pape Léon X</a:t>
            </a:r>
          </a:p>
          <a:p>
            <a:pPr algn="ctr"/>
            <a:r>
              <a:rPr lang="fr-FR" sz="2000" dirty="0" smtClean="0"/>
              <a:t>(né Giovanni de’ Medici)</a:t>
            </a:r>
          </a:p>
          <a:p>
            <a:pPr algn="ctr"/>
            <a:r>
              <a:rPr lang="fr-FR" sz="1600" dirty="0" smtClean="0"/>
              <a:t>1513-1521</a:t>
            </a:r>
            <a:endParaRPr lang="fr-FR" sz="1600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i="1" dirty="0" smtClean="0"/>
              <a:t>Musée des Offices, Florence</a:t>
            </a:r>
            <a:endParaRPr lang="fr-FR" sz="2400" dirty="0" smtClean="0">
              <a:solidFill>
                <a:srgbClr val="FFC000"/>
              </a:solidFill>
            </a:endParaRPr>
          </a:p>
          <a:p>
            <a:pPr algn="ctr"/>
            <a:r>
              <a:rPr lang="fr-FR" i="1" dirty="0" smtClean="0"/>
              <a:t>Vers 1518-1520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57779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611560" y="260648"/>
            <a:ext cx="8090821" cy="6012008"/>
            <a:chOff x="611560" y="260648"/>
            <a:chExt cx="8090821" cy="601200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312656"/>
              <a:ext cx="7005487" cy="3960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260648"/>
              <a:ext cx="2834237" cy="3960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36246" y="160675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fr-FR" b="1" dirty="0">
                  <a:solidFill>
                    <a:prstClr val="white"/>
                  </a:solidFill>
                </a:rPr>
                <a:t>L’église Santa Maria </a:t>
              </a:r>
              <a:r>
                <a:rPr lang="fr-FR" b="1" dirty="0" err="1">
                  <a:solidFill>
                    <a:prstClr val="white"/>
                  </a:solidFill>
                </a:rPr>
                <a:t>della</a:t>
              </a:r>
              <a:r>
                <a:rPr lang="fr-FR" b="1" dirty="0">
                  <a:solidFill>
                    <a:prstClr val="white"/>
                  </a:solidFill>
                </a:rPr>
                <a:t> </a:t>
              </a:r>
              <a:r>
                <a:rPr lang="fr-FR" b="1" dirty="0" err="1">
                  <a:solidFill>
                    <a:prstClr val="white"/>
                  </a:solidFill>
                </a:rPr>
                <a:t>Sughera</a:t>
              </a:r>
              <a:r>
                <a:rPr lang="fr-FR" b="1" dirty="0">
                  <a:solidFill>
                    <a:prstClr val="white"/>
                  </a:solidFill>
                </a:rPr>
                <a:t> de </a:t>
              </a:r>
              <a:r>
                <a:rPr lang="fr-FR" b="1" dirty="0" err="1">
                  <a:solidFill>
                    <a:prstClr val="white"/>
                  </a:solidFill>
                </a:rPr>
                <a:t>Tolfa</a:t>
              </a:r>
              <a:endParaRPr lang="fr-FR" b="1" dirty="0">
                <a:solidFill>
                  <a:prstClr val="white"/>
                </a:solidFill>
              </a:endParaRPr>
            </a:p>
            <a:p>
              <a:pPr lvl="0" algn="ctr"/>
              <a:r>
                <a:rPr lang="fr-FR" b="1" dirty="0">
                  <a:solidFill>
                    <a:prstClr val="white"/>
                  </a:solidFill>
                </a:rPr>
                <a:t> et le Couvent des Augustins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6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54100"/>
            <a:ext cx="71628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6228184" y="261414"/>
            <a:ext cx="2304256" cy="2435034"/>
            <a:chOff x="6228184" y="261414"/>
            <a:chExt cx="2304256" cy="2435034"/>
          </a:xfrm>
        </p:grpSpPr>
        <p:sp>
          <p:nvSpPr>
            <p:cNvPr id="7" name="ZoneTexte 6"/>
            <p:cNvSpPr txBox="1"/>
            <p:nvPr/>
          </p:nvSpPr>
          <p:spPr>
            <a:xfrm>
              <a:off x="6228184" y="261414"/>
              <a:ext cx="230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Palais </a:t>
              </a:r>
              <a:r>
                <a:rPr lang="fr-FR" sz="2800" b="1" dirty="0" err="1" smtClean="0"/>
                <a:t>Farnese</a:t>
              </a:r>
              <a:endParaRPr lang="fr-FR" sz="2800" b="1" dirty="0"/>
            </a:p>
          </p:txBody>
        </p:sp>
        <p:sp>
          <p:nvSpPr>
            <p:cNvPr id="10" name="Flèche vers le bas 9"/>
            <p:cNvSpPr/>
            <p:nvPr/>
          </p:nvSpPr>
          <p:spPr>
            <a:xfrm>
              <a:off x="7315585" y="860448"/>
              <a:ext cx="129454" cy="1836000"/>
            </a:xfrm>
            <a:prstGeom prst="downArrow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990600" y="4469270"/>
            <a:ext cx="2376264" cy="2023348"/>
            <a:chOff x="990600" y="4469270"/>
            <a:chExt cx="2376264" cy="2023348"/>
          </a:xfrm>
        </p:grpSpPr>
        <p:sp>
          <p:nvSpPr>
            <p:cNvPr id="2" name="ZoneTexte 1"/>
            <p:cNvSpPr txBox="1"/>
            <p:nvPr/>
          </p:nvSpPr>
          <p:spPr>
            <a:xfrm>
              <a:off x="990600" y="5969398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Villa </a:t>
              </a:r>
              <a:r>
                <a:rPr lang="fr-FR" sz="2800" b="1" dirty="0" err="1" smtClean="0"/>
                <a:t>Farnesina</a:t>
              </a:r>
              <a:endParaRPr lang="fr-FR" sz="2800" b="1" dirty="0"/>
            </a:p>
          </p:txBody>
        </p:sp>
        <p:sp>
          <p:nvSpPr>
            <p:cNvPr id="11" name="Flèche vers le bas 10"/>
            <p:cNvSpPr/>
            <p:nvPr/>
          </p:nvSpPr>
          <p:spPr>
            <a:xfrm rot="13440000">
              <a:off x="2527235" y="4469270"/>
              <a:ext cx="129454" cy="1836000"/>
            </a:xfrm>
            <a:prstGeom prst="downArrow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0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lthazar Peru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6" y="332580"/>
            <a:ext cx="37338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87727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Gravure sur cuivre de Nicolas </a:t>
            </a:r>
            <a:r>
              <a:rPr lang="fr-FR" dirty="0"/>
              <a:t>de </a:t>
            </a:r>
            <a:r>
              <a:rPr lang="fr-FR" dirty="0" err="1"/>
              <a:t>Larmessin</a:t>
            </a:r>
            <a:r>
              <a:rPr lang="fr-FR" dirty="0"/>
              <a:t> </a:t>
            </a:r>
            <a:r>
              <a:rPr lang="fr-FR" dirty="0" smtClean="0"/>
              <a:t>et </a:t>
            </a:r>
            <a:r>
              <a:rPr lang="fr-FR" dirty="0" err="1"/>
              <a:t>Esme</a:t>
            </a:r>
            <a:r>
              <a:rPr lang="fr-FR" dirty="0"/>
              <a:t> de </a:t>
            </a:r>
            <a:r>
              <a:rPr lang="fr-FR" dirty="0" err="1"/>
              <a:t>Boulonais</a:t>
            </a:r>
            <a:r>
              <a:rPr lang="fr-FR" dirty="0"/>
              <a:t> </a:t>
            </a:r>
            <a:r>
              <a:rPr lang="fr-FR" dirty="0" smtClean="0"/>
              <a:t>– dans un livre écrit par Isaac </a:t>
            </a:r>
            <a:r>
              <a:rPr lang="fr-FR" dirty="0" err="1"/>
              <a:t>Bullart</a:t>
            </a:r>
            <a:r>
              <a:rPr lang="fr-FR" dirty="0"/>
              <a:t>. </a:t>
            </a:r>
            <a:r>
              <a:rPr lang="fr-FR" dirty="0" smtClean="0"/>
              <a:t>« Académie Des Sciences Et Des Arts ». </a:t>
            </a:r>
            <a:r>
              <a:rPr lang="fr-FR" dirty="0"/>
              <a:t>Amsterdam: Elzevier, 1682.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16016" y="692696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 smtClean="0"/>
              <a:t>Baldassare</a:t>
            </a:r>
            <a:r>
              <a:rPr lang="fr-FR" sz="3600" b="1" dirty="0" smtClean="0"/>
              <a:t> PERUZZI</a:t>
            </a:r>
          </a:p>
          <a:p>
            <a:pPr algn="ctr"/>
            <a:r>
              <a:rPr lang="fr-FR" sz="2800" b="1" dirty="0" smtClean="0"/>
              <a:t>1481-1536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2515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91030"/>
            <a:ext cx="4513969" cy="324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181"/>
            <a:ext cx="4872960" cy="32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20687"/>
            <a:ext cx="3780000" cy="208504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4293096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La Villa </a:t>
            </a:r>
            <a:r>
              <a:rPr lang="fr-FR" sz="3200" b="1" dirty="0" err="1" smtClean="0"/>
              <a:t>Farnesina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0253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899592" y="338419"/>
            <a:ext cx="4320000" cy="3280076"/>
            <a:chOff x="1949398" y="148604"/>
            <a:chExt cx="4320000" cy="328007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398" y="548680"/>
              <a:ext cx="4320000" cy="288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953546" y="148604"/>
              <a:ext cx="43158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CC00"/>
                  </a:solidFill>
                </a:rPr>
                <a:t>Palais </a:t>
              </a:r>
              <a:r>
                <a:rPr lang="fr-FR" sz="2000" b="1" dirty="0" smtClean="0">
                  <a:solidFill>
                    <a:srgbClr val="FFCC00"/>
                  </a:solidFill>
                </a:rPr>
                <a:t>Chigi</a:t>
              </a:r>
              <a:r>
                <a:rPr lang="fr-FR" b="1" dirty="0" smtClean="0">
                  <a:solidFill>
                    <a:schemeClr val="bg1"/>
                  </a:solidFill>
                </a:rPr>
                <a:t> </a:t>
              </a:r>
              <a:r>
                <a:rPr lang="fr-FR" sz="2000" b="1" dirty="0" smtClean="0"/>
                <a:t>Rome</a:t>
              </a:r>
              <a:r>
                <a:rPr lang="fr-FR" sz="2000" b="1" dirty="0"/>
                <a:t>, Piazza Colonna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287592" y="4405936"/>
            <a:ext cx="4932000" cy="2048702"/>
            <a:chOff x="287592" y="4405936"/>
            <a:chExt cx="4932000" cy="204870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92" y="4405936"/>
              <a:ext cx="4932000" cy="1644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87592" y="6054528"/>
              <a:ext cx="478793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CC00"/>
                  </a:solidFill>
                </a:rPr>
                <a:t>Palais Chigi  </a:t>
              </a:r>
              <a:r>
                <a:rPr lang="fr-FR" sz="2000" b="1" dirty="0" err="1" smtClean="0"/>
                <a:t>Ariccia</a:t>
              </a:r>
              <a:endParaRPr lang="fr-FR" sz="2000" b="1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5724127" y="676974"/>
            <a:ext cx="2872342" cy="5027886"/>
            <a:chOff x="5724127" y="920914"/>
            <a:chExt cx="2872342" cy="502788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628800"/>
              <a:ext cx="2872341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724127" y="920914"/>
              <a:ext cx="287234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FFCC00"/>
                  </a:solidFill>
                </a:rPr>
                <a:t>Palais Chigi-</a:t>
              </a:r>
              <a:r>
                <a:rPr lang="fr-FR" sz="2000" b="1" dirty="0" err="1">
                  <a:solidFill>
                    <a:srgbClr val="FFCC00"/>
                  </a:solidFill>
                </a:rPr>
                <a:t>Saracini</a:t>
              </a:r>
              <a:endParaRPr lang="fr-FR" sz="2000" b="1" dirty="0">
                <a:solidFill>
                  <a:srgbClr val="FFCC00"/>
                </a:solidFill>
              </a:endParaRPr>
            </a:p>
            <a:p>
              <a:pPr algn="ctr"/>
              <a:r>
                <a:rPr lang="fr-FR" sz="2000" b="1" dirty="0"/>
                <a:t>Sienne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93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45272" y="260648"/>
            <a:ext cx="8546809" cy="6335286"/>
            <a:chOff x="345272" y="260648"/>
            <a:chExt cx="8546809" cy="633528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1" y="260648"/>
              <a:ext cx="3600000" cy="281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lèche vers le bas 2"/>
            <p:cNvSpPr/>
            <p:nvPr/>
          </p:nvSpPr>
          <p:spPr>
            <a:xfrm rot="2711306">
              <a:off x="5148617" y="1130900"/>
              <a:ext cx="144000" cy="1440000"/>
            </a:xfrm>
            <a:prstGeom prst="downArrow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6" name="Picture 2" descr="https://www.progettostoriadellarte.it/wp-content/uploads/2020/07/1-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72" y="2544938"/>
              <a:ext cx="6120000" cy="4050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1691680" y="1183198"/>
              <a:ext cx="2592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Salle de la frise</a:t>
              </a:r>
              <a:endParaRPr lang="fr-FR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18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8" y="1290665"/>
            <a:ext cx="8120403" cy="540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467" y="116632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/>
              <a:t>Baldassare</a:t>
            </a:r>
            <a:r>
              <a:rPr lang="fr-FR" sz="2400" b="1" i="1" dirty="0" smtClean="0"/>
              <a:t> </a:t>
            </a:r>
            <a:r>
              <a:rPr lang="fr-FR" sz="2400" b="1" i="1" cap="all" dirty="0" smtClean="0"/>
              <a:t>Peruzzi</a:t>
            </a:r>
          </a:p>
          <a:p>
            <a:pPr algn="ctr"/>
            <a:endParaRPr lang="fr-FR" sz="1400" b="1" i="1" cap="all" dirty="0" smtClean="0"/>
          </a:p>
          <a:p>
            <a:pPr algn="ctr"/>
            <a:r>
              <a:rPr lang="fr-FR" sz="2400" i="1" dirty="0" smtClean="0">
                <a:solidFill>
                  <a:srgbClr val="FFC000"/>
                </a:solidFill>
              </a:rPr>
              <a:t>La </a:t>
            </a:r>
            <a:r>
              <a:rPr lang="fr-FR" sz="2400" i="1" dirty="0">
                <a:solidFill>
                  <a:srgbClr val="FFC000"/>
                </a:solidFill>
              </a:rPr>
              <a:t>compétition musicale entre Apollon et Pan - Apollon pardonne </a:t>
            </a:r>
            <a:r>
              <a:rPr lang="fr-FR" sz="2400" i="1" dirty="0" smtClean="0">
                <a:solidFill>
                  <a:srgbClr val="FFC000"/>
                </a:solidFill>
              </a:rPr>
              <a:t>Midas</a:t>
            </a:r>
            <a:endParaRPr lang="fr-FR" sz="24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4" y="866448"/>
            <a:ext cx="8280000" cy="550531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4976"/>
            <a:ext cx="1800000" cy="27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6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544327" y="260648"/>
            <a:ext cx="8324665" cy="6234547"/>
            <a:chOff x="544327" y="260648"/>
            <a:chExt cx="8324665" cy="623454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992" y="260648"/>
              <a:ext cx="3528000" cy="2754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27" y="1988840"/>
              <a:ext cx="6300000" cy="450635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47664" y="743024"/>
              <a:ext cx="28803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FR" sz="2800" b="1" dirty="0">
                  <a:solidFill>
                    <a:prstClr val="white"/>
                  </a:solidFill>
                </a:rPr>
                <a:t>Loggia de Galatée</a:t>
              </a:r>
            </a:p>
          </p:txBody>
        </p:sp>
        <p:sp>
          <p:nvSpPr>
            <p:cNvPr id="5" name="Flèche vers le bas 4"/>
            <p:cNvSpPr/>
            <p:nvPr/>
          </p:nvSpPr>
          <p:spPr>
            <a:xfrm rot="2520000">
              <a:off x="7548495" y="2079541"/>
              <a:ext cx="144000" cy="2160000"/>
            </a:xfrm>
            <a:prstGeom prst="downArrow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236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08735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88640"/>
            <a:ext cx="913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Loggia de Galatée : la voûte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8118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6300000" cy="28728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97552"/>
            <a:ext cx="6300000" cy="32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" y="1340768"/>
            <a:ext cx="9144000" cy="40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5220072" y="2097400"/>
            <a:ext cx="3411765" cy="4433294"/>
            <a:chOff x="5015455" y="1268760"/>
            <a:chExt cx="3411765" cy="4433294"/>
          </a:xfrm>
        </p:grpSpPr>
        <p:pic>
          <p:nvPicPr>
            <p:cNvPr id="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455" y="1701944"/>
              <a:ext cx="3411765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5015455" y="5301944"/>
              <a:ext cx="34117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Mercure en Scorpion </a:t>
              </a:r>
              <a:endParaRPr lang="fr-FR" sz="2000" b="1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015455" y="1268760"/>
              <a:ext cx="34117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000" b="1" dirty="0" smtClean="0"/>
                <a:t>Mars en Balance</a:t>
              </a:r>
              <a:endParaRPr lang="fr-FR" sz="2000" b="1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681320" y="519199"/>
            <a:ext cx="4178211" cy="4504166"/>
            <a:chOff x="681320" y="519199"/>
            <a:chExt cx="4178211" cy="4504166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" r="81"/>
            <a:stretch/>
          </p:blipFill>
          <p:spPr bwMode="auto">
            <a:xfrm>
              <a:off x="681320" y="1023255"/>
              <a:ext cx="4178211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681320" y="4623255"/>
              <a:ext cx="41782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Jupiter en Taureau</a:t>
              </a:r>
              <a:endParaRPr lang="fr-FR" sz="2000" b="1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81320" y="519199"/>
              <a:ext cx="4106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Bélier</a:t>
              </a:r>
              <a:endParaRPr lang="fr-F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46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2" y="692696"/>
            <a:ext cx="8237033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5076056" y="920410"/>
            <a:ext cx="3384376" cy="4913310"/>
            <a:chOff x="5076056" y="920410"/>
            <a:chExt cx="3384376" cy="491331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920410"/>
              <a:ext cx="3168273" cy="4320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076056" y="4941168"/>
              <a:ext cx="3384376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800" b="1" dirty="0" err="1" smtClean="0">
                  <a:solidFill>
                    <a:prstClr val="white"/>
                  </a:solidFill>
                </a:rPr>
                <a:t>Raffaello</a:t>
              </a:r>
              <a:endParaRPr lang="fr-FR" sz="2800" b="1" i="1" dirty="0">
                <a:solidFill>
                  <a:prstClr val="white"/>
                </a:solidFill>
              </a:endParaRPr>
            </a:p>
            <a:p>
              <a:pPr lvl="0" algn="ctr"/>
              <a:r>
                <a:rPr lang="fr-FR" sz="2400" b="1" dirty="0">
                  <a:solidFill>
                    <a:prstClr val="white"/>
                  </a:solidFill>
                </a:rPr>
                <a:t>1483-1520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57109" y="707378"/>
            <a:ext cx="4104456" cy="5111751"/>
            <a:chOff x="556026" y="725284"/>
            <a:chExt cx="4104456" cy="5111751"/>
          </a:xfrm>
        </p:grpSpPr>
        <p:sp>
          <p:nvSpPr>
            <p:cNvPr id="5" name="ZoneTexte 4"/>
            <p:cNvSpPr txBox="1"/>
            <p:nvPr/>
          </p:nvSpPr>
          <p:spPr>
            <a:xfrm>
              <a:off x="556026" y="4944483"/>
              <a:ext cx="410445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/>
                <a:t>Sebastiano </a:t>
              </a:r>
              <a:r>
                <a:rPr lang="fr-FR" sz="2800" b="1" dirty="0" err="1" smtClean="0"/>
                <a:t>del</a:t>
              </a:r>
              <a:r>
                <a:rPr lang="fr-FR" sz="2800" b="1" dirty="0" smtClean="0"/>
                <a:t> Piombo</a:t>
              </a:r>
            </a:p>
            <a:p>
              <a:pPr algn="ctr"/>
              <a:r>
                <a:rPr lang="fr-FR" sz="2400" b="1" dirty="0" smtClean="0"/>
                <a:t>1485-1547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725284"/>
              <a:ext cx="3705356" cy="42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53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412776"/>
            <a:ext cx="3563127" cy="4320000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148063" y="2420888"/>
            <a:ext cx="3836164" cy="2549897"/>
            <a:chOff x="5148063" y="2420888"/>
            <a:chExt cx="3836164" cy="254989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2420888"/>
              <a:ext cx="3836163" cy="2016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148063" y="4509120"/>
              <a:ext cx="38361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/>
                <a:t>MICAT IN VERTICE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62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27" y="918000"/>
            <a:ext cx="4747746" cy="594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Loggia de Galatée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350100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Sebastiano </a:t>
            </a:r>
            <a:r>
              <a:rPr lang="fr-FR" sz="2400" b="1" i="1" dirty="0" err="1" smtClean="0"/>
              <a:t>del</a:t>
            </a:r>
            <a:r>
              <a:rPr lang="fr-FR" sz="2400" b="1" i="1" dirty="0" smtClean="0"/>
              <a:t> </a:t>
            </a:r>
            <a:r>
              <a:rPr lang="fr-FR" sz="2400" b="1" i="1" dirty="0"/>
              <a:t>P</a:t>
            </a:r>
            <a:r>
              <a:rPr lang="fr-FR" sz="2400" b="1" i="1" dirty="0" smtClean="0"/>
              <a:t>iombo</a:t>
            </a:r>
          </a:p>
          <a:p>
            <a:pPr algn="ctr"/>
            <a:r>
              <a:rPr lang="fr-FR" sz="2400" b="1" i="1" dirty="0" smtClean="0">
                <a:solidFill>
                  <a:srgbClr val="FFCC00"/>
                </a:solidFill>
              </a:rPr>
              <a:t>Polyphème</a:t>
            </a:r>
            <a:endParaRPr lang="fr-FR" sz="2400" b="1" i="1" dirty="0">
              <a:solidFill>
                <a:srgbClr val="FFCC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45873" y="3501008"/>
            <a:ext cx="2162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/>
              <a:t>Raffaello</a:t>
            </a:r>
            <a:endParaRPr lang="fr-FR" sz="2400" b="1" i="1" dirty="0" smtClean="0"/>
          </a:p>
          <a:p>
            <a:pPr algn="ctr"/>
            <a:r>
              <a:rPr lang="fr-FR" sz="2400" b="1" i="1" dirty="0" smtClean="0">
                <a:solidFill>
                  <a:srgbClr val="FFCC00"/>
                </a:solidFill>
              </a:rPr>
              <a:t>Le triomphe de Galatée</a:t>
            </a:r>
            <a:endParaRPr lang="fr-FR" sz="2400" b="1" i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624"/>
            <a:ext cx="4660008" cy="666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79512" y="18864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Loggia de Galatée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2832" y="2708920"/>
            <a:ext cx="42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 err="1" smtClean="0"/>
              <a:t>Raffaello</a:t>
            </a:r>
            <a:r>
              <a:rPr lang="fr-FR" sz="2800" b="1" i="1" dirty="0" smtClean="0"/>
              <a:t> </a:t>
            </a:r>
          </a:p>
          <a:p>
            <a:pPr algn="ctr"/>
            <a:r>
              <a:rPr lang="fr-FR" sz="2800" b="1" i="1" dirty="0" smtClean="0">
                <a:solidFill>
                  <a:srgbClr val="FFC000"/>
                </a:solidFill>
              </a:rPr>
              <a:t>Le triomphe de Galatée</a:t>
            </a:r>
          </a:p>
        </p:txBody>
      </p:sp>
    </p:spTree>
    <p:extLst>
      <p:ext uri="{BB962C8B-B14F-4D97-AF65-F5344CB8AC3E}">
        <p14:creationId xmlns:p14="http://schemas.microsoft.com/office/powerpoint/2010/main" val="36869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17069"/>
            <a:ext cx="3132973" cy="50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9077"/>
            <a:ext cx="2669479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5536" y="5593613"/>
            <a:ext cx="475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Copie d’une Aphrodite de </a:t>
            </a:r>
            <a:r>
              <a:rPr lang="fr-FR" sz="2400" b="1" i="1" dirty="0" err="1" smtClean="0"/>
              <a:t>Doidalsas</a:t>
            </a:r>
            <a:endParaRPr lang="fr-FR" sz="2400" b="1" i="1" dirty="0" smtClean="0"/>
          </a:p>
          <a:p>
            <a:pPr algn="ctr"/>
            <a:r>
              <a:rPr lang="fr-FR" i="1" dirty="0" err="1" smtClean="0"/>
              <a:t>Palazzo</a:t>
            </a:r>
            <a:r>
              <a:rPr lang="fr-FR" i="1" dirty="0" smtClean="0"/>
              <a:t> </a:t>
            </a:r>
            <a:r>
              <a:rPr lang="fr-FR" i="1" dirty="0" err="1" smtClean="0"/>
              <a:t>Altemps</a:t>
            </a:r>
            <a:r>
              <a:rPr lang="fr-FR" i="1" dirty="0" smtClean="0"/>
              <a:t>, Rome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1383363" y="204723"/>
            <a:ext cx="3161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Photo : </a:t>
            </a:r>
            <a:r>
              <a:rPr lang="fr-FR" sz="1400" dirty="0" err="1" smtClean="0"/>
              <a:t>Marie-Lan</a:t>
            </a:r>
            <a:r>
              <a:rPr lang="fr-FR" sz="1400" dirty="0" smtClean="0"/>
              <a:t> Nguyen CCA 2.5G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7361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61489"/>
            <a:ext cx="4517647" cy="576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57199" y="3068960"/>
            <a:ext cx="3907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 smtClean="0"/>
              <a:t>Sebastiano </a:t>
            </a:r>
            <a:r>
              <a:rPr lang="fr-FR" sz="2800" b="1" i="1" dirty="0" err="1" smtClean="0"/>
              <a:t>del</a:t>
            </a:r>
            <a:r>
              <a:rPr lang="fr-FR" sz="2800" b="1" i="1" dirty="0" smtClean="0"/>
              <a:t> Piombo</a:t>
            </a:r>
          </a:p>
          <a:p>
            <a:pPr algn="ctr"/>
            <a:r>
              <a:rPr lang="fr-FR" sz="2800" b="1" i="1" dirty="0" smtClean="0">
                <a:solidFill>
                  <a:srgbClr val="FFC000"/>
                </a:solidFill>
              </a:rPr>
              <a:t>Polyphème</a:t>
            </a:r>
          </a:p>
        </p:txBody>
      </p:sp>
    </p:spTree>
    <p:extLst>
      <p:ext uri="{BB962C8B-B14F-4D97-AF65-F5344CB8AC3E}">
        <p14:creationId xmlns:p14="http://schemas.microsoft.com/office/powerpoint/2010/main" val="17290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640"/>
            <a:ext cx="4055038" cy="306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6"/>
          <a:stretch/>
        </p:blipFill>
        <p:spPr>
          <a:xfrm>
            <a:off x="4572000" y="3516451"/>
            <a:ext cx="4032000" cy="306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7632" y="188640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i="1" dirty="0"/>
              <a:t>Sebastiano </a:t>
            </a:r>
            <a:r>
              <a:rPr lang="fr-FR" sz="2400" b="1" i="1" dirty="0" err="1"/>
              <a:t>del</a:t>
            </a:r>
            <a:r>
              <a:rPr lang="fr-FR" sz="2400" b="1" i="1" dirty="0"/>
              <a:t> Piombo</a:t>
            </a:r>
          </a:p>
          <a:p>
            <a:pPr algn="ctr"/>
            <a:r>
              <a:rPr lang="fr-FR" sz="2400" b="1" i="1" dirty="0">
                <a:solidFill>
                  <a:srgbClr val="FFC000"/>
                </a:solidFill>
              </a:rPr>
              <a:t>Dédale et Icare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9632" y="5745454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b="1" i="1" dirty="0">
                <a:solidFill>
                  <a:prstClr val="white"/>
                </a:solidFill>
              </a:rPr>
              <a:t>Sebastiano </a:t>
            </a:r>
            <a:r>
              <a:rPr lang="fr-FR" sz="2400" b="1" i="1" dirty="0" err="1">
                <a:solidFill>
                  <a:prstClr val="white"/>
                </a:solidFill>
              </a:rPr>
              <a:t>del</a:t>
            </a:r>
            <a:r>
              <a:rPr lang="fr-FR" sz="2400" b="1" i="1" dirty="0">
                <a:solidFill>
                  <a:prstClr val="white"/>
                </a:solidFill>
              </a:rPr>
              <a:t> Piombo</a:t>
            </a:r>
          </a:p>
          <a:p>
            <a:pPr lvl="0" algn="ctr"/>
            <a:r>
              <a:rPr lang="fr-FR" sz="2400" b="1" i="1" dirty="0">
                <a:solidFill>
                  <a:srgbClr val="FFC000"/>
                </a:solidFill>
              </a:rPr>
              <a:t>Junon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3600000" cy="27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276647" y="260648"/>
            <a:ext cx="8547739" cy="6383732"/>
            <a:chOff x="276647" y="260648"/>
            <a:chExt cx="8547739" cy="6383732"/>
          </a:xfrm>
        </p:grpSpPr>
        <p:sp>
          <p:nvSpPr>
            <p:cNvPr id="3" name="Rectangle 2"/>
            <p:cNvSpPr/>
            <p:nvPr/>
          </p:nvSpPr>
          <p:spPr>
            <a:xfrm>
              <a:off x="301776" y="260648"/>
              <a:ext cx="85226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 smtClean="0"/>
                <a:t>Loggia de Cupidon et Psyché</a:t>
              </a:r>
              <a:endParaRPr lang="fr-FR" sz="2800" b="1" dirty="0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830" y="884380"/>
              <a:ext cx="4690556" cy="57600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47" y="2386941"/>
              <a:ext cx="3688236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lèche vers le bas 10"/>
            <p:cNvSpPr/>
            <p:nvPr/>
          </p:nvSpPr>
          <p:spPr>
            <a:xfrm rot="14100000">
              <a:off x="3120047" y="1703261"/>
              <a:ext cx="144000" cy="2088000"/>
            </a:xfrm>
            <a:prstGeom prst="downArrow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042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280000" cy="55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5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9" y="30074"/>
            <a:ext cx="4068000" cy="382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89312" y="4321511"/>
            <a:ext cx="43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courge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Picture 2" descr="Fiori e frutta alla Farnesina e in Vaticano, Fiori e frutta alla Farnesina e in Vaticano, Rome Gui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84" y="2680508"/>
            <a:ext cx="4069033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8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98791" y="62580"/>
            <a:ext cx="4068000" cy="23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5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3459" y="4132979"/>
            <a:ext cx="4068000" cy="26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3901440" cy="2438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404664"/>
            <a:ext cx="2561267" cy="324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2492310" cy="32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88" y="3212976"/>
            <a:ext cx="249444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404664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 conseil des Dieux</a:t>
            </a:r>
            <a:endParaRPr lang="fr-FR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4" y="1113317"/>
            <a:ext cx="8640000" cy="57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5004048" y="260648"/>
            <a:ext cx="3651165" cy="6287723"/>
            <a:chOff x="971600" y="336481"/>
            <a:chExt cx="3651165" cy="6287723"/>
          </a:xfrm>
        </p:grpSpPr>
        <p:pic>
          <p:nvPicPr>
            <p:cNvPr id="5122" name="Picture 2" descr="https://upload.wikimedia.org/wikipedia/commons/4/43/Anonimo_Agostino_Chigi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36481"/>
              <a:ext cx="3651165" cy="50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971600" y="5393098"/>
              <a:ext cx="365116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cap="all" dirty="0" smtClean="0"/>
                <a:t>Agostino Chigi</a:t>
              </a:r>
            </a:p>
            <a:p>
              <a:pPr algn="ctr"/>
              <a:r>
                <a:rPr lang="fr-FR" sz="2400" b="1" i="1" dirty="0" smtClean="0"/>
                <a:t>Anonyme</a:t>
              </a:r>
              <a:endParaRPr lang="fr-FR" sz="3200" b="1" i="1" cap="all" dirty="0" smtClean="0"/>
            </a:p>
            <a:p>
              <a:pPr algn="ctr"/>
              <a:r>
                <a:rPr lang="fr-FR" b="1" i="1" dirty="0" smtClean="0"/>
                <a:t>Palais Chigi, </a:t>
              </a:r>
              <a:r>
                <a:rPr lang="fr-FR" b="1" i="1" dirty="0" err="1" smtClean="0"/>
                <a:t>Ariccia</a:t>
              </a:r>
              <a:endParaRPr lang="fr-FR" b="1" i="1" dirty="0" smtClean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115616" y="1124744"/>
            <a:ext cx="3113618" cy="4378773"/>
            <a:chOff x="1115616" y="1124744"/>
            <a:chExt cx="3113618" cy="4378773"/>
          </a:xfrm>
        </p:grpSpPr>
        <p:grpSp>
          <p:nvGrpSpPr>
            <p:cNvPr id="5" name="Groupe 4"/>
            <p:cNvGrpSpPr/>
            <p:nvPr/>
          </p:nvGrpSpPr>
          <p:grpSpPr>
            <a:xfrm>
              <a:off x="1115616" y="1124744"/>
              <a:ext cx="3113618" cy="4378773"/>
              <a:chOff x="5292079" y="1236481"/>
              <a:chExt cx="3113618" cy="4378773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2080" y="1236481"/>
                <a:ext cx="3113617" cy="3240000"/>
              </a:xfrm>
              <a:prstGeom prst="rect">
                <a:avLst/>
              </a:prstGeom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5292079" y="4476481"/>
                <a:ext cx="3113617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 smtClean="0"/>
                  <a:t>AGOSTINO CHIGI</a:t>
                </a:r>
              </a:p>
              <a:p>
                <a:pPr algn="ctr"/>
                <a:r>
                  <a:rPr lang="fr-FR" b="1" i="1" dirty="0" err="1" smtClean="0"/>
                  <a:t>Biblioteca</a:t>
                </a:r>
                <a:r>
                  <a:rPr lang="fr-FR" b="1" i="1" dirty="0" smtClean="0"/>
                  <a:t> </a:t>
                </a:r>
                <a:r>
                  <a:rPr lang="fr-FR" b="1" i="1" dirty="0" err="1" smtClean="0"/>
                  <a:t>Apostolica</a:t>
                </a:r>
                <a:r>
                  <a:rPr lang="fr-FR" b="1" i="1" dirty="0" smtClean="0"/>
                  <a:t> </a:t>
                </a:r>
                <a:r>
                  <a:rPr lang="fr-FR" b="1" i="1" dirty="0" err="1" smtClean="0"/>
                  <a:t>Vaticana</a:t>
                </a:r>
                <a:endParaRPr lang="fr-FR" b="1" i="1" dirty="0" smtClean="0"/>
              </a:p>
              <a:p>
                <a:pPr algn="ctr"/>
                <a:r>
                  <a:rPr lang="fr-FR" b="1" i="1" dirty="0" smtClean="0"/>
                  <a:t>Salle des médailles</a:t>
                </a:r>
                <a:endParaRPr lang="fr-FR" b="1" i="1" dirty="0"/>
              </a:p>
            </p:txBody>
          </p:sp>
        </p:grp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7" y="1124744"/>
              <a:ext cx="3113617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918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332656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Le banquet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280000" cy="54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00013"/>
            <a:ext cx="60579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3" y="1122012"/>
            <a:ext cx="30765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upload.wikimedia.org/wikipedia/commons/a/a4/Raffaello%2C_studio_per_le_tre_grazie_della_farnes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01231"/>
            <a:ext cx="4716000" cy="36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39952" y="5388624"/>
            <a:ext cx="471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/>
              <a:t>Raffaello</a:t>
            </a:r>
            <a:endParaRPr lang="fr-FR" sz="2400" b="1" dirty="0" smtClean="0">
              <a:solidFill>
                <a:srgbClr val="FFCC00"/>
              </a:solidFill>
            </a:endParaRPr>
          </a:p>
          <a:p>
            <a:pPr algn="ctr"/>
            <a:r>
              <a:rPr lang="fr-FR" sz="2400" b="1" i="1" dirty="0" smtClean="0">
                <a:solidFill>
                  <a:srgbClr val="FFCC00"/>
                </a:solidFill>
              </a:rPr>
              <a:t>Étude pour les 3 Grâces</a:t>
            </a:r>
          </a:p>
          <a:p>
            <a:pPr algn="ctr"/>
            <a:r>
              <a:rPr lang="fr-FR" i="1" dirty="0" smtClean="0"/>
              <a:t>Château de Windsor</a:t>
            </a:r>
          </a:p>
        </p:txBody>
      </p:sp>
    </p:spTree>
    <p:extLst>
      <p:ext uri="{BB962C8B-B14F-4D97-AF65-F5344CB8AC3E}">
        <p14:creationId xmlns:p14="http://schemas.microsoft.com/office/powerpoint/2010/main" val="25666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d/dd/Raffael%2C_Loggia_di_Psiche%2C_Villa_Farnesina%2C_Rom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80000" cy="519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5536" y="404664"/>
            <a:ext cx="828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/>
              <a:t>Giovan</a:t>
            </a:r>
            <a:r>
              <a:rPr lang="fr-FR" sz="2400" b="1" i="1" dirty="0" smtClean="0"/>
              <a:t> Francesco </a:t>
            </a:r>
            <a:r>
              <a:rPr lang="fr-FR" sz="2400" b="1" i="1" dirty="0" err="1" smtClean="0"/>
              <a:t>Penni</a:t>
            </a:r>
            <a:endParaRPr lang="fr-FR" sz="2400" b="1" i="1" dirty="0" smtClean="0"/>
          </a:p>
          <a:p>
            <a:pPr algn="ctr"/>
            <a:r>
              <a:rPr lang="fr-FR" sz="2400" b="1" i="1" dirty="0">
                <a:solidFill>
                  <a:srgbClr val="FFC000"/>
                </a:solidFill>
              </a:rPr>
              <a:t>Vénus et Jupiter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8/Raffael%2C_Loggia_di_Psiche%2C_Villa_Farnesina%2C_Rom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9584"/>
            <a:ext cx="426532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1/18/Raffaello%2C_studio_per_gli_affreschi_della_farnesina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8" y="1259584"/>
            <a:ext cx="382500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7382" y="253216"/>
            <a:ext cx="413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Dessin de </a:t>
            </a:r>
            <a:r>
              <a:rPr lang="fr-FR" b="1" dirty="0" err="1" smtClean="0"/>
              <a:t>Raffaello</a:t>
            </a:r>
            <a:r>
              <a:rPr lang="fr-FR" b="1" dirty="0" smtClean="0"/>
              <a:t> pour Vénus et Psyché </a:t>
            </a:r>
            <a:r>
              <a:rPr lang="fr-FR" i="1" dirty="0" smtClean="0"/>
              <a:t>Cabinet des dessins du Louvre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644008" y="254400"/>
            <a:ext cx="4265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Giulio Romano</a:t>
            </a:r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Vénus et Psyché</a:t>
            </a:r>
            <a:endParaRPr lang="fr-FR" sz="24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3" y="20638"/>
            <a:ext cx="8997696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755576" y="332656"/>
            <a:ext cx="7915302" cy="6318664"/>
            <a:chOff x="755576" y="332656"/>
            <a:chExt cx="7915302" cy="6318664"/>
          </a:xfrm>
        </p:grpSpPr>
        <p:grpSp>
          <p:nvGrpSpPr>
            <p:cNvPr id="3" name="Groupe 2"/>
            <p:cNvGrpSpPr/>
            <p:nvPr/>
          </p:nvGrpSpPr>
          <p:grpSpPr>
            <a:xfrm>
              <a:off x="755576" y="332656"/>
              <a:ext cx="3472952" cy="6318664"/>
              <a:chOff x="755576" y="332656"/>
              <a:chExt cx="3472952" cy="6318664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576" y="332656"/>
                <a:ext cx="3472951" cy="5580000"/>
              </a:xfrm>
              <a:prstGeom prst="rect">
                <a:avLst/>
              </a:prstGeom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781812" y="5912656"/>
                <a:ext cx="344671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i="1" dirty="0" smtClean="0"/>
                  <a:t>Psyché ailée</a:t>
                </a:r>
              </a:p>
              <a:p>
                <a:pPr algn="ctr"/>
                <a:r>
                  <a:rPr lang="fr-FR" i="1" dirty="0" smtClean="0"/>
                  <a:t>Musées du Capitole , Rome</a:t>
                </a:r>
                <a:endParaRPr lang="fr-FR" i="1" dirty="0"/>
              </a:p>
            </p:txBody>
          </p:sp>
        </p:grp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350695"/>
              <a:ext cx="2561267" cy="32400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641" y="2741605"/>
              <a:ext cx="2746237" cy="34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364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1" y="5589240"/>
            <a:ext cx="8834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/>
              <a:t>Tiziano</a:t>
            </a:r>
            <a:endParaRPr lang="fr-FR" sz="2400" b="1" i="1" dirty="0" smtClean="0"/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Francesco Maria </a:t>
            </a:r>
            <a:r>
              <a:rPr lang="fr-FR" sz="2400" b="1" i="1" dirty="0" err="1" smtClean="0">
                <a:solidFill>
                  <a:srgbClr val="FFC000"/>
                </a:solidFill>
              </a:rPr>
              <a:t>della</a:t>
            </a:r>
            <a:r>
              <a:rPr lang="fr-FR" sz="2400" b="1" i="1" dirty="0" smtClean="0">
                <a:solidFill>
                  <a:srgbClr val="FFC000"/>
                </a:solidFill>
              </a:rPr>
              <a:t> Rovere, duc d’Urbino, et Eleonora </a:t>
            </a:r>
            <a:r>
              <a:rPr lang="fr-FR" sz="2400" b="1" i="1" dirty="0" err="1" smtClean="0">
                <a:solidFill>
                  <a:srgbClr val="FFC000"/>
                </a:solidFill>
              </a:rPr>
              <a:t>Gonzaga</a:t>
            </a:r>
            <a:endParaRPr lang="fr-FR" sz="2400" b="1" i="1" dirty="0" smtClean="0">
              <a:solidFill>
                <a:srgbClr val="FFC000"/>
              </a:solidFill>
            </a:endParaRPr>
          </a:p>
          <a:p>
            <a:pPr algn="ctr"/>
            <a:r>
              <a:rPr lang="fr-FR" i="1" dirty="0" smtClean="0"/>
              <a:t>Galerie des Offices, Florence</a:t>
            </a:r>
            <a:r>
              <a:rPr lang="fr-FR" sz="2400" b="1" dirty="0" smtClean="0"/>
              <a:t> </a:t>
            </a:r>
            <a:endParaRPr lang="fr-FR" sz="2400" b="1" dirty="0"/>
          </a:p>
        </p:txBody>
      </p:sp>
      <p:pic>
        <p:nvPicPr>
          <p:cNvPr id="2052" name="Picture 4" descr="File:Portrait of Francesco Maria della Rovere, Duke of Urbino (by Titian) – Galleria degli Uffizi, Flor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256"/>
            <a:ext cx="422820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a/a3/Tizian_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28" y="573256"/>
            <a:ext cx="4416631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4657696" y="188640"/>
            <a:ext cx="4462288" cy="6588149"/>
            <a:chOff x="251520" y="116632"/>
            <a:chExt cx="4462288" cy="6588149"/>
          </a:xfrm>
        </p:grpSpPr>
        <p:pic>
          <p:nvPicPr>
            <p:cNvPr id="2" name="Picture 2" descr="https://upload.wikimedia.org/wikipedia/commons/8/86/Dorotea_berlin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94" y="116632"/>
              <a:ext cx="3857298" cy="50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51520" y="5412119"/>
              <a:ext cx="4462288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i="1" dirty="0" smtClean="0"/>
                <a:t>Sebastiano </a:t>
              </a:r>
              <a:r>
                <a:rPr lang="fr-FR" sz="2400" b="1" i="1" dirty="0" err="1"/>
                <a:t>del</a:t>
              </a:r>
              <a:r>
                <a:rPr lang="fr-FR" sz="2400" b="1" i="1" dirty="0"/>
                <a:t> Piombo </a:t>
              </a:r>
            </a:p>
            <a:p>
              <a:pPr algn="ctr"/>
              <a:r>
                <a:rPr lang="fr-FR" i="1" dirty="0" err="1"/>
                <a:t>Gemäldegalerie</a:t>
              </a:r>
              <a:r>
                <a:rPr lang="fr-FR" i="1" dirty="0"/>
                <a:t>, Berlin </a:t>
              </a:r>
              <a:r>
                <a:rPr lang="fr-FR" i="1" dirty="0" smtClean="0"/>
                <a:t>, ca 1512</a:t>
              </a:r>
            </a:p>
            <a:p>
              <a:pPr algn="ctr"/>
              <a:r>
                <a:rPr lang="fr-FR" b="1" dirty="0" err="1" smtClean="0">
                  <a:solidFill>
                    <a:srgbClr val="FFC000"/>
                  </a:solidFill>
                </a:rPr>
                <a:t>Dorotea</a:t>
              </a:r>
              <a:r>
                <a:rPr lang="fr-FR" b="1" dirty="0" smtClean="0">
                  <a:solidFill>
                    <a:srgbClr val="FFC000"/>
                  </a:solidFill>
                </a:rPr>
                <a:t>  </a:t>
              </a:r>
            </a:p>
            <a:p>
              <a:pPr algn="ctr"/>
              <a:r>
                <a:rPr lang="fr-FR" b="1" dirty="0" smtClean="0"/>
                <a:t>Portrait </a:t>
              </a:r>
              <a:r>
                <a:rPr lang="fr-FR" b="1" dirty="0"/>
                <a:t>présumé de </a:t>
              </a:r>
              <a:r>
                <a:rPr lang="fr-FR" b="1" dirty="0" smtClean="0">
                  <a:solidFill>
                    <a:srgbClr val="FFC000"/>
                  </a:solidFill>
                </a:rPr>
                <a:t>Francesca </a:t>
              </a:r>
              <a:r>
                <a:rPr lang="fr-FR" b="1" dirty="0">
                  <a:solidFill>
                    <a:srgbClr val="FFC000"/>
                  </a:solidFill>
                </a:rPr>
                <a:t>ORDEASCHI </a:t>
              </a:r>
              <a:endParaRPr lang="fr-FR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99550" y="260648"/>
            <a:ext cx="4592038" cy="5969242"/>
            <a:chOff x="4518015" y="181541"/>
            <a:chExt cx="4592038" cy="596924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015" y="181541"/>
              <a:ext cx="4165289" cy="504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38053" y="5412119"/>
              <a:ext cx="4572000" cy="7386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fr-FR" sz="2400" b="1" i="1" dirty="0">
                  <a:solidFill>
                    <a:prstClr val="white"/>
                  </a:solidFill>
                </a:rPr>
                <a:t>Sebastiano </a:t>
              </a:r>
              <a:r>
                <a:rPr lang="fr-FR" sz="2400" b="1" i="1" dirty="0" err="1">
                  <a:solidFill>
                    <a:prstClr val="white"/>
                  </a:solidFill>
                </a:rPr>
                <a:t>del</a:t>
              </a:r>
              <a:r>
                <a:rPr lang="fr-FR" sz="2400" b="1" i="1" dirty="0">
                  <a:solidFill>
                    <a:prstClr val="white"/>
                  </a:solidFill>
                </a:rPr>
                <a:t> Piombo </a:t>
              </a:r>
            </a:p>
            <a:p>
              <a:pPr lvl="0" algn="ctr"/>
              <a:r>
                <a:rPr lang="fr-FR" i="1" dirty="0">
                  <a:solidFill>
                    <a:prstClr val="white"/>
                  </a:solidFill>
                </a:rPr>
                <a:t>Galerie des Offices, </a:t>
              </a:r>
              <a:r>
                <a:rPr lang="fr-FR" i="1" dirty="0" smtClean="0">
                  <a:solidFill>
                    <a:prstClr val="white"/>
                  </a:solidFill>
                </a:rPr>
                <a:t>Florence, ca 1512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32768"/>
            <a:ext cx="7920000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55576" y="62068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Salle des perspectives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9250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3"/>
            <a:ext cx="4320000" cy="213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6056" y="504062"/>
            <a:ext cx="3528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dirty="0"/>
              <a:t>Agostino Andrea di Mariano </a:t>
            </a:r>
            <a:endParaRPr lang="it-IT" sz="2000" b="1" i="1" dirty="0" smtClean="0"/>
          </a:p>
          <a:p>
            <a:r>
              <a:rPr lang="it-IT" sz="2000" b="1" i="1" dirty="0" smtClean="0"/>
              <a:t>Chigi </a:t>
            </a:r>
            <a:r>
              <a:rPr lang="it-IT" sz="2000" b="1" i="1" dirty="0"/>
              <a:t>si battezzò a dì </a:t>
            </a:r>
            <a:endParaRPr lang="it-IT" sz="2000" b="1" i="1" dirty="0" smtClean="0"/>
          </a:p>
          <a:p>
            <a:r>
              <a:rPr lang="it-IT" sz="2000" b="1" i="1" dirty="0" smtClean="0"/>
              <a:t>30 </a:t>
            </a:r>
            <a:r>
              <a:rPr lang="it-IT" sz="2000" b="1" i="1" dirty="0"/>
              <a:t>di novembre 1466 e </a:t>
            </a:r>
            <a:endParaRPr lang="it-IT" sz="2000" b="1" i="1" dirty="0" smtClean="0"/>
          </a:p>
          <a:p>
            <a:r>
              <a:rPr lang="it-IT" sz="2000" b="1" i="1" dirty="0" smtClean="0"/>
              <a:t>nacque </a:t>
            </a:r>
            <a:r>
              <a:rPr lang="it-IT" sz="2000" b="1" i="1" dirty="0"/>
              <a:t>a dì 29 di detto </a:t>
            </a:r>
            <a:endParaRPr lang="it-IT" sz="2000" b="1" i="1" dirty="0" smtClean="0"/>
          </a:p>
          <a:p>
            <a:r>
              <a:rPr lang="it-IT" sz="2000" b="1" i="1" dirty="0" smtClean="0"/>
              <a:t>mese </a:t>
            </a:r>
            <a:r>
              <a:rPr lang="it-IT" sz="2000" b="1" i="1" smtClean="0"/>
              <a:t>a ora </a:t>
            </a:r>
            <a:r>
              <a:rPr lang="it-IT" sz="2000" b="1" i="1" dirty="0"/>
              <a:t>21 ½ e fu </a:t>
            </a:r>
            <a:endParaRPr lang="it-IT" sz="2000" b="1" i="1" dirty="0" smtClean="0"/>
          </a:p>
          <a:p>
            <a:r>
              <a:rPr lang="it-IT" sz="2000" b="1" i="1" dirty="0" smtClean="0"/>
              <a:t>compare Giovanni </a:t>
            </a:r>
            <a:r>
              <a:rPr lang="it-IT" sz="2000" b="1" i="1" dirty="0"/>
              <a:t>Salvani</a:t>
            </a:r>
            <a:endParaRPr lang="fr-FR" sz="2000" b="1" i="1" dirty="0"/>
          </a:p>
        </p:txBody>
      </p:sp>
      <p:sp>
        <p:nvSpPr>
          <p:cNvPr id="5" name="AutoShape 2" descr="C:\Users\Annick\Documents\ACORFI\Agostino Chigi\6e593e49_z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C:\Users\Annick\Documents\ACORFI\Agostino Chigi\6e593e49_z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95832"/>
            <a:ext cx="3790080" cy="252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56" y="2889000"/>
            <a:ext cx="308783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2856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" y="547116"/>
            <a:ext cx="8671560" cy="57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20" y="620688"/>
            <a:ext cx="6465853" cy="6079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96" y="116632"/>
            <a:ext cx="910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smtClean="0"/>
              <a:t>Was </a:t>
            </a:r>
            <a:r>
              <a:rPr lang="de-DE" b="1" dirty="0" err="1" smtClean="0"/>
              <a:t>soil</a:t>
            </a:r>
            <a:r>
              <a:rPr lang="de-DE" b="1" dirty="0" smtClean="0"/>
              <a:t> </a:t>
            </a:r>
            <a:r>
              <a:rPr lang="de-DE" b="1" dirty="0"/>
              <a:t>ich Schreibers......</a:t>
            </a:r>
            <a:r>
              <a:rPr lang="de-DE" b="1" dirty="0" err="1"/>
              <a:t>nd</a:t>
            </a:r>
            <a:r>
              <a:rPr lang="de-DE" b="1" dirty="0"/>
              <a:t> </a:t>
            </a:r>
            <a:r>
              <a:rPr lang="de-DE" b="1" dirty="0" err="1"/>
              <a:t>nit</a:t>
            </a:r>
            <a:r>
              <a:rPr lang="de-DE" b="1" dirty="0"/>
              <a:t> lachen di </a:t>
            </a:r>
            <a:r>
              <a:rPr lang="de-DE" b="1" dirty="0" err="1"/>
              <a:t>Landsknech</a:t>
            </a:r>
            <a:r>
              <a:rPr lang="de-DE" b="1" dirty="0"/>
              <a:t> haben </a:t>
            </a:r>
            <a:r>
              <a:rPr lang="de-DE" b="1" dirty="0" smtClean="0"/>
              <a:t>den </a:t>
            </a:r>
            <a:r>
              <a:rPr lang="de-DE" b="1" dirty="0" err="1" smtClean="0"/>
              <a:t>Babst</a:t>
            </a:r>
            <a:r>
              <a:rPr lang="de-DE" b="1" dirty="0" smtClean="0"/>
              <a:t> </a:t>
            </a:r>
            <a:r>
              <a:rPr lang="de-DE" b="1" dirty="0" err="1"/>
              <a:t>lauffen</a:t>
            </a:r>
            <a:r>
              <a:rPr lang="de-DE" b="1" dirty="0"/>
              <a:t> </a:t>
            </a:r>
            <a:r>
              <a:rPr lang="de-DE" b="1" dirty="0" smtClean="0"/>
              <a:t>machen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247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8136000" cy="54102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188640"/>
            <a:ext cx="888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 smtClean="0">
                <a:solidFill>
                  <a:srgbClr val="FFC000"/>
                </a:solidFill>
              </a:rPr>
              <a:t>Vénus et  la mort d’Adonis</a:t>
            </a:r>
            <a:endParaRPr lang="fr-FR" sz="28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9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117859" cy="540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7544" y="5660648"/>
            <a:ext cx="8117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L’</a:t>
            </a:r>
            <a:r>
              <a:rPr lang="fr-FR" sz="2400" b="1" i="1" dirty="0" err="1" smtClean="0">
                <a:solidFill>
                  <a:srgbClr val="FFC000"/>
                </a:solidFill>
              </a:rPr>
              <a:t>Arrotino</a:t>
            </a:r>
            <a:r>
              <a:rPr lang="fr-FR" sz="2400" b="1" i="1" dirty="0" smtClean="0">
                <a:solidFill>
                  <a:srgbClr val="FFC000"/>
                </a:solidFill>
              </a:rPr>
              <a:t> / L’esclave scythe</a:t>
            </a:r>
          </a:p>
          <a:p>
            <a:pPr algn="ctr"/>
            <a:r>
              <a:rPr lang="fr-FR" i="1" dirty="0" smtClean="0"/>
              <a:t>Tribune de la galerie des Offices, Florence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184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48264" y="332656"/>
            <a:ext cx="1210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</a:rPr>
              <a:t>Photo : </a:t>
            </a:r>
            <a:r>
              <a:rPr lang="fr-FR" sz="1400" dirty="0" err="1">
                <a:solidFill>
                  <a:prstClr val="white"/>
                </a:solidFill>
              </a:rPr>
              <a:t>Sailko</a:t>
            </a:r>
            <a:r>
              <a:rPr lang="fr-FR" sz="1400" dirty="0">
                <a:solidFill>
                  <a:prstClr val="white"/>
                </a:solidFill>
              </a:rPr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136"/>
            <a:ext cx="3840000" cy="576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66464" y="5769136"/>
            <a:ext cx="7259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Giovanni Antonio </a:t>
            </a:r>
            <a:r>
              <a:rPr lang="fr-FR" b="1" i="1" dirty="0" err="1" smtClean="0"/>
              <a:t>Bazzi</a:t>
            </a:r>
            <a:r>
              <a:rPr lang="fr-FR" b="1" i="1" dirty="0" smtClean="0"/>
              <a:t> dit </a:t>
            </a:r>
            <a:r>
              <a:rPr lang="fr-FR" sz="2400" b="1" i="1" dirty="0" smtClean="0"/>
              <a:t>Il Sodoma </a:t>
            </a:r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Autoportrait</a:t>
            </a:r>
            <a:r>
              <a:rPr lang="fr-FR" sz="2400" b="1" i="1" dirty="0" smtClean="0"/>
              <a:t> </a:t>
            </a:r>
          </a:p>
          <a:p>
            <a:pPr algn="ctr"/>
            <a:r>
              <a:rPr lang="fr-FR" i="1" dirty="0" smtClean="0"/>
              <a:t>Fresque Abbaye de Monte </a:t>
            </a:r>
            <a:r>
              <a:rPr lang="fr-FR" i="1" dirty="0" err="1" smtClean="0"/>
              <a:t>Oliveto</a:t>
            </a:r>
            <a:r>
              <a:rPr lang="fr-FR" i="1" dirty="0" smtClean="0"/>
              <a:t> </a:t>
            </a:r>
            <a:r>
              <a:rPr lang="fr-FR" i="1" dirty="0" err="1" smtClean="0"/>
              <a:t>Maggiore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7544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64" y="0"/>
            <a:ext cx="3244603" cy="324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36667"/>
            <a:ext cx="6916853" cy="3240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43608" y="404664"/>
            <a:ext cx="3312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400" b="1" i="1" dirty="0">
                <a:solidFill>
                  <a:prstClr val="white"/>
                </a:solidFill>
              </a:rPr>
              <a:t>Il Sodoma</a:t>
            </a:r>
          </a:p>
          <a:p>
            <a:pPr lvl="0" algn="ctr"/>
            <a:r>
              <a:rPr lang="fr-FR" sz="2400" b="1" i="1" dirty="0">
                <a:solidFill>
                  <a:srgbClr val="FFC000"/>
                </a:solidFill>
              </a:rPr>
              <a:t>Allégorie de l’Amour</a:t>
            </a:r>
          </a:p>
          <a:p>
            <a:pPr lvl="0" algn="ctr"/>
            <a:r>
              <a:rPr lang="fr-FR" i="1" dirty="0">
                <a:solidFill>
                  <a:prstClr val="white"/>
                </a:solidFill>
              </a:rPr>
              <a:t>Musée du Louvre, Paris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1824" y="220486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57848" y="2228671"/>
            <a:ext cx="3744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Il Sodoma</a:t>
            </a:r>
          </a:p>
          <a:p>
            <a:pPr algn="ctr"/>
            <a:r>
              <a:rPr lang="fr-FR" sz="2400" b="1" i="1" dirty="0" smtClean="0">
                <a:solidFill>
                  <a:srgbClr val="FFCC00"/>
                </a:solidFill>
              </a:rPr>
              <a:t>Enlèvement des Sabines</a:t>
            </a:r>
          </a:p>
          <a:p>
            <a:pPr algn="ctr"/>
            <a:r>
              <a:rPr lang="fr-FR" i="1" dirty="0" smtClean="0"/>
              <a:t>Palais Barberini, Rome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900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81303" y="4437112"/>
            <a:ext cx="8954713" cy="2373134"/>
            <a:chOff x="81303" y="4437112"/>
            <a:chExt cx="8954713" cy="237313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4437112"/>
              <a:ext cx="4320000" cy="226812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1303" y="5609917"/>
              <a:ext cx="460851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FFC000"/>
                  </a:solidFill>
                </a:rPr>
                <a:t>JOHANNES </a:t>
              </a:r>
              <a:r>
                <a:rPr lang="it-IT" sz="2400" b="1" dirty="0">
                  <a:solidFill>
                    <a:srgbClr val="FFC000"/>
                  </a:solidFill>
                </a:rPr>
                <a:t>MARIA DE </a:t>
              </a:r>
              <a:endParaRPr lang="it-IT" sz="2400" b="1" dirty="0" smtClean="0">
                <a:solidFill>
                  <a:srgbClr val="FFC000"/>
                </a:solidFill>
              </a:endParaRPr>
            </a:p>
            <a:p>
              <a:pPr algn="ctr"/>
              <a:r>
                <a:rPr lang="it-IT" sz="2400" b="1" dirty="0" smtClean="0">
                  <a:solidFill>
                    <a:srgbClr val="FFC000"/>
                  </a:solidFill>
                </a:rPr>
                <a:t>ANVERSA </a:t>
              </a:r>
              <a:r>
                <a:rPr lang="it-IT" sz="2400" b="1" dirty="0">
                  <a:solidFill>
                    <a:srgbClr val="FFC000"/>
                  </a:solidFill>
                </a:rPr>
                <a:t>FECIT </a:t>
              </a:r>
              <a:endParaRPr lang="it-IT" sz="2400" b="1" dirty="0" smtClean="0">
                <a:solidFill>
                  <a:srgbClr val="FFC000"/>
                </a:solidFill>
              </a:endParaRPr>
            </a:p>
            <a:p>
              <a:pPr algn="ctr"/>
              <a:r>
                <a:rPr lang="it-IT" sz="2400" b="1" dirty="0" smtClean="0">
                  <a:solidFill>
                    <a:srgbClr val="FFC000"/>
                  </a:solidFill>
                </a:rPr>
                <a:t>VK </a:t>
              </a:r>
              <a:r>
                <a:rPr lang="it-IT" sz="2400" b="1" dirty="0">
                  <a:solidFill>
                    <a:srgbClr val="FFC000"/>
                  </a:solidFill>
                </a:rPr>
                <a:t>IMP </a:t>
              </a:r>
              <a:endParaRPr lang="it-IT" sz="24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77030" y="23270"/>
            <a:ext cx="8568952" cy="4355506"/>
            <a:chOff x="177030" y="23270"/>
            <a:chExt cx="8568952" cy="435550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506" y="548989"/>
              <a:ext cx="5760000" cy="3829787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77030" y="23270"/>
              <a:ext cx="85689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La Chambre nuptiale</a:t>
              </a:r>
              <a:endParaRPr lang="fr-FR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779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3688" y="580794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SANTA MARIA DELLA PACE</a:t>
            </a:r>
            <a:endParaRPr lang="fr-FR" sz="3600" b="1" dirty="0"/>
          </a:p>
        </p:txBody>
      </p:sp>
      <p:pic>
        <p:nvPicPr>
          <p:cNvPr id="1028" name="Picture 4" descr="File:S. Maria della Pace - Plate 121 - Giuseppe Va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556792"/>
            <a:ext cx="69532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61228" y="5980638"/>
            <a:ext cx="695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Gravure de Giuseppe </a:t>
            </a:r>
            <a:r>
              <a:rPr lang="fr-FR" sz="2400" b="1" i="1" dirty="0" err="1" smtClean="0"/>
              <a:t>Vasi</a:t>
            </a:r>
            <a:r>
              <a:rPr lang="fr-FR" sz="2400" b="1" i="1" dirty="0" smtClean="0"/>
              <a:t> (17</a:t>
            </a:r>
            <a:r>
              <a:rPr lang="fr-FR" sz="2400" b="1" i="1" baseline="30000" dirty="0" smtClean="0"/>
              <a:t>ème</a:t>
            </a:r>
            <a:r>
              <a:rPr lang="fr-FR" sz="2400" b="1" i="1" dirty="0" smtClean="0"/>
              <a:t> siècle)</a:t>
            </a:r>
            <a:endParaRPr lang="fr-FR" sz="2400" b="1" i="1" dirty="0"/>
          </a:p>
        </p:txBody>
      </p:sp>
    </p:spTree>
    <p:extLst>
      <p:ext uri="{BB962C8B-B14F-4D97-AF65-F5344CB8AC3E}">
        <p14:creationId xmlns:p14="http://schemas.microsoft.com/office/powerpoint/2010/main" val="27959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460000" cy="63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475656" y="0"/>
            <a:ext cx="5044588" cy="6758188"/>
            <a:chOff x="1475656" y="0"/>
            <a:chExt cx="5044588" cy="6758188"/>
          </a:xfrm>
        </p:grpSpPr>
        <p:sp>
          <p:nvSpPr>
            <p:cNvPr id="3" name="ZoneTexte 2"/>
            <p:cNvSpPr txBox="1"/>
            <p:nvPr/>
          </p:nvSpPr>
          <p:spPr>
            <a:xfrm>
              <a:off x="1475656" y="0"/>
              <a:ext cx="50445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i="1" dirty="0" err="1" smtClean="0"/>
                <a:t>Raffaello</a:t>
              </a:r>
              <a:r>
                <a:rPr lang="fr-FR" sz="2400" b="1" i="1" dirty="0" smtClean="0"/>
                <a:t> </a:t>
              </a:r>
              <a:endParaRPr lang="fr-FR" sz="2400" b="1" i="1" dirty="0"/>
            </a:p>
            <a:p>
              <a:pPr algn="ctr"/>
              <a:r>
                <a:rPr lang="fr-FR" sz="2400" b="1" i="1" dirty="0" smtClean="0">
                  <a:solidFill>
                    <a:srgbClr val="FFC000"/>
                  </a:solidFill>
                </a:rPr>
                <a:t>les fresques de la Chapelle Chigi</a:t>
              </a:r>
              <a:r>
                <a:rPr lang="fr-FR" sz="2400" b="1" i="1" dirty="0">
                  <a:solidFill>
                    <a:srgbClr val="FFC000"/>
                  </a:solidFill>
                </a:rPr>
                <a:t> </a:t>
              </a:r>
              <a:r>
                <a:rPr lang="fr-FR" sz="2400" b="1" dirty="0" smtClean="0">
                  <a:solidFill>
                    <a:srgbClr val="FFC000"/>
                  </a:solidFill>
                </a:rPr>
                <a:t> </a:t>
              </a:r>
              <a:endParaRPr lang="fr-FR" sz="2400" b="1" dirty="0">
                <a:solidFill>
                  <a:srgbClr val="FFC000"/>
                </a:solidFill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818188"/>
              <a:ext cx="5044587" cy="5940000"/>
            </a:xfrm>
            <a:prstGeom prst="rect">
              <a:avLst/>
            </a:prstGeom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28" y="1124744"/>
            <a:ext cx="1853768" cy="234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933056"/>
            <a:ext cx="1080000" cy="189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7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0"/>
            <a:ext cx="7980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934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4/4b/Timoteo_viti_su_dis._di_raffaello%2C_osea_%28non_abacuc%29_e_giona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28732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8/80/Timoteo_viti_su_dis._di_raffaello%2C_profeti_davide_e_daniele%2C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20688"/>
            <a:ext cx="335361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 profeti Osea e Giona da Raffaello Sanzio Rapha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4" y="548656"/>
            <a:ext cx="380345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63589" y="561987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fr-FR" sz="2400" b="1" i="1" dirty="0" err="1">
                <a:solidFill>
                  <a:prstClr val="white"/>
                </a:solidFill>
              </a:rPr>
              <a:t>Raffaello</a:t>
            </a:r>
            <a:endParaRPr lang="fr-FR" sz="2400" b="1" i="1" dirty="0">
              <a:solidFill>
                <a:prstClr val="white"/>
              </a:solidFill>
            </a:endParaRPr>
          </a:p>
          <a:p>
            <a:pPr lvl="0" algn="ctr"/>
            <a:r>
              <a:rPr lang="fr-FR" sz="2400" b="1" i="1" dirty="0">
                <a:solidFill>
                  <a:srgbClr val="FFC000"/>
                </a:solidFill>
              </a:rPr>
              <a:t>Étude pour Habacuc et Jonas</a:t>
            </a:r>
          </a:p>
          <a:p>
            <a:pPr lvl="0" algn="ctr"/>
            <a:r>
              <a:rPr lang="fr-FR" i="1" dirty="0">
                <a:solidFill>
                  <a:prstClr val="white"/>
                </a:solidFill>
              </a:rPr>
              <a:t>National </a:t>
            </a:r>
            <a:r>
              <a:rPr lang="fr-FR" i="1" dirty="0" err="1">
                <a:solidFill>
                  <a:prstClr val="white"/>
                </a:solidFill>
              </a:rPr>
              <a:t>Gallery</a:t>
            </a:r>
            <a:r>
              <a:rPr lang="fr-FR" i="1" dirty="0">
                <a:solidFill>
                  <a:prstClr val="white"/>
                </a:solidFill>
              </a:rPr>
              <a:t> of Art, Washington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4" y="548173"/>
            <a:ext cx="3180800" cy="504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674" y="560929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i="1" dirty="0" err="1"/>
              <a:t>Raffaello</a:t>
            </a:r>
            <a:endParaRPr lang="fr-FR" sz="2400" b="1" i="1" dirty="0"/>
          </a:p>
          <a:p>
            <a:pPr algn="ctr"/>
            <a:r>
              <a:rPr lang="fr-FR" sz="2400" b="1" i="1" dirty="0">
                <a:solidFill>
                  <a:srgbClr val="FFC000"/>
                </a:solidFill>
              </a:rPr>
              <a:t>Étude pour la Sybille Phrygienne</a:t>
            </a:r>
          </a:p>
          <a:p>
            <a:pPr algn="ctr"/>
            <a:r>
              <a:rPr lang="fr-FR" i="1" dirty="0"/>
              <a:t>British Museum, Londres</a:t>
            </a:r>
          </a:p>
        </p:txBody>
      </p:sp>
    </p:spTree>
    <p:extLst>
      <p:ext uri="{BB962C8B-B14F-4D97-AF65-F5344CB8AC3E}">
        <p14:creationId xmlns:p14="http://schemas.microsoft.com/office/powerpoint/2010/main" val="11470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03" y="1340768"/>
            <a:ext cx="6118257" cy="468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9632" y="476672"/>
            <a:ext cx="68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SANTA MARIA DEL POPOLO</a:t>
            </a:r>
            <a:endParaRPr lang="fr-FR" sz="36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620503" y="6093296"/>
            <a:ext cx="6118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chemeClr val="bg1"/>
                </a:solidFill>
              </a:rPr>
              <a:t>G</a:t>
            </a:r>
            <a:r>
              <a:rPr lang="it-IT" sz="2400" dirty="0" smtClean="0"/>
              <a:t>Giovanni </a:t>
            </a:r>
            <a:r>
              <a:rPr lang="it-IT" sz="2400" dirty="0"/>
              <a:t>Maggi, </a:t>
            </a:r>
            <a:r>
              <a:rPr lang="it-IT" sz="2400" dirty="0" smtClean="0"/>
              <a:t>gravure sur cuivre, 1625</a:t>
            </a:r>
            <a:r>
              <a:rPr lang="fr-FR" sz="2400" b="1" i="1" dirty="0" smtClean="0">
                <a:solidFill>
                  <a:schemeClr val="bg1"/>
                </a:solidFill>
              </a:rPr>
              <a:t>de Giovanni Maggi 1625</a:t>
            </a:r>
            <a:endParaRPr lang="fr-FR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5/54/Raphael_Madonna_of_Lor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0" y="332655"/>
            <a:ext cx="393404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a/af/Pope_Julius_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8012"/>
            <a:ext cx="397546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41270" y="5698012"/>
            <a:ext cx="3960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/>
              <a:t>Raffaello</a:t>
            </a:r>
            <a:r>
              <a:rPr lang="fr-FR" sz="2400" b="1" i="1" dirty="0" smtClean="0"/>
              <a:t> </a:t>
            </a:r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Madonna </a:t>
            </a:r>
            <a:r>
              <a:rPr lang="fr-FR" sz="2400" b="1" i="1" dirty="0" err="1" smtClean="0">
                <a:solidFill>
                  <a:srgbClr val="FFC000"/>
                </a:solidFill>
              </a:rPr>
              <a:t>del</a:t>
            </a:r>
            <a:r>
              <a:rPr lang="fr-FR" sz="2400" b="1" i="1" dirty="0" smtClean="0">
                <a:solidFill>
                  <a:srgbClr val="FFC000"/>
                </a:solidFill>
              </a:rPr>
              <a:t> </a:t>
            </a:r>
            <a:r>
              <a:rPr lang="fr-FR" sz="2400" b="1" i="1" dirty="0" err="1" smtClean="0">
                <a:solidFill>
                  <a:srgbClr val="FFC000"/>
                </a:solidFill>
              </a:rPr>
              <a:t>velo</a:t>
            </a:r>
            <a:r>
              <a:rPr lang="fr-FR" sz="2400" b="1" i="1" dirty="0" smtClean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fr-FR" i="1" dirty="0" smtClean="0"/>
              <a:t>Musée Condé, Chantilly	1511-1512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4743650" y="5698012"/>
            <a:ext cx="410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/>
              <a:t>Raffaello</a:t>
            </a:r>
            <a:endParaRPr lang="fr-FR" sz="2400" b="1" i="1" dirty="0" smtClean="0"/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Portrait de Jules II</a:t>
            </a:r>
          </a:p>
          <a:p>
            <a:pPr algn="ctr"/>
            <a:r>
              <a:rPr lang="fr-FR" i="1" dirty="0" smtClean="0"/>
              <a:t>National </a:t>
            </a:r>
            <a:r>
              <a:rPr lang="fr-FR" i="1" dirty="0" err="1" smtClean="0"/>
              <a:t>Gallery</a:t>
            </a:r>
            <a:r>
              <a:rPr lang="fr-FR" i="1" dirty="0" smtClean="0"/>
              <a:t>, Londres	1511-1512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5377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6" y="908720"/>
            <a:ext cx="7877150" cy="540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260648"/>
            <a:ext cx="82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La </a:t>
            </a:r>
            <a:r>
              <a:rPr lang="fr-FR" sz="2800" b="1" dirty="0" smtClean="0">
                <a:solidFill>
                  <a:srgbClr val="FFC000"/>
                </a:solidFill>
              </a:rPr>
              <a:t>Chapelle Chigi</a:t>
            </a:r>
            <a:endParaRPr lang="fr-FR" sz="2800" b="1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6961" y="6421978"/>
            <a:ext cx="2585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Photo </a:t>
            </a:r>
            <a:r>
              <a:rPr lang="fr-FR" sz="1400" dirty="0"/>
              <a:t>: Peter 1936F CC BY-SA 3.0</a:t>
            </a:r>
          </a:p>
        </p:txBody>
      </p:sp>
    </p:spTree>
    <p:extLst>
      <p:ext uri="{BB962C8B-B14F-4D97-AF65-F5344CB8AC3E}">
        <p14:creationId xmlns:p14="http://schemas.microsoft.com/office/powerpoint/2010/main" val="7916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4608"/>
            <a:ext cx="3189687" cy="540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3" y="394608"/>
            <a:ext cx="3549710" cy="540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00" y="587727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Lorenzo Lotti dit </a:t>
            </a:r>
            <a:r>
              <a:rPr lang="fr-FR" sz="2400" b="1" i="1" dirty="0" err="1" smtClean="0"/>
              <a:t>Lorenzetto</a:t>
            </a:r>
            <a:endParaRPr lang="fr-FR" sz="2400" b="1" i="1" dirty="0" smtClean="0"/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Jonas sortant de la baleine</a:t>
            </a:r>
            <a:endParaRPr lang="fr-FR" sz="2400" b="1" i="1" dirty="0">
              <a:solidFill>
                <a:srgbClr val="FFC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73" y="5877272"/>
            <a:ext cx="3549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/>
              <a:t>Raffaello</a:t>
            </a:r>
            <a:endParaRPr lang="fr-FR" sz="2400" b="1" i="1" dirty="0" smtClean="0"/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Étude pour Jonas</a:t>
            </a:r>
            <a:endParaRPr lang="fr-FR" sz="24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5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6" y="1097547"/>
            <a:ext cx="7723348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1506" y="404664"/>
            <a:ext cx="7723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b="1" dirty="0">
                <a:solidFill>
                  <a:prstClr val="black"/>
                </a:solidFill>
              </a:rPr>
              <a:t>La </a:t>
            </a:r>
            <a:r>
              <a:rPr lang="fr-FR" sz="2800" b="1" dirty="0">
                <a:solidFill>
                  <a:srgbClr val="FFC000"/>
                </a:solidFill>
              </a:rPr>
              <a:t>Chapelle Chigi</a:t>
            </a:r>
          </a:p>
        </p:txBody>
      </p:sp>
      <p:sp>
        <p:nvSpPr>
          <p:cNvPr id="3" name="Rectangle 2"/>
          <p:cNvSpPr/>
          <p:nvPr/>
        </p:nvSpPr>
        <p:spPr>
          <a:xfrm>
            <a:off x="715615" y="6488668"/>
            <a:ext cx="2796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400" dirty="0" smtClean="0">
                <a:solidFill>
                  <a:prstClr val="white"/>
                </a:solidFill>
              </a:rPr>
              <a:t>Photo : </a:t>
            </a:r>
            <a:r>
              <a:rPr lang="fr-FR" sz="1400" dirty="0" err="1">
                <a:solidFill>
                  <a:prstClr val="white"/>
                </a:solidFill>
              </a:rPr>
              <a:t>LivioAndronico</a:t>
            </a:r>
            <a:r>
              <a:rPr lang="fr-FR" sz="1400" dirty="0">
                <a:solidFill>
                  <a:prstClr val="white"/>
                </a:solidFill>
              </a:rPr>
              <a:t> CC BY-SA 4.0</a:t>
            </a:r>
          </a:p>
        </p:txBody>
      </p:sp>
    </p:spTree>
    <p:extLst>
      <p:ext uri="{BB962C8B-B14F-4D97-AF65-F5344CB8AC3E}">
        <p14:creationId xmlns:p14="http://schemas.microsoft.com/office/powerpoint/2010/main" val="10790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0648"/>
            <a:ext cx="4147200" cy="648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5661248"/>
            <a:ext cx="3384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Pietro </a:t>
            </a:r>
            <a:r>
              <a:rPr lang="fr-FR" sz="2400" b="1" i="1" dirty="0" err="1" smtClean="0"/>
              <a:t>Perugino</a:t>
            </a:r>
            <a:endParaRPr lang="fr-FR" sz="2400" b="1" i="1" dirty="0" smtClean="0"/>
          </a:p>
          <a:p>
            <a:pPr algn="ctr"/>
            <a:r>
              <a:rPr lang="fr-FR" sz="2400" b="1" i="1" dirty="0" smtClean="0">
                <a:solidFill>
                  <a:srgbClr val="FFC000"/>
                </a:solidFill>
              </a:rPr>
              <a:t>Retable de l’autel Chigi</a:t>
            </a:r>
          </a:p>
          <a:p>
            <a:pPr algn="ctr"/>
            <a:r>
              <a:rPr lang="fr-FR" i="1" dirty="0" smtClean="0"/>
              <a:t>Sienne – Eglise  </a:t>
            </a:r>
            <a:r>
              <a:rPr lang="fr-FR" i="1" dirty="0" err="1" smtClean="0"/>
              <a:t>Sant’Agostino</a:t>
            </a:r>
            <a:endParaRPr lang="fr-FR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212758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4/4b/Raffaello%2C_studio_per_la_cupola_della_cappella_chigi_02.jpg?uselang=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1" y="548680"/>
            <a:ext cx="436130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upload.wikimedia.org/wikipedia/commons/5/5f/Raffaello%2C_studio_per_la_cupola_della_cappella_chi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82" y="531839"/>
            <a:ext cx="4416071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8994" y="5445224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i="1" dirty="0" smtClean="0"/>
              <a:t>Raffaello</a:t>
            </a:r>
          </a:p>
          <a:p>
            <a:pPr algn="ctr"/>
            <a:r>
              <a:rPr lang="it-IT" sz="2400" b="1" i="1" dirty="0" smtClean="0">
                <a:solidFill>
                  <a:srgbClr val="FFC000"/>
                </a:solidFill>
              </a:rPr>
              <a:t>Etudes pour la coupole de la chapelle Chigi </a:t>
            </a:r>
          </a:p>
          <a:p>
            <a:pPr algn="ctr"/>
            <a:r>
              <a:rPr lang="it-IT" i="1" dirty="0" smtClean="0"/>
              <a:t>Ashmolean Museum, Oxford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9842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e/e0/Luigi_da_Pace_su_dis._di_raffaello%2C_moasici_della_cappella_chigi_con_dio_padre_e_i_pianeti%2C_1516%2C_02.jpg/1280px-Luigi_da_Pace_su_dis._di_raffaello%2C_moasici_della_cappella_chigi_con_dio_padre_e_i_pianeti%2C_1516%2C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1" y="1054782"/>
            <a:ext cx="80867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2241" y="6462703"/>
            <a:ext cx="80867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Photo : </a:t>
            </a:r>
            <a:r>
              <a:rPr lang="fr-FR" sz="1400" dirty="0" err="1" smtClean="0"/>
              <a:t>Sailko</a:t>
            </a:r>
            <a:r>
              <a:rPr lang="fr-FR" sz="1400" dirty="0" smtClean="0"/>
              <a:t>  CC BY 3.0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562825" y="207311"/>
            <a:ext cx="8116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/>
              <a:t>Luigi da Pace</a:t>
            </a:r>
          </a:p>
          <a:p>
            <a:pPr algn="ctr"/>
            <a:r>
              <a:rPr lang="fr-FR" sz="2400" b="1" i="1" dirty="0">
                <a:solidFill>
                  <a:srgbClr val="FFC000"/>
                </a:solidFill>
              </a:rPr>
              <a:t>Mosaïque du dôme </a:t>
            </a:r>
          </a:p>
          <a:p>
            <a:pPr algn="ctr"/>
            <a:endParaRPr lang="fr-FR" sz="24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96840" y="56208"/>
            <a:ext cx="2520000" cy="3559304"/>
            <a:chOff x="5019447" y="636358"/>
            <a:chExt cx="3209143" cy="453266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468" y="636358"/>
              <a:ext cx="2849103" cy="3240000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5019447" y="3876357"/>
              <a:ext cx="320914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C000"/>
                  </a:solidFill>
                </a:rPr>
                <a:t>Alexandre VII </a:t>
              </a:r>
            </a:p>
            <a:p>
              <a:pPr algn="ctr"/>
              <a:r>
                <a:rPr lang="fr-FR" dirty="0" smtClean="0"/>
                <a:t>né </a:t>
              </a:r>
              <a:r>
                <a:rPr lang="fr-FR" b="1" dirty="0" smtClean="0">
                  <a:solidFill>
                    <a:srgbClr val="FFC000"/>
                  </a:solidFill>
                </a:rPr>
                <a:t>Fabio CHIGI</a:t>
              </a:r>
            </a:p>
            <a:p>
              <a:pPr algn="ctr"/>
              <a:r>
                <a:rPr lang="fr-FR" dirty="0" smtClean="0"/>
                <a:t> 1599-1667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516448" y="404664"/>
            <a:ext cx="6624000" cy="5957152"/>
            <a:chOff x="2516448" y="404664"/>
            <a:chExt cx="6624000" cy="595715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448" y="2369944"/>
              <a:ext cx="6624000" cy="3991872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204" y="404664"/>
              <a:ext cx="3276600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lèche vers le bas 6"/>
            <p:cNvSpPr/>
            <p:nvPr/>
          </p:nvSpPr>
          <p:spPr>
            <a:xfrm rot="11760000">
              <a:off x="5515417" y="1842629"/>
              <a:ext cx="129454" cy="1836000"/>
            </a:xfrm>
            <a:prstGeom prst="downArrow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94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10968" y="404664"/>
            <a:ext cx="3209143" cy="4532661"/>
            <a:chOff x="5019447" y="636358"/>
            <a:chExt cx="3209143" cy="453266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468" y="636358"/>
              <a:ext cx="2849103" cy="32400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5019447" y="3876357"/>
              <a:ext cx="320914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C000"/>
                  </a:solidFill>
                </a:rPr>
                <a:t>Alexandre VII </a:t>
              </a:r>
            </a:p>
            <a:p>
              <a:pPr algn="ctr"/>
              <a:r>
                <a:rPr lang="fr-FR" dirty="0" smtClean="0"/>
                <a:t>né </a:t>
              </a:r>
              <a:r>
                <a:rPr lang="fr-FR" b="1" dirty="0" smtClean="0">
                  <a:solidFill>
                    <a:srgbClr val="FFC000"/>
                  </a:solidFill>
                </a:rPr>
                <a:t>Fabio CHIGI</a:t>
              </a:r>
            </a:p>
            <a:p>
              <a:pPr algn="ctr"/>
              <a:r>
                <a:rPr lang="fr-FR" dirty="0" smtClean="0"/>
                <a:t> 1599-1667</a:t>
              </a:r>
            </a:p>
            <a:p>
              <a:pPr algn="ctr"/>
              <a:r>
                <a:rPr lang="fr-FR" dirty="0" smtClean="0"/>
                <a:t>Arrière petit fils de </a:t>
              </a:r>
              <a:r>
                <a:rPr lang="fr-FR" dirty="0" err="1" smtClean="0"/>
                <a:t>Sigismondo</a:t>
              </a:r>
              <a:endParaRPr lang="fr-FR" dirty="0" smtClean="0"/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52" y="384879"/>
            <a:ext cx="2350783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990153" y="3624879"/>
            <a:ext cx="3134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400" b="1" dirty="0" smtClean="0">
                <a:solidFill>
                  <a:srgbClr val="FFC000"/>
                </a:solidFill>
              </a:rPr>
              <a:t>Agostino CHIGI</a:t>
            </a:r>
          </a:p>
          <a:p>
            <a:pPr lvl="0" algn="ctr"/>
            <a:r>
              <a:rPr lang="fr-FR" dirty="0" smtClean="0">
                <a:solidFill>
                  <a:prstClr val="white"/>
                </a:solidFill>
              </a:rPr>
              <a:t>1634-1705</a:t>
            </a:r>
          </a:p>
          <a:p>
            <a:pPr lvl="0" algn="ctr"/>
            <a:r>
              <a:rPr lang="fr-FR" dirty="0" smtClean="0">
                <a:solidFill>
                  <a:prstClr val="white"/>
                </a:solidFill>
              </a:rPr>
              <a:t>Neveu d’Alexandre VII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46" y="2306247"/>
            <a:ext cx="258983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466946" y="5733256"/>
            <a:ext cx="2689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C000"/>
                </a:solidFill>
              </a:rPr>
              <a:t>Flavio CHIGI</a:t>
            </a:r>
          </a:p>
          <a:p>
            <a:pPr algn="ctr"/>
            <a:r>
              <a:rPr lang="fr-FR" dirty="0" smtClean="0"/>
              <a:t>1631-1693</a:t>
            </a:r>
          </a:p>
          <a:p>
            <a:pPr algn="ctr"/>
            <a:r>
              <a:rPr lang="fr-FR" dirty="0" smtClean="0"/>
              <a:t>Neveu d’Alexandre VII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5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" y="620688"/>
            <a:ext cx="9108000" cy="54888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53880"/>
            <a:ext cx="32766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7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2267744" y="4099579"/>
            <a:ext cx="6016436" cy="2522216"/>
            <a:chOff x="2843808" y="4101795"/>
            <a:chExt cx="6016436" cy="252221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101795"/>
              <a:ext cx="2560053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43808" y="5977680"/>
              <a:ext cx="34563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b="1" i="1" dirty="0" smtClean="0"/>
                <a:t>Benedetto </a:t>
              </a:r>
              <a:r>
                <a:rPr lang="it-IT" b="1" i="1" dirty="0"/>
                <a:t>da </a:t>
              </a:r>
              <a:r>
                <a:rPr lang="it-IT" b="1" i="1" dirty="0" smtClean="0"/>
                <a:t>Maiano</a:t>
              </a:r>
              <a:endParaRPr lang="it-IT" b="1" i="1" dirty="0"/>
            </a:p>
            <a:p>
              <a:pPr algn="ctr"/>
              <a:r>
                <a:rPr lang="it-IT" b="1" i="1">
                  <a:solidFill>
                    <a:schemeClr val="bg1"/>
                  </a:solidFill>
                </a:rPr>
                <a:t> </a:t>
              </a:r>
              <a:r>
                <a:rPr lang="it-IT" b="1" i="1" smtClean="0">
                  <a:solidFill>
                    <a:srgbClr val="FFC000"/>
                  </a:solidFill>
                </a:rPr>
                <a:t>Buste d’Ambrogio </a:t>
              </a:r>
              <a:r>
                <a:rPr lang="it-IT" b="1" i="1" dirty="0">
                  <a:solidFill>
                    <a:srgbClr val="FFC000"/>
                  </a:solidFill>
                </a:rPr>
                <a:t>Spannocchi</a:t>
              </a:r>
              <a:r>
                <a:rPr lang="it-IT" dirty="0">
                  <a:solidFill>
                    <a:schemeClr val="bg1"/>
                  </a:solidFill>
                </a:rPr>
                <a:t> 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95536" y="1196752"/>
            <a:ext cx="2520280" cy="3872571"/>
            <a:chOff x="6292685" y="60125"/>
            <a:chExt cx="2520280" cy="387257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8710" y="692696"/>
              <a:ext cx="2143013" cy="32400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292685" y="60125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smtClean="0"/>
                <a:t>Pinturicchio</a:t>
              </a:r>
            </a:p>
            <a:p>
              <a:pPr algn="ctr"/>
              <a:r>
                <a:rPr lang="fr-FR" b="1" i="1" dirty="0" smtClean="0">
                  <a:solidFill>
                    <a:srgbClr val="FFC000"/>
                  </a:solidFill>
                </a:rPr>
                <a:t>Pape Pie II Piccolomini</a:t>
              </a:r>
              <a:endParaRPr lang="fr-FR" b="1" i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088824" y="234408"/>
            <a:ext cx="4439328" cy="3538880"/>
            <a:chOff x="4088824" y="234408"/>
            <a:chExt cx="4439328" cy="353888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73"/>
            <a:stretch/>
          </p:blipFill>
          <p:spPr>
            <a:xfrm>
              <a:off x="4088824" y="234408"/>
              <a:ext cx="4320000" cy="2984882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4088824" y="3403956"/>
              <a:ext cx="4439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b="1" i="1" dirty="0" smtClean="0"/>
                <a:t>Sienne, Piazza </a:t>
              </a:r>
              <a:r>
                <a:rPr lang="fr-FR" b="1" i="1" dirty="0" err="1" smtClean="0"/>
                <a:t>Salimbeni-</a:t>
              </a:r>
              <a:r>
                <a:rPr lang="fr-FR" b="1" i="1" dirty="0" err="1" smtClean="0">
                  <a:solidFill>
                    <a:srgbClr val="FFC000"/>
                  </a:solidFill>
                </a:rPr>
                <a:t>Palazzo</a:t>
              </a:r>
              <a:r>
                <a:rPr lang="fr-FR" b="1" i="1" dirty="0" smtClean="0"/>
                <a:t> </a:t>
              </a:r>
              <a:r>
                <a:rPr lang="fr-FR" b="1" i="1" dirty="0" err="1" smtClean="0">
                  <a:solidFill>
                    <a:srgbClr val="FFC000"/>
                  </a:solidFill>
                </a:rPr>
                <a:t>Spannocchi</a:t>
              </a:r>
              <a:endParaRPr lang="fr-FR" b="1" i="1" dirty="0">
                <a:solidFill>
                  <a:srgbClr val="FFC000"/>
                </a:solidFill>
              </a:endParaRPr>
            </a:p>
          </p:txBody>
        </p:sp>
        <p:sp>
          <p:nvSpPr>
            <p:cNvPr id="10" name="Flèche vers le haut 9"/>
            <p:cNvSpPr/>
            <p:nvPr/>
          </p:nvSpPr>
          <p:spPr>
            <a:xfrm rot="18900000" flipH="1">
              <a:off x="8045937" y="2909621"/>
              <a:ext cx="180000" cy="540000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5245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420" y="271527"/>
            <a:ext cx="2467255" cy="252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8"/>
          <a:stretch/>
        </p:blipFill>
        <p:spPr>
          <a:xfrm>
            <a:off x="251520" y="3467002"/>
            <a:ext cx="2309814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44" y="3068960"/>
            <a:ext cx="2650462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94" y="239845"/>
            <a:ext cx="2169279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27002"/>
            <a:ext cx="313611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13154</TotalTime>
  <Words>665</Words>
  <Application>Microsoft Office PowerPoint</Application>
  <PresentationFormat>Affichage à l'écran (4:3)</PresentationFormat>
  <Paragraphs>196</Paragraphs>
  <Slides>74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5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ARTISTES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Annick</dc:creator>
  <cp:lastModifiedBy>Annick</cp:lastModifiedBy>
  <cp:revision>459</cp:revision>
  <dcterms:created xsi:type="dcterms:W3CDTF">2021-05-18T14:50:42Z</dcterms:created>
  <dcterms:modified xsi:type="dcterms:W3CDTF">2023-11-18T10:13:43Z</dcterms:modified>
</cp:coreProperties>
</file>