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2"/>
  </p:notesMasterIdLst>
  <p:sldIdLst>
    <p:sldId id="297" r:id="rId2"/>
    <p:sldId id="298" r:id="rId3"/>
    <p:sldId id="304" r:id="rId4"/>
    <p:sldId id="306" r:id="rId5"/>
    <p:sldId id="299" r:id="rId6"/>
    <p:sldId id="305" r:id="rId7"/>
    <p:sldId id="300" r:id="rId8"/>
    <p:sldId id="301" r:id="rId9"/>
    <p:sldId id="302" r:id="rId10"/>
    <p:sldId id="303" r:id="rId11"/>
    <p:sldId id="307" r:id="rId12"/>
    <p:sldId id="308" r:id="rId13"/>
    <p:sldId id="309" r:id="rId14"/>
    <p:sldId id="310" r:id="rId15"/>
    <p:sldId id="311" r:id="rId16"/>
    <p:sldId id="312" r:id="rId17"/>
    <p:sldId id="313" r:id="rId18"/>
    <p:sldId id="314" r:id="rId19"/>
    <p:sldId id="315" r:id="rId20"/>
    <p:sldId id="316" r:id="rId21"/>
    <p:sldId id="317" r:id="rId22"/>
    <p:sldId id="318" r:id="rId23"/>
    <p:sldId id="319" r:id="rId24"/>
    <p:sldId id="320" r:id="rId25"/>
    <p:sldId id="321" r:id="rId26"/>
    <p:sldId id="322" r:id="rId27"/>
    <p:sldId id="323" r:id="rId28"/>
    <p:sldId id="324" r:id="rId29"/>
    <p:sldId id="325" r:id="rId30"/>
    <p:sldId id="326" r:id="rId31"/>
    <p:sldId id="327" r:id="rId32"/>
    <p:sldId id="328" r:id="rId33"/>
    <p:sldId id="329" r:id="rId34"/>
    <p:sldId id="330" r:id="rId35"/>
    <p:sldId id="331" r:id="rId36"/>
    <p:sldId id="332" r:id="rId37"/>
    <p:sldId id="333" r:id="rId38"/>
    <p:sldId id="334" r:id="rId39"/>
    <p:sldId id="335" r:id="rId40"/>
    <p:sldId id="336" r:id="rId41"/>
    <p:sldId id="337" r:id="rId42"/>
    <p:sldId id="338" r:id="rId43"/>
    <p:sldId id="339" r:id="rId44"/>
    <p:sldId id="340" r:id="rId45"/>
    <p:sldId id="341" r:id="rId46"/>
    <p:sldId id="342" r:id="rId47"/>
    <p:sldId id="343" r:id="rId48"/>
    <p:sldId id="344" r:id="rId49"/>
    <p:sldId id="345" r:id="rId50"/>
    <p:sldId id="346" r:id="rId51"/>
    <p:sldId id="347" r:id="rId52"/>
    <p:sldId id="348" r:id="rId53"/>
    <p:sldId id="349" r:id="rId54"/>
    <p:sldId id="350" r:id="rId55"/>
    <p:sldId id="352" r:id="rId56"/>
    <p:sldId id="351" r:id="rId57"/>
    <p:sldId id="353" r:id="rId58"/>
    <p:sldId id="354" r:id="rId59"/>
    <p:sldId id="356" r:id="rId60"/>
    <p:sldId id="355" r:id="rId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990C"/>
    <a:srgbClr val="FFAB08"/>
    <a:srgbClr val="D87D31"/>
    <a:srgbClr val="FF92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02"/>
    <p:restoredTop sz="94388"/>
  </p:normalViewPr>
  <p:slideViewPr>
    <p:cSldViewPr snapToGrid="0" snapToObjects="1">
      <p:cViewPr varScale="1">
        <p:scale>
          <a:sx n="133" d="100"/>
          <a:sy n="133" d="100"/>
        </p:scale>
        <p:origin x="216" y="12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5569FC-3D18-4342-B15B-F9C596D2FC66}" type="datetimeFigureOut">
              <a:rPr lang="fr-FR" smtClean="0"/>
              <a:t>14/03/2023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D85B3D-D09B-D642-BDFA-F0C615BD5057}" type="slidenum">
              <a:rPr lang="fr-FR" smtClean="0"/>
              <a:t>‹N°›</a:t>
            </a:fld>
            <a:endParaRPr lang="fr-FR"/>
          </a:p>
        </p:txBody>
      </p:sp>
    </p:spTree>
    <p:extLst>
      <p:ext uri="{BB962C8B-B14F-4D97-AF65-F5344CB8AC3E}">
        <p14:creationId xmlns:p14="http://schemas.microsoft.com/office/powerpoint/2010/main" val="3989126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Arial" panose="020B0604020202020204" pitchFamily="34" charset="0"/>
                <a:ea typeface="Times New Roman" panose="02020603050405020304" pitchFamily="18" charset="0"/>
              </a:rPr>
              <a:t>En 2013,  j’ai présenté </a:t>
            </a:r>
            <a:r>
              <a:rPr lang="fr-FR" sz="1800" b="1" dirty="0">
                <a:effectLst/>
                <a:latin typeface="Arial" panose="020B0604020202020204" pitchFamily="34" charset="0"/>
                <a:ea typeface="Times New Roman" panose="02020603050405020304" pitchFamily="18" charset="0"/>
              </a:rPr>
              <a:t>Artemisia Gentileschi</a:t>
            </a:r>
            <a:r>
              <a:rPr lang="fr-FR" sz="1800" dirty="0">
                <a:effectLst/>
                <a:latin typeface="Arial" panose="020B0604020202020204" pitchFamily="34" charset="0"/>
                <a:ea typeface="Times New Roman" panose="02020603050405020304" pitchFamily="18" charset="0"/>
              </a:rPr>
              <a:t> (1593-1654) comme la première femme peintre célèbre de l’histoire de l’art. Or, en consultant des articles, je me suis aperçu que je méconnaissais </a:t>
            </a:r>
            <a:r>
              <a:rPr lang="fr-FR" sz="1800" b="1" dirty="0">
                <a:effectLst/>
                <a:latin typeface="Arial" panose="020B0604020202020204" pitchFamily="34" charset="0"/>
                <a:ea typeface="Times New Roman" panose="02020603050405020304" pitchFamily="18" charset="0"/>
              </a:rPr>
              <a:t>Lavinia Fontana</a:t>
            </a:r>
            <a:r>
              <a:rPr lang="fr-FR" sz="1800" dirty="0">
                <a:effectLst/>
                <a:latin typeface="Arial" panose="020B0604020202020204" pitchFamily="34" charset="0"/>
                <a:ea typeface="Times New Roman" panose="02020603050405020304" pitchFamily="18" charset="0"/>
              </a:rPr>
              <a:t> (1552-1614), et que j’avais sous-évalué l’importance de son œuvre. Elle aussi, 40 ans avant Artemisia, s’est rendue célèbre en pratiquant le Grand genre. Ce sera le sujet abordé ce soir.</a:t>
            </a:r>
            <a:endParaRPr lang="fr-FR" sz="1800" dirty="0">
              <a:effectLst/>
              <a:latin typeface="Times New Roman" panose="02020603050405020304" pitchFamily="18" charset="0"/>
              <a:ea typeface="Times New Roman" panose="02020603050405020304" pitchFamily="18" charset="0"/>
            </a:endParaRPr>
          </a:p>
          <a:p>
            <a:r>
              <a:rPr lang="fr-FR" sz="1800" dirty="0">
                <a:effectLst/>
                <a:latin typeface="Arial" panose="020B0604020202020204" pitchFamily="34" charset="0"/>
                <a:ea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1ED85B3D-D09B-D642-BDFA-F0C615BD5057}" type="slidenum">
              <a:rPr lang="fr-FR" smtClean="0"/>
              <a:t>1</a:t>
            </a:fld>
            <a:endParaRPr lang="fr-FR"/>
          </a:p>
        </p:txBody>
      </p:sp>
    </p:spTree>
    <p:extLst>
      <p:ext uri="{BB962C8B-B14F-4D97-AF65-F5344CB8AC3E}">
        <p14:creationId xmlns:p14="http://schemas.microsoft.com/office/powerpoint/2010/main" val="66570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ED85B3D-D09B-D642-BDFA-F0C615BD5057}" type="slidenum">
              <a:rPr lang="fr-FR" smtClean="0"/>
              <a:t>23</a:t>
            </a:fld>
            <a:endParaRPr lang="fr-FR"/>
          </a:p>
        </p:txBody>
      </p:sp>
    </p:spTree>
    <p:extLst>
      <p:ext uri="{BB962C8B-B14F-4D97-AF65-F5344CB8AC3E}">
        <p14:creationId xmlns:p14="http://schemas.microsoft.com/office/powerpoint/2010/main" val="2837142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ED85B3D-D09B-D642-BDFA-F0C615BD5057}" type="slidenum">
              <a:rPr lang="fr-FR" smtClean="0"/>
              <a:t>24</a:t>
            </a:fld>
            <a:endParaRPr lang="fr-FR"/>
          </a:p>
        </p:txBody>
      </p:sp>
    </p:spTree>
    <p:extLst>
      <p:ext uri="{BB962C8B-B14F-4D97-AF65-F5344CB8AC3E}">
        <p14:creationId xmlns:p14="http://schemas.microsoft.com/office/powerpoint/2010/main" val="2272572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ED85B3D-D09B-D642-BDFA-F0C615BD5057}" type="slidenum">
              <a:rPr lang="fr-FR" smtClean="0"/>
              <a:t>25</a:t>
            </a:fld>
            <a:endParaRPr lang="fr-FR"/>
          </a:p>
        </p:txBody>
      </p:sp>
    </p:spTree>
    <p:extLst>
      <p:ext uri="{BB962C8B-B14F-4D97-AF65-F5344CB8AC3E}">
        <p14:creationId xmlns:p14="http://schemas.microsoft.com/office/powerpoint/2010/main" val="1296172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ED85B3D-D09B-D642-BDFA-F0C615BD5057}" type="slidenum">
              <a:rPr lang="fr-FR" smtClean="0"/>
              <a:t>26</a:t>
            </a:fld>
            <a:endParaRPr lang="fr-FR"/>
          </a:p>
        </p:txBody>
      </p:sp>
    </p:spTree>
    <p:extLst>
      <p:ext uri="{BB962C8B-B14F-4D97-AF65-F5344CB8AC3E}">
        <p14:creationId xmlns:p14="http://schemas.microsoft.com/office/powerpoint/2010/main" val="2764624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ED85B3D-D09B-D642-BDFA-F0C615BD5057}" type="slidenum">
              <a:rPr lang="fr-FR" smtClean="0"/>
              <a:t>27</a:t>
            </a:fld>
            <a:endParaRPr lang="fr-FR"/>
          </a:p>
        </p:txBody>
      </p:sp>
    </p:spTree>
    <p:extLst>
      <p:ext uri="{BB962C8B-B14F-4D97-AF65-F5344CB8AC3E}">
        <p14:creationId xmlns:p14="http://schemas.microsoft.com/office/powerpoint/2010/main" val="1421096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ED85B3D-D09B-D642-BDFA-F0C615BD5057}" type="slidenum">
              <a:rPr lang="fr-FR" smtClean="0"/>
              <a:t>28</a:t>
            </a:fld>
            <a:endParaRPr lang="fr-FR"/>
          </a:p>
        </p:txBody>
      </p:sp>
    </p:spTree>
    <p:extLst>
      <p:ext uri="{BB962C8B-B14F-4D97-AF65-F5344CB8AC3E}">
        <p14:creationId xmlns:p14="http://schemas.microsoft.com/office/powerpoint/2010/main" val="955183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ED85B3D-D09B-D642-BDFA-F0C615BD5057}" type="slidenum">
              <a:rPr lang="fr-FR" smtClean="0"/>
              <a:t>29</a:t>
            </a:fld>
            <a:endParaRPr lang="fr-FR"/>
          </a:p>
        </p:txBody>
      </p:sp>
    </p:spTree>
    <p:extLst>
      <p:ext uri="{BB962C8B-B14F-4D97-AF65-F5344CB8AC3E}">
        <p14:creationId xmlns:p14="http://schemas.microsoft.com/office/powerpoint/2010/main" val="2412817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ED85B3D-D09B-D642-BDFA-F0C615BD5057}" type="slidenum">
              <a:rPr lang="fr-FR" smtClean="0"/>
              <a:t>30</a:t>
            </a:fld>
            <a:endParaRPr lang="fr-FR"/>
          </a:p>
        </p:txBody>
      </p:sp>
    </p:spTree>
    <p:extLst>
      <p:ext uri="{BB962C8B-B14F-4D97-AF65-F5344CB8AC3E}">
        <p14:creationId xmlns:p14="http://schemas.microsoft.com/office/powerpoint/2010/main" val="30508855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ED85B3D-D09B-D642-BDFA-F0C615BD5057}" type="slidenum">
              <a:rPr lang="fr-FR" smtClean="0"/>
              <a:t>31</a:t>
            </a:fld>
            <a:endParaRPr lang="fr-FR"/>
          </a:p>
        </p:txBody>
      </p:sp>
    </p:spTree>
    <p:extLst>
      <p:ext uri="{BB962C8B-B14F-4D97-AF65-F5344CB8AC3E}">
        <p14:creationId xmlns:p14="http://schemas.microsoft.com/office/powerpoint/2010/main" val="8169775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ED85B3D-D09B-D642-BDFA-F0C615BD5057}" type="slidenum">
              <a:rPr lang="fr-FR" smtClean="0"/>
              <a:t>32</a:t>
            </a:fld>
            <a:endParaRPr lang="fr-FR"/>
          </a:p>
        </p:txBody>
      </p:sp>
    </p:spTree>
    <p:extLst>
      <p:ext uri="{BB962C8B-B14F-4D97-AF65-F5344CB8AC3E}">
        <p14:creationId xmlns:p14="http://schemas.microsoft.com/office/powerpoint/2010/main" val="2455607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Arial" panose="020B0604020202020204" pitchFamily="34" charset="0"/>
                <a:ea typeface="Times New Roman" panose="02020603050405020304" pitchFamily="18" charset="0"/>
              </a:rPr>
              <a:t>Mais, alors que je rassemblais la documentation pour mon exposé sur Lavinia, je suis retombé sur un nom : </a:t>
            </a:r>
            <a:r>
              <a:rPr lang="fr-FR" sz="1800" b="1" dirty="0" err="1">
                <a:effectLst/>
                <a:latin typeface="Arial" panose="020B0604020202020204" pitchFamily="34" charset="0"/>
                <a:ea typeface="Times New Roman" panose="02020603050405020304" pitchFamily="18" charset="0"/>
              </a:rPr>
              <a:t>Plautilla</a:t>
            </a:r>
            <a:r>
              <a:rPr lang="fr-FR" sz="1800" b="1" dirty="0">
                <a:effectLst/>
                <a:latin typeface="Arial" panose="020B0604020202020204" pitchFamily="34" charset="0"/>
                <a:ea typeface="Times New Roman" panose="02020603050405020304" pitchFamily="18" charset="0"/>
              </a:rPr>
              <a:t> </a:t>
            </a:r>
            <a:r>
              <a:rPr lang="fr-FR" sz="1800" b="1" dirty="0" err="1">
                <a:effectLst/>
                <a:latin typeface="Arial" panose="020B0604020202020204" pitchFamily="34" charset="0"/>
                <a:ea typeface="Times New Roman" panose="02020603050405020304" pitchFamily="18" charset="0"/>
              </a:rPr>
              <a:t>Nelli</a:t>
            </a:r>
            <a:r>
              <a:rPr lang="fr-FR" sz="1800" dirty="0">
                <a:effectLst/>
                <a:latin typeface="Arial" panose="020B0604020202020204" pitchFamily="34" charset="0"/>
                <a:ea typeface="Times New Roman" panose="02020603050405020304" pitchFamily="18" charset="0"/>
              </a:rPr>
              <a:t>. J’avais déjà rencontré ce nom, mais n’y avais pas attaché d’importance car j’étais persuadé qu’il s’agissait probablement d’une artiste peignant des natures mortes, or c’est le fait de pratiquer le Grand genre qui distingue un ou une artiste des autres. J’avais négligé un détail : dans son ouvrage, </a:t>
            </a:r>
            <a:r>
              <a:rPr lang="fr-FR" sz="1800" i="1" dirty="0">
                <a:effectLst/>
                <a:latin typeface="Arial" panose="020B0604020202020204" pitchFamily="34" charset="0"/>
                <a:ea typeface="Times New Roman" panose="02020603050405020304" pitchFamily="18" charset="0"/>
              </a:rPr>
              <a:t>Les Vies des meilleurs peintres, sculpteurs et architectes</a:t>
            </a:r>
            <a:r>
              <a:rPr lang="fr-FR" sz="1800" dirty="0">
                <a:effectLst/>
                <a:latin typeface="Arial" panose="020B0604020202020204" pitchFamily="34" charset="0"/>
                <a:ea typeface="Times New Roman" panose="02020603050405020304" pitchFamily="18" charset="0"/>
              </a:rPr>
              <a:t>, le peintre et historien de l'art </a:t>
            </a:r>
            <a:r>
              <a:rPr lang="fr-FR" sz="1800" b="1" dirty="0">
                <a:effectLst/>
                <a:latin typeface="Arial" panose="020B0604020202020204" pitchFamily="34" charset="0"/>
                <a:ea typeface="Times New Roman" panose="02020603050405020304" pitchFamily="18" charset="0"/>
              </a:rPr>
              <a:t>Giorgio Vasari</a:t>
            </a:r>
            <a:r>
              <a:rPr lang="fr-FR" sz="1800" dirty="0">
                <a:effectLst/>
                <a:latin typeface="Arial" panose="020B0604020202020204" pitchFamily="34" charset="0"/>
                <a:ea typeface="Times New Roman" panose="02020603050405020304" pitchFamily="18" charset="0"/>
              </a:rPr>
              <a:t> parle de </a:t>
            </a:r>
            <a:r>
              <a:rPr lang="fr-FR" sz="1800" b="1" dirty="0" err="1">
                <a:effectLst/>
                <a:latin typeface="Arial" panose="020B0604020202020204" pitchFamily="34" charset="0"/>
                <a:ea typeface="Times New Roman" panose="02020603050405020304" pitchFamily="18" charset="0"/>
              </a:rPr>
              <a:t>Plautilla</a:t>
            </a:r>
            <a:r>
              <a:rPr lang="fr-FR" sz="1800" dirty="0">
                <a:effectLst/>
                <a:latin typeface="Arial" panose="020B0604020202020204" pitchFamily="34" charset="0"/>
                <a:ea typeface="Times New Roman" panose="02020603050405020304" pitchFamily="18" charset="0"/>
              </a:rPr>
              <a:t> en termes élogieux, et la présente comme la première femme peintre de la Renaissance italienne !</a:t>
            </a:r>
            <a:endParaRPr lang="fr-FR" sz="1800" dirty="0">
              <a:effectLst/>
              <a:latin typeface="Times New Roman" panose="02020603050405020304" pitchFamily="18" charset="0"/>
              <a:ea typeface="Times New Roman" panose="02020603050405020304" pitchFamily="18" charset="0"/>
            </a:endParaRPr>
          </a:p>
          <a:p>
            <a:r>
              <a:rPr lang="fr-FR" sz="1800" dirty="0">
                <a:effectLst/>
                <a:latin typeface="Arial" panose="020B0604020202020204" pitchFamily="34" charset="0"/>
                <a:ea typeface="Times New Roman" panose="02020603050405020304" pitchFamily="18" charset="0"/>
              </a:rPr>
              <a:t>Vasari la complimente en déclarant : « Il y avait tellement de ses tableaux dans les maisons de messieurs à Florence, il serait fastidieux de tous les mentionner.» </a:t>
            </a:r>
            <a:endParaRPr lang="fr-FR" sz="1800" dirty="0">
              <a:effectLst/>
              <a:latin typeface="Times New Roman" panose="02020603050405020304" pitchFamily="18" charset="0"/>
              <a:ea typeface="Times New Roman" panose="02020603050405020304" pitchFamily="18" charset="0"/>
            </a:endParaRPr>
          </a:p>
          <a:p>
            <a:r>
              <a:rPr lang="fr-FR" sz="1800" dirty="0">
                <a:effectLst/>
                <a:latin typeface="Arial" panose="020B0604020202020204" pitchFamily="34" charset="0"/>
                <a:ea typeface="Times New Roman" panose="02020603050405020304" pitchFamily="18" charset="0"/>
              </a:rPr>
              <a:t>Une petite recherche à son sujet m’a convaincu. Avant de vous parler de Lavinia, il me fallait évoquer le destin très particulier de</a:t>
            </a:r>
            <a:r>
              <a:rPr lang="fr-FR" sz="1800" b="1" dirty="0">
                <a:effectLst/>
                <a:latin typeface="Arial" panose="020B0604020202020204" pitchFamily="34" charset="0"/>
                <a:ea typeface="Times New Roman" panose="02020603050405020304" pitchFamily="18" charset="0"/>
              </a:rPr>
              <a:t> Sœur </a:t>
            </a:r>
            <a:r>
              <a:rPr lang="fr-FR" sz="1800" b="1" dirty="0" err="1">
                <a:effectLst/>
                <a:latin typeface="Arial" panose="020B0604020202020204" pitchFamily="34" charset="0"/>
                <a:ea typeface="Times New Roman" panose="02020603050405020304" pitchFamily="18" charset="0"/>
              </a:rPr>
              <a:t>Plautilla</a:t>
            </a:r>
            <a:r>
              <a:rPr lang="fr-FR" sz="1800" dirty="0">
                <a:effectLst/>
                <a:latin typeface="Arial" panose="020B0604020202020204" pitchFamily="34" charset="0"/>
                <a:ea typeface="Times New Roman" panose="02020603050405020304" pitchFamily="18" charset="0"/>
              </a:rPr>
              <a:t>, qui elle aussi, 25 ans avant Lavinia a pratiqué, à sa manière, le Grand genre. </a:t>
            </a:r>
            <a:endParaRPr lang="fr-FR" sz="1800" dirty="0">
              <a:effectLst/>
              <a:latin typeface="Times New Roman" panose="02020603050405020304" pitchFamily="18" charset="0"/>
              <a:ea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1ED85B3D-D09B-D642-BDFA-F0C615BD5057}" type="slidenum">
              <a:rPr lang="fr-FR" smtClean="0"/>
              <a:t>2</a:t>
            </a:fld>
            <a:endParaRPr lang="fr-FR"/>
          </a:p>
        </p:txBody>
      </p:sp>
    </p:spTree>
    <p:extLst>
      <p:ext uri="{BB962C8B-B14F-4D97-AF65-F5344CB8AC3E}">
        <p14:creationId xmlns:p14="http://schemas.microsoft.com/office/powerpoint/2010/main" val="6352769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ED85B3D-D09B-D642-BDFA-F0C615BD5057}" type="slidenum">
              <a:rPr lang="fr-FR" smtClean="0"/>
              <a:t>33</a:t>
            </a:fld>
            <a:endParaRPr lang="fr-FR"/>
          </a:p>
        </p:txBody>
      </p:sp>
    </p:spTree>
    <p:extLst>
      <p:ext uri="{BB962C8B-B14F-4D97-AF65-F5344CB8AC3E}">
        <p14:creationId xmlns:p14="http://schemas.microsoft.com/office/powerpoint/2010/main" val="1925757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ED85B3D-D09B-D642-BDFA-F0C615BD5057}" type="slidenum">
              <a:rPr lang="fr-FR" smtClean="0"/>
              <a:t>34</a:t>
            </a:fld>
            <a:endParaRPr lang="fr-FR"/>
          </a:p>
        </p:txBody>
      </p:sp>
    </p:spTree>
    <p:extLst>
      <p:ext uri="{BB962C8B-B14F-4D97-AF65-F5344CB8AC3E}">
        <p14:creationId xmlns:p14="http://schemas.microsoft.com/office/powerpoint/2010/main" val="38384029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ED85B3D-D09B-D642-BDFA-F0C615BD5057}" type="slidenum">
              <a:rPr lang="fr-FR" smtClean="0"/>
              <a:t>35</a:t>
            </a:fld>
            <a:endParaRPr lang="fr-FR"/>
          </a:p>
        </p:txBody>
      </p:sp>
    </p:spTree>
    <p:extLst>
      <p:ext uri="{BB962C8B-B14F-4D97-AF65-F5344CB8AC3E}">
        <p14:creationId xmlns:p14="http://schemas.microsoft.com/office/powerpoint/2010/main" val="14235482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ED85B3D-D09B-D642-BDFA-F0C615BD5057}" type="slidenum">
              <a:rPr lang="fr-FR" smtClean="0"/>
              <a:t>36</a:t>
            </a:fld>
            <a:endParaRPr lang="fr-FR"/>
          </a:p>
        </p:txBody>
      </p:sp>
    </p:spTree>
    <p:extLst>
      <p:ext uri="{BB962C8B-B14F-4D97-AF65-F5344CB8AC3E}">
        <p14:creationId xmlns:p14="http://schemas.microsoft.com/office/powerpoint/2010/main" val="36059787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ED85B3D-D09B-D642-BDFA-F0C615BD5057}" type="slidenum">
              <a:rPr lang="fr-FR" smtClean="0"/>
              <a:t>37</a:t>
            </a:fld>
            <a:endParaRPr lang="fr-FR"/>
          </a:p>
        </p:txBody>
      </p:sp>
    </p:spTree>
    <p:extLst>
      <p:ext uri="{BB962C8B-B14F-4D97-AF65-F5344CB8AC3E}">
        <p14:creationId xmlns:p14="http://schemas.microsoft.com/office/powerpoint/2010/main" val="20376218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ED85B3D-D09B-D642-BDFA-F0C615BD5057}" type="slidenum">
              <a:rPr lang="fr-FR" smtClean="0"/>
              <a:t>38</a:t>
            </a:fld>
            <a:endParaRPr lang="fr-FR"/>
          </a:p>
        </p:txBody>
      </p:sp>
    </p:spTree>
    <p:extLst>
      <p:ext uri="{BB962C8B-B14F-4D97-AF65-F5344CB8AC3E}">
        <p14:creationId xmlns:p14="http://schemas.microsoft.com/office/powerpoint/2010/main" val="38489117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ED85B3D-D09B-D642-BDFA-F0C615BD5057}" type="slidenum">
              <a:rPr lang="fr-FR" smtClean="0"/>
              <a:t>39</a:t>
            </a:fld>
            <a:endParaRPr lang="fr-FR"/>
          </a:p>
        </p:txBody>
      </p:sp>
    </p:spTree>
    <p:extLst>
      <p:ext uri="{BB962C8B-B14F-4D97-AF65-F5344CB8AC3E}">
        <p14:creationId xmlns:p14="http://schemas.microsoft.com/office/powerpoint/2010/main" val="6813449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ED85B3D-D09B-D642-BDFA-F0C615BD5057}" type="slidenum">
              <a:rPr lang="fr-FR" smtClean="0"/>
              <a:t>40</a:t>
            </a:fld>
            <a:endParaRPr lang="fr-FR"/>
          </a:p>
        </p:txBody>
      </p:sp>
    </p:spTree>
    <p:extLst>
      <p:ext uri="{BB962C8B-B14F-4D97-AF65-F5344CB8AC3E}">
        <p14:creationId xmlns:p14="http://schemas.microsoft.com/office/powerpoint/2010/main" val="14749509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ED85B3D-D09B-D642-BDFA-F0C615BD5057}" type="slidenum">
              <a:rPr lang="fr-FR" smtClean="0"/>
              <a:t>41</a:t>
            </a:fld>
            <a:endParaRPr lang="fr-FR"/>
          </a:p>
        </p:txBody>
      </p:sp>
    </p:spTree>
    <p:extLst>
      <p:ext uri="{BB962C8B-B14F-4D97-AF65-F5344CB8AC3E}">
        <p14:creationId xmlns:p14="http://schemas.microsoft.com/office/powerpoint/2010/main" val="5245320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ED85B3D-D09B-D642-BDFA-F0C615BD5057}" type="slidenum">
              <a:rPr lang="fr-FR" smtClean="0"/>
              <a:t>42</a:t>
            </a:fld>
            <a:endParaRPr lang="fr-FR"/>
          </a:p>
        </p:txBody>
      </p:sp>
    </p:spTree>
    <p:extLst>
      <p:ext uri="{BB962C8B-B14F-4D97-AF65-F5344CB8AC3E}">
        <p14:creationId xmlns:p14="http://schemas.microsoft.com/office/powerpoint/2010/main" val="2560649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Arial" panose="020B0604020202020204" pitchFamily="34" charset="0"/>
                <a:ea typeface="Times New Roman" panose="02020603050405020304" pitchFamily="18" charset="0"/>
              </a:rPr>
              <a:t>Mais, alors que je rassemblais la documentation pour mon exposé sur Lavinia, je suis retombé sur un nom : </a:t>
            </a:r>
            <a:r>
              <a:rPr lang="fr-FR" sz="1800" b="1" dirty="0" err="1">
                <a:effectLst/>
                <a:latin typeface="Arial" panose="020B0604020202020204" pitchFamily="34" charset="0"/>
                <a:ea typeface="Times New Roman" panose="02020603050405020304" pitchFamily="18" charset="0"/>
              </a:rPr>
              <a:t>Plautilla</a:t>
            </a:r>
            <a:r>
              <a:rPr lang="fr-FR" sz="1800" b="1" dirty="0">
                <a:effectLst/>
                <a:latin typeface="Arial" panose="020B0604020202020204" pitchFamily="34" charset="0"/>
                <a:ea typeface="Times New Roman" panose="02020603050405020304" pitchFamily="18" charset="0"/>
              </a:rPr>
              <a:t> </a:t>
            </a:r>
            <a:r>
              <a:rPr lang="fr-FR" sz="1800" b="1" dirty="0" err="1">
                <a:effectLst/>
                <a:latin typeface="Arial" panose="020B0604020202020204" pitchFamily="34" charset="0"/>
                <a:ea typeface="Times New Roman" panose="02020603050405020304" pitchFamily="18" charset="0"/>
              </a:rPr>
              <a:t>Nelli</a:t>
            </a:r>
            <a:r>
              <a:rPr lang="fr-FR" sz="1800" dirty="0">
                <a:effectLst/>
                <a:latin typeface="Arial" panose="020B0604020202020204" pitchFamily="34" charset="0"/>
                <a:ea typeface="Times New Roman" panose="02020603050405020304" pitchFamily="18" charset="0"/>
              </a:rPr>
              <a:t>. J’avais déjà rencontré ce nom, mais n’y avais pas attaché d’importance car j’étais persuadé qu’il s’agissait probablement d’une artiste peignant des natures mortes, or c’est le fait de pratiquer le Grand genre qui distingue un ou une artiste des autres. J’avais négligé un détail : dans son ouvrage, </a:t>
            </a:r>
            <a:r>
              <a:rPr lang="fr-FR" sz="1800" i="1" dirty="0">
                <a:effectLst/>
                <a:latin typeface="Arial" panose="020B0604020202020204" pitchFamily="34" charset="0"/>
                <a:ea typeface="Times New Roman" panose="02020603050405020304" pitchFamily="18" charset="0"/>
              </a:rPr>
              <a:t>Les Vies des meilleurs peintres, sculpteurs et architectes</a:t>
            </a:r>
            <a:r>
              <a:rPr lang="fr-FR" sz="1800" dirty="0">
                <a:effectLst/>
                <a:latin typeface="Arial" panose="020B0604020202020204" pitchFamily="34" charset="0"/>
                <a:ea typeface="Times New Roman" panose="02020603050405020304" pitchFamily="18" charset="0"/>
              </a:rPr>
              <a:t>, le peintre et historien de l'art </a:t>
            </a:r>
            <a:r>
              <a:rPr lang="fr-FR" sz="1800" b="1" dirty="0">
                <a:effectLst/>
                <a:latin typeface="Arial" panose="020B0604020202020204" pitchFamily="34" charset="0"/>
                <a:ea typeface="Times New Roman" panose="02020603050405020304" pitchFamily="18" charset="0"/>
              </a:rPr>
              <a:t>Giorgio Vasari</a:t>
            </a:r>
            <a:r>
              <a:rPr lang="fr-FR" sz="1800" dirty="0">
                <a:effectLst/>
                <a:latin typeface="Arial" panose="020B0604020202020204" pitchFamily="34" charset="0"/>
                <a:ea typeface="Times New Roman" panose="02020603050405020304" pitchFamily="18" charset="0"/>
              </a:rPr>
              <a:t> parle de </a:t>
            </a:r>
            <a:r>
              <a:rPr lang="fr-FR" sz="1800" b="1" dirty="0" err="1">
                <a:effectLst/>
                <a:latin typeface="Arial" panose="020B0604020202020204" pitchFamily="34" charset="0"/>
                <a:ea typeface="Times New Roman" panose="02020603050405020304" pitchFamily="18" charset="0"/>
              </a:rPr>
              <a:t>Plautilla</a:t>
            </a:r>
            <a:r>
              <a:rPr lang="fr-FR" sz="1800" dirty="0">
                <a:effectLst/>
                <a:latin typeface="Arial" panose="020B0604020202020204" pitchFamily="34" charset="0"/>
                <a:ea typeface="Times New Roman" panose="02020603050405020304" pitchFamily="18" charset="0"/>
              </a:rPr>
              <a:t> en termes élogieux, et la présente comme la première femme peintre de la Renaissance italienne !</a:t>
            </a:r>
            <a:endParaRPr lang="fr-FR" sz="1800" dirty="0">
              <a:effectLst/>
              <a:latin typeface="Times New Roman" panose="02020603050405020304" pitchFamily="18" charset="0"/>
              <a:ea typeface="Times New Roman" panose="02020603050405020304" pitchFamily="18" charset="0"/>
            </a:endParaRPr>
          </a:p>
          <a:p>
            <a:r>
              <a:rPr lang="fr-FR" sz="1800" dirty="0">
                <a:effectLst/>
                <a:latin typeface="Arial" panose="020B0604020202020204" pitchFamily="34" charset="0"/>
                <a:ea typeface="Times New Roman" panose="02020603050405020304" pitchFamily="18" charset="0"/>
              </a:rPr>
              <a:t>Vasari la complimente en déclarant : « Il y avait tellement de ses tableaux dans les maisons de messieurs à Florence, il serait fastidieux de tous les mentionner.» </a:t>
            </a:r>
            <a:endParaRPr lang="fr-FR" sz="1800" dirty="0">
              <a:effectLst/>
              <a:latin typeface="Times New Roman" panose="02020603050405020304" pitchFamily="18" charset="0"/>
              <a:ea typeface="Times New Roman" panose="02020603050405020304" pitchFamily="18" charset="0"/>
            </a:endParaRPr>
          </a:p>
          <a:p>
            <a:r>
              <a:rPr lang="fr-FR" sz="1800" dirty="0">
                <a:effectLst/>
                <a:latin typeface="Arial" panose="020B0604020202020204" pitchFamily="34" charset="0"/>
                <a:ea typeface="Times New Roman" panose="02020603050405020304" pitchFamily="18" charset="0"/>
              </a:rPr>
              <a:t>Une petite recherche à son sujet m’a convaincu. Avant de vous parler de Lavinia, il me fallait évoquer le destin très particulier de</a:t>
            </a:r>
            <a:r>
              <a:rPr lang="fr-FR" sz="1800" b="1" dirty="0">
                <a:effectLst/>
                <a:latin typeface="Arial" panose="020B0604020202020204" pitchFamily="34" charset="0"/>
                <a:ea typeface="Times New Roman" panose="02020603050405020304" pitchFamily="18" charset="0"/>
              </a:rPr>
              <a:t> Sœur </a:t>
            </a:r>
            <a:r>
              <a:rPr lang="fr-FR" sz="1800" b="1" dirty="0" err="1">
                <a:effectLst/>
                <a:latin typeface="Arial" panose="020B0604020202020204" pitchFamily="34" charset="0"/>
                <a:ea typeface="Times New Roman" panose="02020603050405020304" pitchFamily="18" charset="0"/>
              </a:rPr>
              <a:t>Plautilla</a:t>
            </a:r>
            <a:r>
              <a:rPr lang="fr-FR" sz="1800" dirty="0">
                <a:effectLst/>
                <a:latin typeface="Arial" panose="020B0604020202020204" pitchFamily="34" charset="0"/>
                <a:ea typeface="Times New Roman" panose="02020603050405020304" pitchFamily="18" charset="0"/>
              </a:rPr>
              <a:t>, qui elle aussi, 25 ans avant Lavinia a pratiqué, à sa manière, le Grand genre. </a:t>
            </a:r>
            <a:endParaRPr lang="fr-FR" sz="1800" dirty="0">
              <a:effectLst/>
              <a:latin typeface="Times New Roman" panose="02020603050405020304" pitchFamily="18" charset="0"/>
              <a:ea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1ED85B3D-D09B-D642-BDFA-F0C615BD5057}" type="slidenum">
              <a:rPr lang="fr-FR" smtClean="0"/>
              <a:t>3</a:t>
            </a:fld>
            <a:endParaRPr lang="fr-FR"/>
          </a:p>
        </p:txBody>
      </p:sp>
    </p:spTree>
    <p:extLst>
      <p:ext uri="{BB962C8B-B14F-4D97-AF65-F5344CB8AC3E}">
        <p14:creationId xmlns:p14="http://schemas.microsoft.com/office/powerpoint/2010/main" val="22840345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ED85B3D-D09B-D642-BDFA-F0C615BD5057}" type="slidenum">
              <a:rPr lang="fr-FR" smtClean="0"/>
              <a:t>43</a:t>
            </a:fld>
            <a:endParaRPr lang="fr-FR"/>
          </a:p>
        </p:txBody>
      </p:sp>
    </p:spTree>
    <p:extLst>
      <p:ext uri="{BB962C8B-B14F-4D97-AF65-F5344CB8AC3E}">
        <p14:creationId xmlns:p14="http://schemas.microsoft.com/office/powerpoint/2010/main" val="4580640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ED85B3D-D09B-D642-BDFA-F0C615BD5057}" type="slidenum">
              <a:rPr lang="fr-FR" smtClean="0"/>
              <a:t>44</a:t>
            </a:fld>
            <a:endParaRPr lang="fr-FR"/>
          </a:p>
        </p:txBody>
      </p:sp>
    </p:spTree>
    <p:extLst>
      <p:ext uri="{BB962C8B-B14F-4D97-AF65-F5344CB8AC3E}">
        <p14:creationId xmlns:p14="http://schemas.microsoft.com/office/powerpoint/2010/main" val="15733978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ED85B3D-D09B-D642-BDFA-F0C615BD5057}" type="slidenum">
              <a:rPr lang="fr-FR" smtClean="0"/>
              <a:t>45</a:t>
            </a:fld>
            <a:endParaRPr lang="fr-FR"/>
          </a:p>
        </p:txBody>
      </p:sp>
    </p:spTree>
    <p:extLst>
      <p:ext uri="{BB962C8B-B14F-4D97-AF65-F5344CB8AC3E}">
        <p14:creationId xmlns:p14="http://schemas.microsoft.com/office/powerpoint/2010/main" val="26590488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ED85B3D-D09B-D642-BDFA-F0C615BD5057}" type="slidenum">
              <a:rPr lang="fr-FR" smtClean="0"/>
              <a:t>46</a:t>
            </a:fld>
            <a:endParaRPr lang="fr-FR"/>
          </a:p>
        </p:txBody>
      </p:sp>
    </p:spTree>
    <p:extLst>
      <p:ext uri="{BB962C8B-B14F-4D97-AF65-F5344CB8AC3E}">
        <p14:creationId xmlns:p14="http://schemas.microsoft.com/office/powerpoint/2010/main" val="5764989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ED85B3D-D09B-D642-BDFA-F0C615BD5057}" type="slidenum">
              <a:rPr lang="fr-FR" smtClean="0"/>
              <a:t>47</a:t>
            </a:fld>
            <a:endParaRPr lang="fr-FR"/>
          </a:p>
        </p:txBody>
      </p:sp>
    </p:spTree>
    <p:extLst>
      <p:ext uri="{BB962C8B-B14F-4D97-AF65-F5344CB8AC3E}">
        <p14:creationId xmlns:p14="http://schemas.microsoft.com/office/powerpoint/2010/main" val="33897301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ED85B3D-D09B-D642-BDFA-F0C615BD5057}" type="slidenum">
              <a:rPr lang="fr-FR" smtClean="0"/>
              <a:t>48</a:t>
            </a:fld>
            <a:endParaRPr lang="fr-FR"/>
          </a:p>
        </p:txBody>
      </p:sp>
    </p:spTree>
    <p:extLst>
      <p:ext uri="{BB962C8B-B14F-4D97-AF65-F5344CB8AC3E}">
        <p14:creationId xmlns:p14="http://schemas.microsoft.com/office/powerpoint/2010/main" val="40908858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ED85B3D-D09B-D642-BDFA-F0C615BD5057}" type="slidenum">
              <a:rPr lang="fr-FR" smtClean="0"/>
              <a:t>49</a:t>
            </a:fld>
            <a:endParaRPr lang="fr-FR"/>
          </a:p>
        </p:txBody>
      </p:sp>
    </p:spTree>
    <p:extLst>
      <p:ext uri="{BB962C8B-B14F-4D97-AF65-F5344CB8AC3E}">
        <p14:creationId xmlns:p14="http://schemas.microsoft.com/office/powerpoint/2010/main" val="37365768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ED85B3D-D09B-D642-BDFA-F0C615BD5057}" type="slidenum">
              <a:rPr lang="fr-FR" smtClean="0"/>
              <a:t>50</a:t>
            </a:fld>
            <a:endParaRPr lang="fr-FR"/>
          </a:p>
        </p:txBody>
      </p:sp>
    </p:spTree>
    <p:extLst>
      <p:ext uri="{BB962C8B-B14F-4D97-AF65-F5344CB8AC3E}">
        <p14:creationId xmlns:p14="http://schemas.microsoft.com/office/powerpoint/2010/main" val="12023002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ED85B3D-D09B-D642-BDFA-F0C615BD5057}" type="slidenum">
              <a:rPr lang="fr-FR" smtClean="0"/>
              <a:t>51</a:t>
            </a:fld>
            <a:endParaRPr lang="fr-FR"/>
          </a:p>
        </p:txBody>
      </p:sp>
    </p:spTree>
    <p:extLst>
      <p:ext uri="{BB962C8B-B14F-4D97-AF65-F5344CB8AC3E}">
        <p14:creationId xmlns:p14="http://schemas.microsoft.com/office/powerpoint/2010/main" val="30317793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ED85B3D-D09B-D642-BDFA-F0C615BD5057}" type="slidenum">
              <a:rPr lang="fr-FR" smtClean="0"/>
              <a:t>52</a:t>
            </a:fld>
            <a:endParaRPr lang="fr-FR"/>
          </a:p>
        </p:txBody>
      </p:sp>
    </p:spTree>
    <p:extLst>
      <p:ext uri="{BB962C8B-B14F-4D97-AF65-F5344CB8AC3E}">
        <p14:creationId xmlns:p14="http://schemas.microsoft.com/office/powerpoint/2010/main" val="3974518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Arial" panose="020B0604020202020204" pitchFamily="34" charset="0"/>
                <a:ea typeface="Times New Roman" panose="02020603050405020304" pitchFamily="18" charset="0"/>
              </a:rPr>
              <a:t>Mais, alors que je rassemblais la documentation pour mon exposé sur Lavinia, je suis retombé sur un nom : </a:t>
            </a:r>
            <a:r>
              <a:rPr lang="fr-FR" sz="1800" b="1" dirty="0" err="1">
                <a:effectLst/>
                <a:latin typeface="Arial" panose="020B0604020202020204" pitchFamily="34" charset="0"/>
                <a:ea typeface="Times New Roman" panose="02020603050405020304" pitchFamily="18" charset="0"/>
              </a:rPr>
              <a:t>Plautilla</a:t>
            </a:r>
            <a:r>
              <a:rPr lang="fr-FR" sz="1800" b="1" dirty="0">
                <a:effectLst/>
                <a:latin typeface="Arial" panose="020B0604020202020204" pitchFamily="34" charset="0"/>
                <a:ea typeface="Times New Roman" panose="02020603050405020304" pitchFamily="18" charset="0"/>
              </a:rPr>
              <a:t> </a:t>
            </a:r>
            <a:r>
              <a:rPr lang="fr-FR" sz="1800" b="1" dirty="0" err="1">
                <a:effectLst/>
                <a:latin typeface="Arial" panose="020B0604020202020204" pitchFamily="34" charset="0"/>
                <a:ea typeface="Times New Roman" panose="02020603050405020304" pitchFamily="18" charset="0"/>
              </a:rPr>
              <a:t>Nelli</a:t>
            </a:r>
            <a:r>
              <a:rPr lang="fr-FR" sz="1800" dirty="0">
                <a:effectLst/>
                <a:latin typeface="Arial" panose="020B0604020202020204" pitchFamily="34" charset="0"/>
                <a:ea typeface="Times New Roman" panose="02020603050405020304" pitchFamily="18" charset="0"/>
              </a:rPr>
              <a:t>. J’avais déjà rencontré ce nom, mais n’y avais pas attaché d’importance car j’étais persuadé qu’il s’agissait probablement d’une artiste peignant des natures mortes, or c’est le fait de pratiquer le Grand genre qui distingue un ou une artiste des autres. J’avais négligé un détail : dans son ouvrage, </a:t>
            </a:r>
            <a:r>
              <a:rPr lang="fr-FR" sz="1800" i="1" dirty="0">
                <a:effectLst/>
                <a:latin typeface="Arial" panose="020B0604020202020204" pitchFamily="34" charset="0"/>
                <a:ea typeface="Times New Roman" panose="02020603050405020304" pitchFamily="18" charset="0"/>
              </a:rPr>
              <a:t>Les Vies des meilleurs peintres, sculpteurs et architectes</a:t>
            </a:r>
            <a:r>
              <a:rPr lang="fr-FR" sz="1800" dirty="0">
                <a:effectLst/>
                <a:latin typeface="Arial" panose="020B0604020202020204" pitchFamily="34" charset="0"/>
                <a:ea typeface="Times New Roman" panose="02020603050405020304" pitchFamily="18" charset="0"/>
              </a:rPr>
              <a:t>, le peintre et historien de l'art </a:t>
            </a:r>
            <a:r>
              <a:rPr lang="fr-FR" sz="1800" b="1" dirty="0">
                <a:effectLst/>
                <a:latin typeface="Arial" panose="020B0604020202020204" pitchFamily="34" charset="0"/>
                <a:ea typeface="Times New Roman" panose="02020603050405020304" pitchFamily="18" charset="0"/>
              </a:rPr>
              <a:t>Giorgio Vasari</a:t>
            </a:r>
            <a:r>
              <a:rPr lang="fr-FR" sz="1800" dirty="0">
                <a:effectLst/>
                <a:latin typeface="Arial" panose="020B0604020202020204" pitchFamily="34" charset="0"/>
                <a:ea typeface="Times New Roman" panose="02020603050405020304" pitchFamily="18" charset="0"/>
              </a:rPr>
              <a:t> parle de </a:t>
            </a:r>
            <a:r>
              <a:rPr lang="fr-FR" sz="1800" b="1" dirty="0" err="1">
                <a:effectLst/>
                <a:latin typeface="Arial" panose="020B0604020202020204" pitchFamily="34" charset="0"/>
                <a:ea typeface="Times New Roman" panose="02020603050405020304" pitchFamily="18" charset="0"/>
              </a:rPr>
              <a:t>Plautilla</a:t>
            </a:r>
            <a:r>
              <a:rPr lang="fr-FR" sz="1800" dirty="0">
                <a:effectLst/>
                <a:latin typeface="Arial" panose="020B0604020202020204" pitchFamily="34" charset="0"/>
                <a:ea typeface="Times New Roman" panose="02020603050405020304" pitchFamily="18" charset="0"/>
              </a:rPr>
              <a:t> en termes élogieux, et la présente comme la première femme peintre de la Renaissance italienne !</a:t>
            </a:r>
            <a:endParaRPr lang="fr-FR" sz="1800" dirty="0">
              <a:effectLst/>
              <a:latin typeface="Times New Roman" panose="02020603050405020304" pitchFamily="18" charset="0"/>
              <a:ea typeface="Times New Roman" panose="02020603050405020304" pitchFamily="18" charset="0"/>
            </a:endParaRPr>
          </a:p>
          <a:p>
            <a:r>
              <a:rPr lang="fr-FR" sz="1800" dirty="0">
                <a:effectLst/>
                <a:latin typeface="Arial" panose="020B0604020202020204" pitchFamily="34" charset="0"/>
                <a:ea typeface="Times New Roman" panose="02020603050405020304" pitchFamily="18" charset="0"/>
              </a:rPr>
              <a:t>Vasari la complimente en déclarant : « Il y avait tellement de ses tableaux dans les maisons de messieurs à Florence, il serait fastidieux de tous les mentionner.» </a:t>
            </a:r>
            <a:endParaRPr lang="fr-FR" sz="1800" dirty="0">
              <a:effectLst/>
              <a:latin typeface="Times New Roman" panose="02020603050405020304" pitchFamily="18" charset="0"/>
              <a:ea typeface="Times New Roman" panose="02020603050405020304" pitchFamily="18" charset="0"/>
            </a:endParaRPr>
          </a:p>
          <a:p>
            <a:r>
              <a:rPr lang="fr-FR" sz="1800" dirty="0">
                <a:effectLst/>
                <a:latin typeface="Arial" panose="020B0604020202020204" pitchFamily="34" charset="0"/>
                <a:ea typeface="Times New Roman" panose="02020603050405020304" pitchFamily="18" charset="0"/>
              </a:rPr>
              <a:t>Une petite recherche à son sujet m’a convaincu. Avant de vous parler de Lavinia, il me fallait évoquer le destin très particulier de</a:t>
            </a:r>
            <a:r>
              <a:rPr lang="fr-FR" sz="1800" b="1" dirty="0">
                <a:effectLst/>
                <a:latin typeface="Arial" panose="020B0604020202020204" pitchFamily="34" charset="0"/>
                <a:ea typeface="Times New Roman" panose="02020603050405020304" pitchFamily="18" charset="0"/>
              </a:rPr>
              <a:t> Sœur </a:t>
            </a:r>
            <a:r>
              <a:rPr lang="fr-FR" sz="1800" b="1" dirty="0" err="1">
                <a:effectLst/>
                <a:latin typeface="Arial" panose="020B0604020202020204" pitchFamily="34" charset="0"/>
                <a:ea typeface="Times New Roman" panose="02020603050405020304" pitchFamily="18" charset="0"/>
              </a:rPr>
              <a:t>Plautilla</a:t>
            </a:r>
            <a:r>
              <a:rPr lang="fr-FR" sz="1800" dirty="0">
                <a:effectLst/>
                <a:latin typeface="Arial" panose="020B0604020202020204" pitchFamily="34" charset="0"/>
                <a:ea typeface="Times New Roman" panose="02020603050405020304" pitchFamily="18" charset="0"/>
              </a:rPr>
              <a:t>, qui elle aussi, 25 ans avant Lavinia a pratiqué, à sa manière, le Grand genre. </a:t>
            </a:r>
            <a:endParaRPr lang="fr-FR" sz="1800" dirty="0">
              <a:effectLst/>
              <a:latin typeface="Times New Roman" panose="02020603050405020304" pitchFamily="18" charset="0"/>
              <a:ea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1ED85B3D-D09B-D642-BDFA-F0C615BD5057}" type="slidenum">
              <a:rPr lang="fr-FR" smtClean="0"/>
              <a:t>4</a:t>
            </a:fld>
            <a:endParaRPr lang="fr-FR"/>
          </a:p>
        </p:txBody>
      </p:sp>
    </p:spTree>
    <p:extLst>
      <p:ext uri="{BB962C8B-B14F-4D97-AF65-F5344CB8AC3E}">
        <p14:creationId xmlns:p14="http://schemas.microsoft.com/office/powerpoint/2010/main" val="39684857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ED85B3D-D09B-D642-BDFA-F0C615BD5057}" type="slidenum">
              <a:rPr lang="fr-FR" smtClean="0"/>
              <a:t>53</a:t>
            </a:fld>
            <a:endParaRPr lang="fr-FR"/>
          </a:p>
        </p:txBody>
      </p:sp>
    </p:spTree>
    <p:extLst>
      <p:ext uri="{BB962C8B-B14F-4D97-AF65-F5344CB8AC3E}">
        <p14:creationId xmlns:p14="http://schemas.microsoft.com/office/powerpoint/2010/main" val="36909258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ED85B3D-D09B-D642-BDFA-F0C615BD5057}" type="slidenum">
              <a:rPr lang="fr-FR" smtClean="0"/>
              <a:t>54</a:t>
            </a:fld>
            <a:endParaRPr lang="fr-FR"/>
          </a:p>
        </p:txBody>
      </p:sp>
    </p:spTree>
    <p:extLst>
      <p:ext uri="{BB962C8B-B14F-4D97-AF65-F5344CB8AC3E}">
        <p14:creationId xmlns:p14="http://schemas.microsoft.com/office/powerpoint/2010/main" val="26395664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ED85B3D-D09B-D642-BDFA-F0C615BD5057}" type="slidenum">
              <a:rPr lang="fr-FR" smtClean="0"/>
              <a:t>55</a:t>
            </a:fld>
            <a:endParaRPr lang="fr-FR"/>
          </a:p>
        </p:txBody>
      </p:sp>
    </p:spTree>
    <p:extLst>
      <p:ext uri="{BB962C8B-B14F-4D97-AF65-F5344CB8AC3E}">
        <p14:creationId xmlns:p14="http://schemas.microsoft.com/office/powerpoint/2010/main" val="13796666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ED85B3D-D09B-D642-BDFA-F0C615BD5057}" type="slidenum">
              <a:rPr lang="fr-FR" smtClean="0"/>
              <a:t>56</a:t>
            </a:fld>
            <a:endParaRPr lang="fr-FR"/>
          </a:p>
        </p:txBody>
      </p:sp>
    </p:spTree>
    <p:extLst>
      <p:ext uri="{BB962C8B-B14F-4D97-AF65-F5344CB8AC3E}">
        <p14:creationId xmlns:p14="http://schemas.microsoft.com/office/powerpoint/2010/main" val="1860931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ED85B3D-D09B-D642-BDFA-F0C615BD5057}" type="slidenum">
              <a:rPr lang="fr-FR" smtClean="0"/>
              <a:t>57</a:t>
            </a:fld>
            <a:endParaRPr lang="fr-FR"/>
          </a:p>
        </p:txBody>
      </p:sp>
    </p:spTree>
    <p:extLst>
      <p:ext uri="{BB962C8B-B14F-4D97-AF65-F5344CB8AC3E}">
        <p14:creationId xmlns:p14="http://schemas.microsoft.com/office/powerpoint/2010/main" val="5297178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ED85B3D-D09B-D642-BDFA-F0C615BD5057}" type="slidenum">
              <a:rPr lang="fr-FR" smtClean="0"/>
              <a:t>58</a:t>
            </a:fld>
            <a:endParaRPr lang="fr-FR"/>
          </a:p>
        </p:txBody>
      </p:sp>
    </p:spTree>
    <p:extLst>
      <p:ext uri="{BB962C8B-B14F-4D97-AF65-F5344CB8AC3E}">
        <p14:creationId xmlns:p14="http://schemas.microsoft.com/office/powerpoint/2010/main" val="12081895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ED85B3D-D09B-D642-BDFA-F0C615BD5057}" type="slidenum">
              <a:rPr lang="fr-FR" smtClean="0"/>
              <a:t>59</a:t>
            </a:fld>
            <a:endParaRPr lang="fr-FR"/>
          </a:p>
        </p:txBody>
      </p:sp>
    </p:spTree>
    <p:extLst>
      <p:ext uri="{BB962C8B-B14F-4D97-AF65-F5344CB8AC3E}">
        <p14:creationId xmlns:p14="http://schemas.microsoft.com/office/powerpoint/2010/main" val="33401715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ED85B3D-D09B-D642-BDFA-F0C615BD5057}" type="slidenum">
              <a:rPr lang="fr-FR" smtClean="0"/>
              <a:t>60</a:t>
            </a:fld>
            <a:endParaRPr lang="fr-FR"/>
          </a:p>
        </p:txBody>
      </p:sp>
    </p:spTree>
    <p:extLst>
      <p:ext uri="{BB962C8B-B14F-4D97-AF65-F5344CB8AC3E}">
        <p14:creationId xmlns:p14="http://schemas.microsoft.com/office/powerpoint/2010/main" val="2474845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ED85B3D-D09B-D642-BDFA-F0C615BD5057}" type="slidenum">
              <a:rPr lang="fr-FR" smtClean="0"/>
              <a:t>15</a:t>
            </a:fld>
            <a:endParaRPr lang="fr-FR"/>
          </a:p>
        </p:txBody>
      </p:sp>
    </p:spTree>
    <p:extLst>
      <p:ext uri="{BB962C8B-B14F-4D97-AF65-F5344CB8AC3E}">
        <p14:creationId xmlns:p14="http://schemas.microsoft.com/office/powerpoint/2010/main" val="3755776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ED85B3D-D09B-D642-BDFA-F0C615BD5057}" type="slidenum">
              <a:rPr lang="fr-FR" smtClean="0"/>
              <a:t>19</a:t>
            </a:fld>
            <a:endParaRPr lang="fr-FR"/>
          </a:p>
        </p:txBody>
      </p:sp>
    </p:spTree>
    <p:extLst>
      <p:ext uri="{BB962C8B-B14F-4D97-AF65-F5344CB8AC3E}">
        <p14:creationId xmlns:p14="http://schemas.microsoft.com/office/powerpoint/2010/main" val="725240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ED85B3D-D09B-D642-BDFA-F0C615BD5057}" type="slidenum">
              <a:rPr lang="fr-FR" smtClean="0"/>
              <a:t>20</a:t>
            </a:fld>
            <a:endParaRPr lang="fr-FR"/>
          </a:p>
        </p:txBody>
      </p:sp>
    </p:spTree>
    <p:extLst>
      <p:ext uri="{BB962C8B-B14F-4D97-AF65-F5344CB8AC3E}">
        <p14:creationId xmlns:p14="http://schemas.microsoft.com/office/powerpoint/2010/main" val="2521749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ED85B3D-D09B-D642-BDFA-F0C615BD5057}" type="slidenum">
              <a:rPr lang="fr-FR" smtClean="0"/>
              <a:t>21</a:t>
            </a:fld>
            <a:endParaRPr lang="fr-FR"/>
          </a:p>
        </p:txBody>
      </p:sp>
    </p:spTree>
    <p:extLst>
      <p:ext uri="{BB962C8B-B14F-4D97-AF65-F5344CB8AC3E}">
        <p14:creationId xmlns:p14="http://schemas.microsoft.com/office/powerpoint/2010/main" val="301049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ED85B3D-D09B-D642-BDFA-F0C615BD5057}" type="slidenum">
              <a:rPr lang="fr-FR" smtClean="0"/>
              <a:t>22</a:t>
            </a:fld>
            <a:endParaRPr lang="fr-FR"/>
          </a:p>
        </p:txBody>
      </p:sp>
    </p:spTree>
    <p:extLst>
      <p:ext uri="{BB962C8B-B14F-4D97-AF65-F5344CB8AC3E}">
        <p14:creationId xmlns:p14="http://schemas.microsoft.com/office/powerpoint/2010/main" val="3377659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62C21EF-8318-7243-B3BC-B5EB7EBB742F}" type="datetimeFigureOut">
              <a:rPr lang="fr-FR" smtClean="0"/>
              <a:t>14/03/2023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28E14B9-9751-5E4F-AE05-C2181EB975A9}" type="slidenum">
              <a:rPr lang="fr-FR" smtClean="0"/>
              <a:t>‹N°›</a:t>
            </a:fld>
            <a:endParaRPr lang="fr-FR"/>
          </a:p>
        </p:txBody>
      </p:sp>
    </p:spTree>
    <p:extLst>
      <p:ext uri="{BB962C8B-B14F-4D97-AF65-F5344CB8AC3E}">
        <p14:creationId xmlns:p14="http://schemas.microsoft.com/office/powerpoint/2010/main" val="6194323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2C21EF-8318-7243-B3BC-B5EB7EBB742F}" type="datetimeFigureOut">
              <a:rPr lang="fr-FR" smtClean="0"/>
              <a:t>14/03/2023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28E14B9-9751-5E4F-AE05-C2181EB975A9}" type="slidenum">
              <a:rPr lang="fr-FR" smtClean="0"/>
              <a:t>‹N°›</a:t>
            </a:fld>
            <a:endParaRPr lang="fr-FR"/>
          </a:p>
        </p:txBody>
      </p:sp>
    </p:spTree>
    <p:extLst>
      <p:ext uri="{BB962C8B-B14F-4D97-AF65-F5344CB8AC3E}">
        <p14:creationId xmlns:p14="http://schemas.microsoft.com/office/powerpoint/2010/main" val="16346006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2C21EF-8318-7243-B3BC-B5EB7EBB742F}" type="datetimeFigureOut">
              <a:rPr lang="fr-FR" smtClean="0"/>
              <a:t>14/03/2023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28E14B9-9751-5E4F-AE05-C2181EB975A9}" type="slidenum">
              <a:rPr lang="fr-FR" smtClean="0"/>
              <a:t>‹N°›</a:t>
            </a:fld>
            <a:endParaRPr lang="fr-FR"/>
          </a:p>
        </p:txBody>
      </p:sp>
    </p:spTree>
    <p:extLst>
      <p:ext uri="{BB962C8B-B14F-4D97-AF65-F5344CB8AC3E}">
        <p14:creationId xmlns:p14="http://schemas.microsoft.com/office/powerpoint/2010/main" val="9733833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2C21EF-8318-7243-B3BC-B5EB7EBB742F}" type="datetimeFigureOut">
              <a:rPr lang="fr-FR" smtClean="0"/>
              <a:t>14/03/2023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28E14B9-9751-5E4F-AE05-C2181EB975A9}" type="slidenum">
              <a:rPr lang="fr-FR" smtClean="0"/>
              <a:t>‹N°›</a:t>
            </a:fld>
            <a:endParaRPr lang="fr-FR"/>
          </a:p>
        </p:txBody>
      </p:sp>
    </p:spTree>
    <p:extLst>
      <p:ext uri="{BB962C8B-B14F-4D97-AF65-F5344CB8AC3E}">
        <p14:creationId xmlns:p14="http://schemas.microsoft.com/office/powerpoint/2010/main" val="31344684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62C21EF-8318-7243-B3BC-B5EB7EBB742F}" type="datetimeFigureOut">
              <a:rPr lang="fr-FR" smtClean="0"/>
              <a:t>14/03/2023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28E14B9-9751-5E4F-AE05-C2181EB975A9}" type="slidenum">
              <a:rPr lang="fr-FR" smtClean="0"/>
              <a:t>‹N°›</a:t>
            </a:fld>
            <a:endParaRPr lang="fr-FR"/>
          </a:p>
        </p:txBody>
      </p:sp>
    </p:spTree>
    <p:extLst>
      <p:ext uri="{BB962C8B-B14F-4D97-AF65-F5344CB8AC3E}">
        <p14:creationId xmlns:p14="http://schemas.microsoft.com/office/powerpoint/2010/main" val="18859335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62C21EF-8318-7243-B3BC-B5EB7EBB742F}" type="datetimeFigureOut">
              <a:rPr lang="fr-FR" smtClean="0"/>
              <a:t>14/03/2023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28E14B9-9751-5E4F-AE05-C2181EB975A9}" type="slidenum">
              <a:rPr lang="fr-FR" smtClean="0"/>
              <a:t>‹N°›</a:t>
            </a:fld>
            <a:endParaRPr lang="fr-FR"/>
          </a:p>
        </p:txBody>
      </p:sp>
    </p:spTree>
    <p:extLst>
      <p:ext uri="{BB962C8B-B14F-4D97-AF65-F5344CB8AC3E}">
        <p14:creationId xmlns:p14="http://schemas.microsoft.com/office/powerpoint/2010/main" val="15508766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62C21EF-8318-7243-B3BC-B5EB7EBB742F}" type="datetimeFigureOut">
              <a:rPr lang="fr-FR" smtClean="0"/>
              <a:t>14/03/2023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428E14B9-9751-5E4F-AE05-C2181EB975A9}" type="slidenum">
              <a:rPr lang="fr-FR" smtClean="0"/>
              <a:t>‹N°›</a:t>
            </a:fld>
            <a:endParaRPr lang="fr-FR"/>
          </a:p>
        </p:txBody>
      </p:sp>
    </p:spTree>
    <p:extLst>
      <p:ext uri="{BB962C8B-B14F-4D97-AF65-F5344CB8AC3E}">
        <p14:creationId xmlns:p14="http://schemas.microsoft.com/office/powerpoint/2010/main" val="8917080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62C21EF-8318-7243-B3BC-B5EB7EBB742F}" type="datetimeFigureOut">
              <a:rPr lang="fr-FR" smtClean="0"/>
              <a:t>14/03/2023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428E14B9-9751-5E4F-AE05-C2181EB975A9}" type="slidenum">
              <a:rPr lang="fr-FR" smtClean="0"/>
              <a:t>‹N°›</a:t>
            </a:fld>
            <a:endParaRPr lang="fr-FR"/>
          </a:p>
        </p:txBody>
      </p:sp>
    </p:spTree>
    <p:extLst>
      <p:ext uri="{BB962C8B-B14F-4D97-AF65-F5344CB8AC3E}">
        <p14:creationId xmlns:p14="http://schemas.microsoft.com/office/powerpoint/2010/main" val="7866392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2C21EF-8318-7243-B3BC-B5EB7EBB742F}" type="datetimeFigureOut">
              <a:rPr lang="fr-FR" smtClean="0"/>
              <a:t>14/03/2023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428E14B9-9751-5E4F-AE05-C2181EB975A9}" type="slidenum">
              <a:rPr lang="fr-FR" smtClean="0"/>
              <a:t>‹N°›</a:t>
            </a:fld>
            <a:endParaRPr lang="fr-FR"/>
          </a:p>
        </p:txBody>
      </p:sp>
    </p:spTree>
    <p:extLst>
      <p:ext uri="{BB962C8B-B14F-4D97-AF65-F5344CB8AC3E}">
        <p14:creationId xmlns:p14="http://schemas.microsoft.com/office/powerpoint/2010/main" val="34689717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62C21EF-8318-7243-B3BC-B5EB7EBB742F}" type="datetimeFigureOut">
              <a:rPr lang="fr-FR" smtClean="0"/>
              <a:t>14/03/2023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28E14B9-9751-5E4F-AE05-C2181EB975A9}" type="slidenum">
              <a:rPr lang="fr-FR" smtClean="0"/>
              <a:t>‹N°›</a:t>
            </a:fld>
            <a:endParaRPr lang="fr-FR"/>
          </a:p>
        </p:txBody>
      </p:sp>
    </p:spTree>
    <p:extLst>
      <p:ext uri="{BB962C8B-B14F-4D97-AF65-F5344CB8AC3E}">
        <p14:creationId xmlns:p14="http://schemas.microsoft.com/office/powerpoint/2010/main" val="14972888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62C21EF-8318-7243-B3BC-B5EB7EBB742F}" type="datetimeFigureOut">
              <a:rPr lang="fr-FR" smtClean="0"/>
              <a:t>14/03/2023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28E14B9-9751-5E4F-AE05-C2181EB975A9}" type="slidenum">
              <a:rPr lang="fr-FR" smtClean="0"/>
              <a:t>‹N°›</a:t>
            </a:fld>
            <a:endParaRPr lang="fr-FR"/>
          </a:p>
        </p:txBody>
      </p:sp>
    </p:spTree>
    <p:extLst>
      <p:ext uri="{BB962C8B-B14F-4D97-AF65-F5344CB8AC3E}">
        <p14:creationId xmlns:p14="http://schemas.microsoft.com/office/powerpoint/2010/main" val="18460518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2C21EF-8318-7243-B3BC-B5EB7EBB742F}" type="datetimeFigureOut">
              <a:rPr lang="fr-FR" smtClean="0"/>
              <a:t>14/03/2023</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8E14B9-9751-5E4F-AE05-C2181EB975A9}" type="slidenum">
              <a:rPr lang="fr-FR" smtClean="0"/>
              <a:t>‹N°›</a:t>
            </a:fld>
            <a:endParaRPr lang="fr-FR"/>
          </a:p>
        </p:txBody>
      </p:sp>
    </p:spTree>
    <p:extLst>
      <p:ext uri="{BB962C8B-B14F-4D97-AF65-F5344CB8AC3E}">
        <p14:creationId xmlns:p14="http://schemas.microsoft.com/office/powerpoint/2010/main" val="56539730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1.jpg"/></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5.jpg"/></Relationships>
</file>

<file path=ppt/slides/_rels/slide2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1.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4.jpg"/></Relationships>
</file>

<file path=ppt/slides/_rels/slide3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9.jpg"/></Relationships>
</file>

<file path=ppt/slides/_rels/slide3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51.jpg"/></Relationships>
</file>

<file path=ppt/slides/_rels/slide3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3.jpg"/></Relationships>
</file>

<file path=ppt/slides/_rels/slide3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55.jpg"/></Relationships>
</file>

<file path=ppt/slides/_rels/slide3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58.jpg"/></Relationships>
</file>

<file path=ppt/slides/_rels/slide4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61.jpg"/></Relationships>
</file>

<file path=ppt/slides/_rels/slide4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68.jpg"/></Relationships>
</file>

<file path=ppt/slides/_rels/slide4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72.jp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75.jpg"/></Relationships>
</file>

<file path=ppt/slides/_rels/slide5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78.jpg"/></Relationships>
</file>

<file path=ppt/slides/_rels/slide5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80.jpg"/></Relationships>
</file>

<file path=ppt/slides/_rels/slide5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1" y="-1"/>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E98AB30D-0226-464F-8A2D-86FD2B2A8D83}"/>
              </a:ext>
            </a:extLst>
          </p:cNvPr>
          <p:cNvSpPr txBox="1"/>
          <p:nvPr/>
        </p:nvSpPr>
        <p:spPr>
          <a:xfrm>
            <a:off x="6054429" y="5961037"/>
            <a:ext cx="6192738" cy="523220"/>
          </a:xfrm>
          <a:prstGeom prst="rect">
            <a:avLst/>
          </a:prstGeom>
          <a:noFill/>
        </p:spPr>
        <p:txBody>
          <a:bodyPr wrap="square" rtlCol="0">
            <a:spAutoFit/>
          </a:bodyPr>
          <a:lstStyle/>
          <a:p>
            <a:pPr algn="ctr"/>
            <a:r>
              <a:rPr lang="fr-FR" sz="2800" b="1" dirty="0">
                <a:solidFill>
                  <a:schemeClr val="bg1"/>
                </a:solidFill>
                <a:latin typeface="Verdana" panose="020B0604030504040204" pitchFamily="34" charset="0"/>
                <a:ea typeface="Verdana" panose="020B0604030504040204" pitchFamily="34" charset="0"/>
                <a:cs typeface="Verdana" panose="020B0604030504040204" pitchFamily="34" charset="0"/>
              </a:rPr>
              <a:t>Par Jean-Louis GAUTREAU</a:t>
            </a:r>
          </a:p>
        </p:txBody>
      </p:sp>
      <p:pic>
        <p:nvPicPr>
          <p:cNvPr id="7" name="Image 6" descr="Une image contenant texte, personne, intérieur, clavier&#10;&#10;Description générée automatiquement">
            <a:extLst>
              <a:ext uri="{FF2B5EF4-FFF2-40B4-BE49-F238E27FC236}">
                <a16:creationId xmlns:a16="http://schemas.microsoft.com/office/drawing/2014/main" id="{7F57FE64-D0E5-74A5-0222-85039C4AFB97}"/>
              </a:ext>
            </a:extLst>
          </p:cNvPr>
          <p:cNvPicPr>
            <a:picLocks noChangeAspect="1"/>
          </p:cNvPicPr>
          <p:nvPr/>
        </p:nvPicPr>
        <p:blipFill>
          <a:blip r:embed="rId3"/>
          <a:stretch>
            <a:fillRect/>
          </a:stretch>
        </p:blipFill>
        <p:spPr>
          <a:xfrm>
            <a:off x="25650" y="27709"/>
            <a:ext cx="6028778" cy="6830291"/>
          </a:xfrm>
          <a:prstGeom prst="rect">
            <a:avLst/>
          </a:prstGeom>
        </p:spPr>
      </p:pic>
      <p:sp>
        <p:nvSpPr>
          <p:cNvPr id="8" name="ZoneTexte 7">
            <a:extLst>
              <a:ext uri="{FF2B5EF4-FFF2-40B4-BE49-F238E27FC236}">
                <a16:creationId xmlns:a16="http://schemas.microsoft.com/office/drawing/2014/main" id="{CFF6F92F-3B17-B58C-C103-4930E5311DA7}"/>
              </a:ext>
            </a:extLst>
          </p:cNvPr>
          <p:cNvSpPr txBox="1"/>
          <p:nvPr/>
        </p:nvSpPr>
        <p:spPr>
          <a:xfrm>
            <a:off x="6054428" y="540327"/>
            <a:ext cx="6163223" cy="4708981"/>
          </a:xfrm>
          <a:prstGeom prst="rect">
            <a:avLst/>
          </a:prstGeom>
          <a:noFill/>
        </p:spPr>
        <p:txBody>
          <a:bodyPr wrap="square" rtlCol="0">
            <a:spAutoFit/>
          </a:bodyPr>
          <a:lstStyle/>
          <a:p>
            <a:pPr algn="ctr">
              <a:lnSpc>
                <a:spcPct val="150000"/>
              </a:lnSpc>
            </a:pPr>
            <a:r>
              <a:rPr lang="fr-FR" sz="36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Lavinia Fontana </a:t>
            </a:r>
          </a:p>
          <a:p>
            <a:pPr algn="ctr">
              <a:lnSpc>
                <a:spcPct val="150000"/>
              </a:lnSpc>
            </a:pPr>
            <a:r>
              <a:rPr lang="fr-FR" sz="28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(1552-1614)</a:t>
            </a:r>
          </a:p>
          <a:p>
            <a:pPr algn="ctr">
              <a:lnSpc>
                <a:spcPct val="150000"/>
              </a:lnSpc>
            </a:pPr>
            <a:r>
              <a:rPr lang="fr-FR" sz="32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célèbre femme peintre </a:t>
            </a:r>
          </a:p>
          <a:p>
            <a:pPr algn="ctr">
              <a:lnSpc>
                <a:spcPct val="150000"/>
              </a:lnSpc>
            </a:pPr>
            <a:r>
              <a:rPr lang="fr-FR" sz="32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de la Renaissance italienne,... </a:t>
            </a:r>
          </a:p>
          <a:p>
            <a:pPr algn="ctr">
              <a:lnSpc>
                <a:spcPct val="150000"/>
              </a:lnSpc>
            </a:pPr>
            <a:r>
              <a:rPr lang="fr-FR" sz="28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et quelques autres</a:t>
            </a:r>
          </a:p>
          <a:p>
            <a:endParaRPr lang="fr-FR" dirty="0"/>
          </a:p>
        </p:txBody>
      </p:sp>
    </p:spTree>
    <p:extLst>
      <p:ext uri="{BB962C8B-B14F-4D97-AF65-F5344CB8AC3E}">
        <p14:creationId xmlns:p14="http://schemas.microsoft.com/office/powerpoint/2010/main" val="15305968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1" y="-1"/>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plancher, intérieur, personne, pièce&#10;&#10;Description générée automatiquement">
            <a:extLst>
              <a:ext uri="{FF2B5EF4-FFF2-40B4-BE49-F238E27FC236}">
                <a16:creationId xmlns:a16="http://schemas.microsoft.com/office/drawing/2014/main" id="{BDDD6779-0297-9A8E-69CA-EE1FE18AB9A1}"/>
              </a:ext>
            </a:extLst>
          </p:cNvPr>
          <p:cNvPicPr>
            <a:picLocks noChangeAspect="1"/>
          </p:cNvPicPr>
          <p:nvPr/>
        </p:nvPicPr>
        <p:blipFill>
          <a:blip r:embed="rId2"/>
          <a:stretch>
            <a:fillRect/>
          </a:stretch>
        </p:blipFill>
        <p:spPr>
          <a:xfrm>
            <a:off x="624646" y="0"/>
            <a:ext cx="10971005" cy="6859122"/>
          </a:xfrm>
          <a:prstGeom prst="rect">
            <a:avLst/>
          </a:prstGeom>
        </p:spPr>
      </p:pic>
    </p:spTree>
    <p:extLst>
      <p:ext uri="{BB962C8B-B14F-4D97-AF65-F5344CB8AC3E}">
        <p14:creationId xmlns:p14="http://schemas.microsoft.com/office/powerpoint/2010/main" val="25908987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1" y="-1"/>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personne, mâle&#10;&#10;Description générée automatiquement">
            <a:extLst>
              <a:ext uri="{FF2B5EF4-FFF2-40B4-BE49-F238E27FC236}">
                <a16:creationId xmlns:a16="http://schemas.microsoft.com/office/drawing/2014/main" id="{F67B8AA4-568C-4F4F-7E9A-EDF52A45148D}"/>
              </a:ext>
            </a:extLst>
          </p:cNvPr>
          <p:cNvPicPr>
            <a:picLocks noChangeAspect="1"/>
          </p:cNvPicPr>
          <p:nvPr/>
        </p:nvPicPr>
        <p:blipFill>
          <a:blip r:embed="rId2"/>
          <a:stretch>
            <a:fillRect/>
          </a:stretch>
        </p:blipFill>
        <p:spPr>
          <a:xfrm>
            <a:off x="5088501" y="0"/>
            <a:ext cx="6944810" cy="6858000"/>
          </a:xfrm>
          <a:prstGeom prst="rect">
            <a:avLst/>
          </a:prstGeom>
        </p:spPr>
      </p:pic>
      <p:sp>
        <p:nvSpPr>
          <p:cNvPr id="4" name="ZoneTexte 3">
            <a:extLst>
              <a:ext uri="{FF2B5EF4-FFF2-40B4-BE49-F238E27FC236}">
                <a16:creationId xmlns:a16="http://schemas.microsoft.com/office/drawing/2014/main" id="{8385A782-8127-02D7-6362-9CF2C23B1A62}"/>
              </a:ext>
            </a:extLst>
          </p:cNvPr>
          <p:cNvSpPr txBox="1"/>
          <p:nvPr/>
        </p:nvSpPr>
        <p:spPr>
          <a:xfrm>
            <a:off x="-1" y="2368826"/>
            <a:ext cx="5088502" cy="3160545"/>
          </a:xfrm>
          <a:prstGeom prst="rect">
            <a:avLst/>
          </a:prstGeom>
          <a:noFill/>
        </p:spPr>
        <p:txBody>
          <a:bodyPr wrap="square" rtlCol="0">
            <a:spAutoFit/>
          </a:bodyPr>
          <a:lstStyle/>
          <a:p>
            <a:pPr algn="ctr">
              <a:lnSpc>
                <a:spcPct val="150000"/>
              </a:lnSpc>
            </a:pPr>
            <a:r>
              <a:rPr lang="fr-FR" sz="28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Lavinia Fontana </a:t>
            </a:r>
          </a:p>
          <a:p>
            <a:pPr algn="ctr">
              <a:lnSpc>
                <a:spcPct val="150000"/>
              </a:lnSpc>
            </a:pPr>
            <a:r>
              <a:rPr lang="fr-FR" sz="2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(Bologne, 1552- Rome, 1614) </a:t>
            </a:r>
          </a:p>
          <a:p>
            <a:pPr algn="ctr">
              <a:lnSpc>
                <a:spcPct val="150000"/>
              </a:lnSpc>
            </a:pPr>
            <a:endParaRPr lang="fr-FR" sz="28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fr-FR" sz="28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la « peintre pontificale » en avance sur son temps</a:t>
            </a:r>
            <a:endParaRPr lang="fr-FR" dirty="0"/>
          </a:p>
        </p:txBody>
      </p:sp>
    </p:spTree>
    <p:extLst>
      <p:ext uri="{BB962C8B-B14F-4D97-AF65-F5344CB8AC3E}">
        <p14:creationId xmlns:p14="http://schemas.microsoft.com/office/powerpoint/2010/main" val="21911435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1" y="-1"/>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personne, foule&#10;&#10;Description générée automatiquement">
            <a:extLst>
              <a:ext uri="{FF2B5EF4-FFF2-40B4-BE49-F238E27FC236}">
                <a16:creationId xmlns:a16="http://schemas.microsoft.com/office/drawing/2014/main" id="{AA592F4C-A826-A43D-B04F-FDF01C405435}"/>
              </a:ext>
            </a:extLst>
          </p:cNvPr>
          <p:cNvPicPr>
            <a:picLocks noChangeAspect="1"/>
          </p:cNvPicPr>
          <p:nvPr/>
        </p:nvPicPr>
        <p:blipFill>
          <a:blip r:embed="rId2"/>
          <a:stretch>
            <a:fillRect/>
          </a:stretch>
        </p:blipFill>
        <p:spPr>
          <a:xfrm>
            <a:off x="1400089" y="0"/>
            <a:ext cx="4223474" cy="6858000"/>
          </a:xfrm>
          <a:prstGeom prst="rect">
            <a:avLst/>
          </a:prstGeom>
        </p:spPr>
      </p:pic>
      <p:sp>
        <p:nvSpPr>
          <p:cNvPr id="4" name="ZoneTexte 3">
            <a:extLst>
              <a:ext uri="{FF2B5EF4-FFF2-40B4-BE49-F238E27FC236}">
                <a16:creationId xmlns:a16="http://schemas.microsoft.com/office/drawing/2014/main" id="{7CB4F6DD-C2B7-EAB5-03ED-8DB6B091E0BE}"/>
              </a:ext>
            </a:extLst>
          </p:cNvPr>
          <p:cNvSpPr txBox="1"/>
          <p:nvPr/>
        </p:nvSpPr>
        <p:spPr>
          <a:xfrm>
            <a:off x="5512905" y="3869636"/>
            <a:ext cx="6785112" cy="2879956"/>
          </a:xfrm>
          <a:prstGeom prst="rect">
            <a:avLst/>
          </a:prstGeom>
          <a:noFill/>
        </p:spPr>
        <p:txBody>
          <a:bodyPr wrap="square" rtlCol="0">
            <a:spAutoFit/>
          </a:bodyPr>
          <a:lstStyle/>
          <a:p>
            <a:pPr algn="ctr">
              <a:lnSpc>
                <a:spcPct val="150000"/>
              </a:lnSpc>
            </a:pPr>
            <a:r>
              <a:rPr lang="fr-FR" sz="2800" b="1"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Prospero</a:t>
            </a:r>
            <a:r>
              <a:rPr lang="fr-FR" sz="28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Fontana </a:t>
            </a:r>
            <a:r>
              <a:rPr lang="fr-FR" sz="2400" dirty="0">
                <a:solidFill>
                  <a:schemeClr val="bg1"/>
                </a:solidFill>
                <a:effectLst/>
                <a:latin typeface="Verdana" panose="020B0604030504040204" pitchFamily="34" charset="0"/>
                <a:ea typeface="Times New Roman" panose="02020603050405020304" pitchFamily="18" charset="0"/>
                <a:cs typeface="Arial" panose="020B0604020202020204" pitchFamily="34" charset="0"/>
              </a:rPr>
              <a:t>(1512-1597) </a:t>
            </a:r>
            <a:endParaRPr lang="fr-FR" sz="2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fr-FR" sz="2400"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La Vierge sur son trône avec </a:t>
            </a:r>
          </a:p>
          <a:p>
            <a:pPr algn="ctr">
              <a:lnSpc>
                <a:spcPct val="150000"/>
              </a:lnSpc>
            </a:pPr>
            <a:r>
              <a:rPr lang="fr-FR" sz="2400"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saint Augustin, sainte Catherine d’Alexandrie et saint Paul</a:t>
            </a:r>
            <a:r>
              <a:rPr lang="fr-FR" sz="2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p>
          <a:p>
            <a:pPr algn="ctr">
              <a:lnSpc>
                <a:spcPct val="150000"/>
              </a:lnSpc>
            </a:pPr>
            <a:r>
              <a:rPr lang="fr-FR" sz="2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(1540 - Berlin)</a:t>
            </a:r>
          </a:p>
        </p:txBody>
      </p:sp>
    </p:spTree>
    <p:extLst>
      <p:ext uri="{BB962C8B-B14F-4D97-AF65-F5344CB8AC3E}">
        <p14:creationId xmlns:p14="http://schemas.microsoft.com/office/powerpoint/2010/main" val="3347210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1" y="-1"/>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personne, groupe, foule&#10;&#10;Description générée automatiquement">
            <a:extLst>
              <a:ext uri="{FF2B5EF4-FFF2-40B4-BE49-F238E27FC236}">
                <a16:creationId xmlns:a16="http://schemas.microsoft.com/office/drawing/2014/main" id="{54B448AD-AED0-3B59-313B-64628C35A25C}"/>
              </a:ext>
            </a:extLst>
          </p:cNvPr>
          <p:cNvPicPr>
            <a:picLocks noChangeAspect="1"/>
          </p:cNvPicPr>
          <p:nvPr/>
        </p:nvPicPr>
        <p:blipFill>
          <a:blip r:embed="rId2"/>
          <a:stretch>
            <a:fillRect/>
          </a:stretch>
        </p:blipFill>
        <p:spPr>
          <a:xfrm>
            <a:off x="1047232" y="0"/>
            <a:ext cx="5538788" cy="6858000"/>
          </a:xfrm>
          <a:prstGeom prst="rect">
            <a:avLst/>
          </a:prstGeom>
        </p:spPr>
      </p:pic>
      <p:sp>
        <p:nvSpPr>
          <p:cNvPr id="7" name="ZoneTexte 6">
            <a:extLst>
              <a:ext uri="{FF2B5EF4-FFF2-40B4-BE49-F238E27FC236}">
                <a16:creationId xmlns:a16="http://schemas.microsoft.com/office/drawing/2014/main" id="{4236E6C2-BEAD-865A-F6C4-D96CE10E1AB4}"/>
              </a:ext>
            </a:extLst>
          </p:cNvPr>
          <p:cNvSpPr txBox="1"/>
          <p:nvPr/>
        </p:nvSpPr>
        <p:spPr>
          <a:xfrm>
            <a:off x="6626087" y="3472070"/>
            <a:ext cx="5565913" cy="3244671"/>
          </a:xfrm>
          <a:prstGeom prst="rect">
            <a:avLst/>
          </a:prstGeom>
          <a:noFill/>
        </p:spPr>
        <p:txBody>
          <a:bodyPr wrap="square" rtlCol="0">
            <a:spAutoFit/>
          </a:bodyPr>
          <a:lstStyle/>
          <a:p>
            <a:pPr algn="ctr">
              <a:lnSpc>
                <a:spcPct val="150000"/>
              </a:lnSpc>
            </a:pPr>
            <a:r>
              <a:rPr lang="fr-FR" sz="2800" b="1"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Prospero</a:t>
            </a:r>
            <a:r>
              <a:rPr lang="fr-FR" sz="28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Fontana </a:t>
            </a:r>
          </a:p>
          <a:p>
            <a:pPr algn="ctr">
              <a:lnSpc>
                <a:spcPct val="150000"/>
              </a:lnSpc>
            </a:pPr>
            <a:r>
              <a:rPr lang="fr-FR" sz="2800" i="1" dirty="0">
                <a:solidFill>
                  <a:schemeClr val="bg1"/>
                </a:solidFill>
                <a:effectLst/>
                <a:latin typeface="Verdana" panose="020B0604030504040204" pitchFamily="34" charset="0"/>
                <a:ea typeface="Times New Roman" panose="02020603050405020304" pitchFamily="18" charset="0"/>
                <a:cs typeface="Arial" panose="020B0604020202020204" pitchFamily="34" charset="0"/>
              </a:rPr>
              <a:t>La Sainte Famille avec saint Jérôme, une sainte martyre, et Jean-Baptiste</a:t>
            </a:r>
            <a:r>
              <a:rPr lang="fr-FR" sz="2800" dirty="0">
                <a:solidFill>
                  <a:schemeClr val="bg1"/>
                </a:solidFill>
                <a:effectLst/>
                <a:latin typeface="Verdana" panose="020B0604030504040204" pitchFamily="34" charset="0"/>
                <a:ea typeface="Times New Roman" panose="02020603050405020304" pitchFamily="18" charset="0"/>
                <a:cs typeface="Arial" panose="020B0604020202020204" pitchFamily="34" charset="0"/>
              </a:rPr>
              <a:t> </a:t>
            </a:r>
          </a:p>
          <a:p>
            <a:pPr algn="ctr">
              <a:lnSpc>
                <a:spcPct val="150000"/>
              </a:lnSpc>
            </a:pPr>
            <a:r>
              <a:rPr lang="fr-FR" sz="2400" dirty="0">
                <a:solidFill>
                  <a:schemeClr val="bg1"/>
                </a:solidFill>
                <a:effectLst/>
                <a:latin typeface="Verdana" panose="020B0604030504040204" pitchFamily="34" charset="0"/>
                <a:ea typeface="Times New Roman" panose="02020603050405020304" pitchFamily="18" charset="0"/>
                <a:cs typeface="Arial" panose="020B0604020202020204" pitchFamily="34" charset="0"/>
              </a:rPr>
              <a:t>(1561 - Melbourne)</a:t>
            </a:r>
            <a:endParaRPr lang="fr-FR" sz="24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840221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0" y="-29817"/>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personne, groupe, gens&#10;&#10;Description générée automatiquement">
            <a:extLst>
              <a:ext uri="{FF2B5EF4-FFF2-40B4-BE49-F238E27FC236}">
                <a16:creationId xmlns:a16="http://schemas.microsoft.com/office/drawing/2014/main" id="{3358F5DF-EBE2-E8D6-6F78-6DBCD5334C5A}"/>
              </a:ext>
            </a:extLst>
          </p:cNvPr>
          <p:cNvPicPr>
            <a:picLocks noChangeAspect="1"/>
          </p:cNvPicPr>
          <p:nvPr/>
        </p:nvPicPr>
        <p:blipFill>
          <a:blip r:embed="rId2"/>
          <a:stretch>
            <a:fillRect/>
          </a:stretch>
        </p:blipFill>
        <p:spPr>
          <a:xfrm>
            <a:off x="251791" y="278297"/>
            <a:ext cx="3929421" cy="6368936"/>
          </a:xfrm>
          <a:prstGeom prst="rect">
            <a:avLst/>
          </a:prstGeom>
        </p:spPr>
      </p:pic>
      <p:pic>
        <p:nvPicPr>
          <p:cNvPr id="5" name="Image 4" descr="Une image contenant texte, galerie, pièce, cadre&#10;&#10;Description générée automatiquement">
            <a:extLst>
              <a:ext uri="{FF2B5EF4-FFF2-40B4-BE49-F238E27FC236}">
                <a16:creationId xmlns:a16="http://schemas.microsoft.com/office/drawing/2014/main" id="{544E4667-9218-8710-BF12-D7C87E7050D7}"/>
              </a:ext>
            </a:extLst>
          </p:cNvPr>
          <p:cNvPicPr>
            <a:picLocks noChangeAspect="1"/>
          </p:cNvPicPr>
          <p:nvPr/>
        </p:nvPicPr>
        <p:blipFill>
          <a:blip r:embed="rId3"/>
          <a:stretch>
            <a:fillRect/>
          </a:stretch>
        </p:blipFill>
        <p:spPr>
          <a:xfrm>
            <a:off x="7500080" y="92765"/>
            <a:ext cx="4427525" cy="6858000"/>
          </a:xfrm>
          <a:prstGeom prst="rect">
            <a:avLst/>
          </a:prstGeom>
        </p:spPr>
      </p:pic>
      <p:sp>
        <p:nvSpPr>
          <p:cNvPr id="7" name="ZoneTexte 6">
            <a:extLst>
              <a:ext uri="{FF2B5EF4-FFF2-40B4-BE49-F238E27FC236}">
                <a16:creationId xmlns:a16="http://schemas.microsoft.com/office/drawing/2014/main" id="{93A46C76-AB0F-A09D-20E4-DFFC7291B28C}"/>
              </a:ext>
            </a:extLst>
          </p:cNvPr>
          <p:cNvSpPr txBox="1"/>
          <p:nvPr/>
        </p:nvSpPr>
        <p:spPr>
          <a:xfrm>
            <a:off x="4247472" y="781878"/>
            <a:ext cx="2842440" cy="2123658"/>
          </a:xfrm>
          <a:prstGeom prst="rect">
            <a:avLst/>
          </a:prstGeom>
          <a:noFill/>
        </p:spPr>
        <p:txBody>
          <a:bodyPr wrap="square" rtlCol="0">
            <a:spAutoFit/>
          </a:bodyPr>
          <a:lstStyle/>
          <a:p>
            <a:r>
              <a:rPr lang="fr-FR" sz="2800" b="1" dirty="0">
                <a:solidFill>
                  <a:schemeClr val="bg1"/>
                </a:solidFill>
                <a:effectLst/>
                <a:latin typeface="Verdana" panose="020B0604030504040204" pitchFamily="34" charset="0"/>
                <a:ea typeface="Times New Roman" panose="02020603050405020304" pitchFamily="18" charset="0"/>
                <a:cs typeface="Arial" panose="020B0604020202020204" pitchFamily="34" charset="0"/>
              </a:rPr>
              <a:t>Jacopo da Pontormo</a:t>
            </a:r>
            <a:r>
              <a:rPr lang="fr-FR" sz="2800" dirty="0">
                <a:solidFill>
                  <a:schemeClr val="bg1"/>
                </a:solidFill>
                <a:effectLst/>
                <a:latin typeface="Verdana" panose="020B0604030504040204" pitchFamily="34" charset="0"/>
                <a:ea typeface="Times New Roman" panose="02020603050405020304" pitchFamily="18" charset="0"/>
                <a:cs typeface="Arial" panose="020B0604020202020204" pitchFamily="34" charset="0"/>
              </a:rPr>
              <a:t> </a:t>
            </a:r>
          </a:p>
          <a:p>
            <a:r>
              <a:rPr lang="fr-FR" sz="2400" dirty="0">
                <a:solidFill>
                  <a:schemeClr val="bg1"/>
                </a:solidFill>
                <a:effectLst/>
                <a:latin typeface="Verdana" panose="020B0604030504040204" pitchFamily="34" charset="0"/>
                <a:ea typeface="Times New Roman" panose="02020603050405020304" pitchFamily="18" charset="0"/>
                <a:cs typeface="Arial" panose="020B0604020202020204" pitchFamily="34" charset="0"/>
              </a:rPr>
              <a:t>(1494-1557) :</a:t>
            </a:r>
          </a:p>
          <a:p>
            <a:r>
              <a:rPr lang="fr-FR" sz="2800" i="1" dirty="0">
                <a:solidFill>
                  <a:schemeClr val="bg1"/>
                </a:solidFill>
                <a:effectLst/>
                <a:latin typeface="Verdana" panose="020B0604030504040204" pitchFamily="34" charset="0"/>
                <a:ea typeface="Times New Roman" panose="02020603050405020304" pitchFamily="18" charset="0"/>
                <a:cs typeface="Arial" panose="020B0604020202020204" pitchFamily="34" charset="0"/>
              </a:rPr>
              <a:t>La Déposition</a:t>
            </a:r>
          </a:p>
          <a:p>
            <a:r>
              <a:rPr lang="fr-FR" sz="2400" dirty="0">
                <a:solidFill>
                  <a:schemeClr val="bg1"/>
                </a:solidFill>
                <a:effectLst/>
                <a:latin typeface="Verdana" panose="020B0604030504040204" pitchFamily="34" charset="0"/>
                <a:ea typeface="Times New Roman" panose="02020603050405020304" pitchFamily="18" charset="0"/>
                <a:cs typeface="Arial" panose="020B0604020202020204" pitchFamily="34" charset="0"/>
              </a:rPr>
              <a:t>(1528)</a:t>
            </a:r>
            <a:endParaRPr lang="fr-FR" sz="2400" dirty="0">
              <a:solidFill>
                <a:schemeClr val="bg1"/>
              </a:solidFill>
            </a:endParaRPr>
          </a:p>
        </p:txBody>
      </p:sp>
      <p:sp>
        <p:nvSpPr>
          <p:cNvPr id="8" name="ZoneTexte 7">
            <a:extLst>
              <a:ext uri="{FF2B5EF4-FFF2-40B4-BE49-F238E27FC236}">
                <a16:creationId xmlns:a16="http://schemas.microsoft.com/office/drawing/2014/main" id="{B5A4A884-361B-5EEB-B3DE-A93B6664A724}"/>
              </a:ext>
            </a:extLst>
          </p:cNvPr>
          <p:cNvSpPr txBox="1"/>
          <p:nvPr/>
        </p:nvSpPr>
        <p:spPr>
          <a:xfrm>
            <a:off x="4591380" y="4187687"/>
            <a:ext cx="2842440" cy="1815882"/>
          </a:xfrm>
          <a:prstGeom prst="rect">
            <a:avLst/>
          </a:prstGeom>
          <a:noFill/>
        </p:spPr>
        <p:txBody>
          <a:bodyPr wrap="square" rtlCol="0">
            <a:spAutoFit/>
          </a:bodyPr>
          <a:lstStyle/>
          <a:p>
            <a:pPr algn="r"/>
            <a:r>
              <a:rPr lang="fr-FR" sz="2800" b="1"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Prospero</a:t>
            </a:r>
            <a:r>
              <a:rPr lang="fr-FR" sz="28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Fontana </a:t>
            </a:r>
            <a:r>
              <a:rPr lang="fr-FR" sz="28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fr-FR" sz="2800"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La Déposition</a:t>
            </a:r>
            <a:r>
              <a:rPr lang="fr-FR" sz="28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fr-FR" sz="2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(Sydney 1563)</a:t>
            </a:r>
          </a:p>
        </p:txBody>
      </p:sp>
    </p:spTree>
    <p:extLst>
      <p:ext uri="{BB962C8B-B14F-4D97-AF65-F5344CB8AC3E}">
        <p14:creationId xmlns:p14="http://schemas.microsoft.com/office/powerpoint/2010/main" val="6737861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1" y="-1"/>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intérieur, personne, foule&#10;&#10;Description générée automatiquement">
            <a:extLst>
              <a:ext uri="{FF2B5EF4-FFF2-40B4-BE49-F238E27FC236}">
                <a16:creationId xmlns:a16="http://schemas.microsoft.com/office/drawing/2014/main" id="{95EFBA6B-6A0C-168B-196D-4AAEDBFE896F}"/>
              </a:ext>
            </a:extLst>
          </p:cNvPr>
          <p:cNvPicPr>
            <a:picLocks noChangeAspect="1"/>
          </p:cNvPicPr>
          <p:nvPr/>
        </p:nvPicPr>
        <p:blipFill>
          <a:blip r:embed="rId3"/>
          <a:stretch>
            <a:fillRect/>
          </a:stretch>
        </p:blipFill>
        <p:spPr>
          <a:xfrm>
            <a:off x="6175515" y="-28732"/>
            <a:ext cx="4691269" cy="6912576"/>
          </a:xfrm>
          <a:prstGeom prst="rect">
            <a:avLst/>
          </a:prstGeom>
        </p:spPr>
      </p:pic>
      <p:sp>
        <p:nvSpPr>
          <p:cNvPr id="4" name="ZoneTexte 3">
            <a:extLst>
              <a:ext uri="{FF2B5EF4-FFF2-40B4-BE49-F238E27FC236}">
                <a16:creationId xmlns:a16="http://schemas.microsoft.com/office/drawing/2014/main" id="{B7D9F72D-CB69-F997-A81D-96CDD93B8E8B}"/>
              </a:ext>
            </a:extLst>
          </p:cNvPr>
          <p:cNvSpPr txBox="1"/>
          <p:nvPr/>
        </p:nvSpPr>
        <p:spPr>
          <a:xfrm>
            <a:off x="0" y="3869636"/>
            <a:ext cx="6175515" cy="1952009"/>
          </a:xfrm>
          <a:prstGeom prst="rect">
            <a:avLst/>
          </a:prstGeom>
          <a:noFill/>
        </p:spPr>
        <p:txBody>
          <a:bodyPr wrap="square" rtlCol="0">
            <a:spAutoFit/>
          </a:bodyPr>
          <a:lstStyle/>
          <a:p>
            <a:pPr algn="ctr">
              <a:lnSpc>
                <a:spcPct val="150000"/>
              </a:lnSpc>
            </a:pPr>
            <a:r>
              <a:rPr lang="fr-FR" sz="2800" b="1" dirty="0" err="1">
                <a:solidFill>
                  <a:schemeClr val="bg1"/>
                </a:solidFill>
                <a:effectLst/>
                <a:latin typeface="Verdana" panose="020B0604030504040204" pitchFamily="34" charset="0"/>
                <a:ea typeface="Times New Roman" panose="02020603050405020304" pitchFamily="18" charset="0"/>
                <a:cs typeface="Arial" panose="020B0604020202020204" pitchFamily="34" charset="0"/>
              </a:rPr>
              <a:t>Prospero</a:t>
            </a:r>
            <a:r>
              <a:rPr lang="fr-FR" sz="2800" b="1" dirty="0">
                <a:solidFill>
                  <a:schemeClr val="bg1"/>
                </a:solidFill>
                <a:effectLst/>
                <a:latin typeface="Verdana" panose="020B0604030504040204" pitchFamily="34" charset="0"/>
                <a:ea typeface="Times New Roman" panose="02020603050405020304" pitchFamily="18" charset="0"/>
                <a:cs typeface="Arial" panose="020B0604020202020204" pitchFamily="34" charset="0"/>
              </a:rPr>
              <a:t> Fontana </a:t>
            </a:r>
            <a:r>
              <a:rPr lang="fr-FR" sz="2800" dirty="0">
                <a:solidFill>
                  <a:schemeClr val="bg1"/>
                </a:solidFill>
                <a:effectLst/>
                <a:latin typeface="Verdana" panose="020B0604030504040204" pitchFamily="34" charset="0"/>
                <a:ea typeface="Times New Roman" panose="02020603050405020304" pitchFamily="18" charset="0"/>
                <a:cs typeface="Arial" panose="020B0604020202020204" pitchFamily="34" charset="0"/>
              </a:rPr>
              <a:t>: </a:t>
            </a:r>
          </a:p>
          <a:p>
            <a:pPr algn="ctr">
              <a:lnSpc>
                <a:spcPct val="150000"/>
              </a:lnSpc>
            </a:pPr>
            <a:r>
              <a:rPr lang="fr-FR" sz="2800" i="1" dirty="0">
                <a:solidFill>
                  <a:schemeClr val="bg1"/>
                </a:solidFill>
                <a:effectLst/>
                <a:latin typeface="Verdana" panose="020B0604030504040204" pitchFamily="34" charset="0"/>
                <a:ea typeface="Times New Roman" panose="02020603050405020304" pitchFamily="18" charset="0"/>
                <a:cs typeface="Arial" panose="020B0604020202020204" pitchFamily="34" charset="0"/>
              </a:rPr>
              <a:t>L’Adoration des Mages</a:t>
            </a:r>
            <a:r>
              <a:rPr lang="fr-FR" sz="2800" dirty="0">
                <a:solidFill>
                  <a:schemeClr val="bg1"/>
                </a:solidFill>
                <a:effectLst/>
                <a:latin typeface="Verdana" panose="020B0604030504040204" pitchFamily="34" charset="0"/>
                <a:ea typeface="Times New Roman" panose="02020603050405020304" pitchFamily="18" charset="0"/>
                <a:cs typeface="Arial" panose="020B0604020202020204" pitchFamily="34" charset="0"/>
              </a:rPr>
              <a:t> </a:t>
            </a:r>
          </a:p>
          <a:p>
            <a:pPr algn="ctr">
              <a:lnSpc>
                <a:spcPct val="150000"/>
              </a:lnSpc>
            </a:pPr>
            <a:r>
              <a:rPr lang="fr-FR" sz="2800" dirty="0">
                <a:solidFill>
                  <a:schemeClr val="bg1"/>
                </a:solidFill>
                <a:effectLst/>
                <a:latin typeface="Verdana" panose="020B0604030504040204" pitchFamily="34" charset="0"/>
                <a:ea typeface="Times New Roman" panose="02020603050405020304" pitchFamily="18" charset="0"/>
                <a:cs typeface="Arial" panose="020B0604020202020204" pitchFamily="34" charset="0"/>
              </a:rPr>
              <a:t>(1569 - Bologne)</a:t>
            </a:r>
            <a:endParaRPr lang="fr-FR" sz="28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747285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1" y="-1"/>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personne, groupe, plusieurs, foule&#10;&#10;Description générée automatiquement">
            <a:extLst>
              <a:ext uri="{FF2B5EF4-FFF2-40B4-BE49-F238E27FC236}">
                <a16:creationId xmlns:a16="http://schemas.microsoft.com/office/drawing/2014/main" id="{FB49F34F-4430-56B2-D878-22F89863A0C2}"/>
              </a:ext>
            </a:extLst>
          </p:cNvPr>
          <p:cNvPicPr>
            <a:picLocks noChangeAspect="1"/>
          </p:cNvPicPr>
          <p:nvPr/>
        </p:nvPicPr>
        <p:blipFill>
          <a:blip r:embed="rId2"/>
          <a:stretch>
            <a:fillRect/>
          </a:stretch>
        </p:blipFill>
        <p:spPr>
          <a:xfrm>
            <a:off x="0" y="16566"/>
            <a:ext cx="4902223" cy="6321287"/>
          </a:xfrm>
          <a:prstGeom prst="rect">
            <a:avLst/>
          </a:prstGeom>
        </p:spPr>
      </p:pic>
      <p:pic>
        <p:nvPicPr>
          <p:cNvPr id="8" name="Image 7" descr="Une image contenant texte, personne, foule&#10;&#10;Description générée automatiquement">
            <a:extLst>
              <a:ext uri="{FF2B5EF4-FFF2-40B4-BE49-F238E27FC236}">
                <a16:creationId xmlns:a16="http://schemas.microsoft.com/office/drawing/2014/main" id="{39D7A8AD-0CA8-B323-55C8-91F0A7FCBE25}"/>
              </a:ext>
            </a:extLst>
          </p:cNvPr>
          <p:cNvPicPr>
            <a:picLocks noChangeAspect="1"/>
          </p:cNvPicPr>
          <p:nvPr/>
        </p:nvPicPr>
        <p:blipFill>
          <a:blip r:embed="rId3"/>
          <a:stretch>
            <a:fillRect/>
          </a:stretch>
        </p:blipFill>
        <p:spPr>
          <a:xfrm>
            <a:off x="7237381" y="16566"/>
            <a:ext cx="4978014" cy="6321287"/>
          </a:xfrm>
          <a:prstGeom prst="rect">
            <a:avLst/>
          </a:prstGeom>
        </p:spPr>
      </p:pic>
      <p:sp>
        <p:nvSpPr>
          <p:cNvPr id="9" name="ZoneTexte 8">
            <a:extLst>
              <a:ext uri="{FF2B5EF4-FFF2-40B4-BE49-F238E27FC236}">
                <a16:creationId xmlns:a16="http://schemas.microsoft.com/office/drawing/2014/main" id="{B4AD4D96-2485-035C-F817-B6F28B5CBCD3}"/>
              </a:ext>
            </a:extLst>
          </p:cNvPr>
          <p:cNvSpPr txBox="1"/>
          <p:nvPr/>
        </p:nvSpPr>
        <p:spPr>
          <a:xfrm>
            <a:off x="4902223" y="1099930"/>
            <a:ext cx="2384445" cy="2247410"/>
          </a:xfrm>
          <a:prstGeom prst="rect">
            <a:avLst/>
          </a:prstGeom>
          <a:noFill/>
        </p:spPr>
        <p:txBody>
          <a:bodyPr wrap="square" rtlCol="0">
            <a:spAutoFit/>
          </a:bodyPr>
          <a:lstStyle/>
          <a:p>
            <a:pPr algn="ctr">
              <a:lnSpc>
                <a:spcPct val="150000"/>
              </a:lnSpc>
            </a:pPr>
            <a:r>
              <a:rPr lang="fr-FR" sz="2400" i="1" dirty="0">
                <a:solidFill>
                  <a:schemeClr val="bg1"/>
                </a:solidFill>
                <a:effectLst/>
                <a:latin typeface="Verdana" panose="020B0604030504040204" pitchFamily="34" charset="0"/>
                <a:ea typeface="Times New Roman" panose="02020603050405020304" pitchFamily="18" charset="0"/>
                <a:cs typeface="Arial" panose="020B0604020202020204" pitchFamily="34" charset="0"/>
              </a:rPr>
              <a:t>Sainte Famille avec sainte Catherine d’Alexandrie</a:t>
            </a:r>
            <a:endParaRPr lang="fr-FR" sz="2400" dirty="0">
              <a:solidFill>
                <a:schemeClr val="bg1"/>
              </a:solidFill>
            </a:endParaRPr>
          </a:p>
        </p:txBody>
      </p:sp>
      <p:sp>
        <p:nvSpPr>
          <p:cNvPr id="10" name="ZoneTexte 9">
            <a:extLst>
              <a:ext uri="{FF2B5EF4-FFF2-40B4-BE49-F238E27FC236}">
                <a16:creationId xmlns:a16="http://schemas.microsoft.com/office/drawing/2014/main" id="{311B0637-BA32-AD8F-E097-1F1518F53FEA}"/>
              </a:ext>
            </a:extLst>
          </p:cNvPr>
          <p:cNvSpPr txBox="1"/>
          <p:nvPr/>
        </p:nvSpPr>
        <p:spPr>
          <a:xfrm>
            <a:off x="-3110" y="6371009"/>
            <a:ext cx="4902223" cy="523220"/>
          </a:xfrm>
          <a:prstGeom prst="rect">
            <a:avLst/>
          </a:prstGeom>
          <a:noFill/>
        </p:spPr>
        <p:txBody>
          <a:bodyPr wrap="square" rtlCol="0">
            <a:spAutoFit/>
          </a:bodyPr>
          <a:lstStyle/>
          <a:p>
            <a:pPr algn="ctr"/>
            <a:r>
              <a:rPr lang="fr-FR" sz="2800" b="1" dirty="0" err="1">
                <a:solidFill>
                  <a:schemeClr val="bg1"/>
                </a:solidFill>
                <a:effectLst/>
                <a:latin typeface="Verdana" panose="020B0604030504040204" pitchFamily="34" charset="0"/>
                <a:ea typeface="Times New Roman" panose="02020603050405020304" pitchFamily="18" charset="0"/>
                <a:cs typeface="Arial" panose="020B0604020202020204" pitchFamily="34" charset="0"/>
              </a:rPr>
              <a:t>Prospero</a:t>
            </a:r>
            <a:r>
              <a:rPr lang="fr-FR" sz="2800" b="1" dirty="0">
                <a:solidFill>
                  <a:schemeClr val="bg1"/>
                </a:solidFill>
                <a:effectLst/>
                <a:latin typeface="Verdana" panose="020B0604030504040204" pitchFamily="34" charset="0"/>
                <a:ea typeface="Times New Roman" panose="02020603050405020304" pitchFamily="18" charset="0"/>
                <a:cs typeface="Arial" panose="020B0604020202020204" pitchFamily="34" charset="0"/>
              </a:rPr>
              <a:t> Fontana</a:t>
            </a:r>
            <a:endParaRPr lang="fr-FR" sz="2800" dirty="0">
              <a:solidFill>
                <a:schemeClr val="bg1"/>
              </a:solidFill>
            </a:endParaRPr>
          </a:p>
        </p:txBody>
      </p:sp>
      <p:sp>
        <p:nvSpPr>
          <p:cNvPr id="11" name="ZoneTexte 10">
            <a:extLst>
              <a:ext uri="{FF2B5EF4-FFF2-40B4-BE49-F238E27FC236}">
                <a16:creationId xmlns:a16="http://schemas.microsoft.com/office/drawing/2014/main" id="{C07DD782-BB93-0F61-214B-6D916AD274DF}"/>
              </a:ext>
            </a:extLst>
          </p:cNvPr>
          <p:cNvSpPr txBox="1"/>
          <p:nvPr/>
        </p:nvSpPr>
        <p:spPr>
          <a:xfrm>
            <a:off x="7265718" y="6337881"/>
            <a:ext cx="4902223" cy="523220"/>
          </a:xfrm>
          <a:prstGeom prst="rect">
            <a:avLst/>
          </a:prstGeom>
          <a:noFill/>
        </p:spPr>
        <p:txBody>
          <a:bodyPr wrap="square" rtlCol="0">
            <a:spAutoFit/>
          </a:bodyPr>
          <a:lstStyle/>
          <a:p>
            <a:pPr algn="ctr"/>
            <a:r>
              <a:rPr lang="fr-FR" sz="2800" b="1" dirty="0">
                <a:solidFill>
                  <a:schemeClr val="bg1"/>
                </a:solidFill>
                <a:effectLst/>
                <a:latin typeface="Verdana" panose="020B0604030504040204" pitchFamily="34" charset="0"/>
                <a:ea typeface="Times New Roman" panose="02020603050405020304" pitchFamily="18" charset="0"/>
                <a:cs typeface="Arial" panose="020B0604020202020204" pitchFamily="34" charset="0"/>
              </a:rPr>
              <a:t>Lavinia Fontana</a:t>
            </a:r>
            <a:endParaRPr lang="fr-FR" sz="2800" dirty="0">
              <a:solidFill>
                <a:schemeClr val="bg1"/>
              </a:solidFill>
            </a:endParaRPr>
          </a:p>
        </p:txBody>
      </p:sp>
    </p:spTree>
    <p:extLst>
      <p:ext uri="{BB962C8B-B14F-4D97-AF65-F5344CB8AC3E}">
        <p14:creationId xmlns:p14="http://schemas.microsoft.com/office/powerpoint/2010/main" val="40645897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1" y="-1"/>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personne, intérieur, clavier&#10;&#10;Description générée automatiquement">
            <a:extLst>
              <a:ext uri="{FF2B5EF4-FFF2-40B4-BE49-F238E27FC236}">
                <a16:creationId xmlns:a16="http://schemas.microsoft.com/office/drawing/2014/main" id="{6568F2BF-0354-1B31-0597-33E8269F9440}"/>
              </a:ext>
            </a:extLst>
          </p:cNvPr>
          <p:cNvPicPr>
            <a:picLocks noChangeAspect="1"/>
          </p:cNvPicPr>
          <p:nvPr/>
        </p:nvPicPr>
        <p:blipFill>
          <a:blip r:embed="rId2"/>
          <a:stretch>
            <a:fillRect/>
          </a:stretch>
        </p:blipFill>
        <p:spPr>
          <a:xfrm>
            <a:off x="874642" y="0"/>
            <a:ext cx="6056244" cy="6861410"/>
          </a:xfrm>
          <a:prstGeom prst="rect">
            <a:avLst/>
          </a:prstGeom>
        </p:spPr>
      </p:pic>
      <p:sp>
        <p:nvSpPr>
          <p:cNvPr id="4" name="ZoneTexte 3">
            <a:extLst>
              <a:ext uri="{FF2B5EF4-FFF2-40B4-BE49-F238E27FC236}">
                <a16:creationId xmlns:a16="http://schemas.microsoft.com/office/drawing/2014/main" id="{03614B6E-879C-D12E-9F9C-193B87662BA3}"/>
              </a:ext>
            </a:extLst>
          </p:cNvPr>
          <p:cNvSpPr txBox="1"/>
          <p:nvPr/>
        </p:nvSpPr>
        <p:spPr>
          <a:xfrm>
            <a:off x="6930886" y="4134678"/>
            <a:ext cx="5261114" cy="1878078"/>
          </a:xfrm>
          <a:prstGeom prst="rect">
            <a:avLst/>
          </a:prstGeom>
          <a:noFill/>
        </p:spPr>
        <p:txBody>
          <a:bodyPr wrap="square" rtlCol="0">
            <a:spAutoFit/>
          </a:bodyPr>
          <a:lstStyle/>
          <a:p>
            <a:pPr algn="ctr">
              <a:lnSpc>
                <a:spcPct val="150000"/>
              </a:lnSpc>
            </a:pPr>
            <a:r>
              <a:rPr lang="fr-FR" sz="2800" b="1" dirty="0">
                <a:solidFill>
                  <a:schemeClr val="bg1"/>
                </a:solidFill>
                <a:effectLst/>
                <a:latin typeface="Verdana" panose="020B0604030504040204" pitchFamily="34" charset="0"/>
                <a:ea typeface="Times New Roman" panose="02020603050405020304" pitchFamily="18" charset="0"/>
                <a:cs typeface="Arial" panose="020B0604020202020204" pitchFamily="34" charset="0"/>
              </a:rPr>
              <a:t>Lavinia Fontana</a:t>
            </a:r>
            <a:endParaRPr lang="fr-FR" sz="2800" dirty="0">
              <a:solidFill>
                <a:schemeClr val="bg1"/>
              </a:solidFill>
            </a:endParaRPr>
          </a:p>
          <a:p>
            <a:pPr algn="ctr">
              <a:lnSpc>
                <a:spcPct val="150000"/>
              </a:lnSpc>
            </a:pPr>
            <a:r>
              <a:rPr lang="fr-FR" sz="2800" i="1" dirty="0">
                <a:solidFill>
                  <a:schemeClr val="bg1"/>
                </a:solidFill>
                <a:effectLst/>
                <a:latin typeface="Verdana" panose="020B0604030504040204" pitchFamily="34" charset="0"/>
                <a:ea typeface="Times New Roman" panose="02020603050405020304" pitchFamily="18" charset="0"/>
                <a:cs typeface="Arial" panose="020B0604020202020204" pitchFamily="34" charset="0"/>
              </a:rPr>
              <a:t>Autoportrait à l’épinette</a:t>
            </a:r>
            <a:r>
              <a:rPr lang="fr-FR" sz="2800" dirty="0">
                <a:solidFill>
                  <a:schemeClr val="bg1"/>
                </a:solidFill>
                <a:effectLst/>
                <a:latin typeface="Verdana" panose="020B0604030504040204" pitchFamily="34" charset="0"/>
                <a:ea typeface="Times New Roman" panose="02020603050405020304" pitchFamily="18" charset="0"/>
                <a:cs typeface="Arial" panose="020B0604020202020204" pitchFamily="34" charset="0"/>
              </a:rPr>
              <a:t> </a:t>
            </a:r>
            <a:r>
              <a:rPr lang="fr-FR" sz="2400" dirty="0">
                <a:solidFill>
                  <a:schemeClr val="bg1"/>
                </a:solidFill>
                <a:effectLst/>
                <a:latin typeface="Verdana" panose="020B0604030504040204" pitchFamily="34" charset="0"/>
                <a:ea typeface="Times New Roman" panose="02020603050405020304" pitchFamily="18" charset="0"/>
                <a:cs typeface="Arial" panose="020B0604020202020204" pitchFamily="34" charset="0"/>
              </a:rPr>
              <a:t>(1578)</a:t>
            </a:r>
            <a:endParaRPr lang="fr-FR" sz="2400" dirty="0">
              <a:solidFill>
                <a:schemeClr val="bg1"/>
              </a:solidFill>
            </a:endParaRPr>
          </a:p>
        </p:txBody>
      </p:sp>
    </p:spTree>
    <p:extLst>
      <p:ext uri="{BB962C8B-B14F-4D97-AF65-F5344CB8AC3E}">
        <p14:creationId xmlns:p14="http://schemas.microsoft.com/office/powerpoint/2010/main" val="10974744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1" y="-1"/>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personne, intérieur&#10;&#10;Description générée automatiquement">
            <a:extLst>
              <a:ext uri="{FF2B5EF4-FFF2-40B4-BE49-F238E27FC236}">
                <a16:creationId xmlns:a16="http://schemas.microsoft.com/office/drawing/2014/main" id="{52FE0ED2-6BE5-72BF-291E-40E83618C842}"/>
              </a:ext>
            </a:extLst>
          </p:cNvPr>
          <p:cNvPicPr>
            <a:picLocks noChangeAspect="1"/>
          </p:cNvPicPr>
          <p:nvPr/>
        </p:nvPicPr>
        <p:blipFill>
          <a:blip r:embed="rId2"/>
          <a:stretch>
            <a:fillRect/>
          </a:stretch>
        </p:blipFill>
        <p:spPr>
          <a:xfrm>
            <a:off x="252656" y="0"/>
            <a:ext cx="5537678" cy="6858000"/>
          </a:xfrm>
          <a:prstGeom prst="rect">
            <a:avLst/>
          </a:prstGeom>
        </p:spPr>
      </p:pic>
      <p:pic>
        <p:nvPicPr>
          <p:cNvPr id="5" name="Image 4" descr="Une image contenant texte, personne&#10;&#10;Description générée automatiquement">
            <a:extLst>
              <a:ext uri="{FF2B5EF4-FFF2-40B4-BE49-F238E27FC236}">
                <a16:creationId xmlns:a16="http://schemas.microsoft.com/office/drawing/2014/main" id="{F79B1B02-2B1B-7497-3101-C4259B141870}"/>
              </a:ext>
            </a:extLst>
          </p:cNvPr>
          <p:cNvPicPr>
            <a:picLocks noChangeAspect="1"/>
          </p:cNvPicPr>
          <p:nvPr/>
        </p:nvPicPr>
        <p:blipFill>
          <a:blip r:embed="rId3"/>
          <a:stretch>
            <a:fillRect/>
          </a:stretch>
        </p:blipFill>
        <p:spPr>
          <a:xfrm>
            <a:off x="6037116" y="0"/>
            <a:ext cx="5916346" cy="6858000"/>
          </a:xfrm>
          <a:prstGeom prst="rect">
            <a:avLst/>
          </a:prstGeom>
        </p:spPr>
      </p:pic>
    </p:spTree>
    <p:extLst>
      <p:ext uri="{BB962C8B-B14F-4D97-AF65-F5344CB8AC3E}">
        <p14:creationId xmlns:p14="http://schemas.microsoft.com/office/powerpoint/2010/main" val="39476586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1" y="-1"/>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E264286B-455F-2498-C795-0399A8837308}"/>
              </a:ext>
            </a:extLst>
          </p:cNvPr>
          <p:cNvPicPr>
            <a:picLocks noChangeAspect="1"/>
          </p:cNvPicPr>
          <p:nvPr/>
        </p:nvPicPr>
        <p:blipFill>
          <a:blip r:embed="rId3"/>
          <a:stretch>
            <a:fillRect/>
          </a:stretch>
        </p:blipFill>
        <p:spPr>
          <a:xfrm>
            <a:off x="5244992" y="0"/>
            <a:ext cx="5359613" cy="6858000"/>
          </a:xfrm>
          <a:prstGeom prst="rect">
            <a:avLst/>
          </a:prstGeom>
        </p:spPr>
      </p:pic>
      <p:sp>
        <p:nvSpPr>
          <p:cNvPr id="7" name="ZoneTexte 6">
            <a:extLst>
              <a:ext uri="{FF2B5EF4-FFF2-40B4-BE49-F238E27FC236}">
                <a16:creationId xmlns:a16="http://schemas.microsoft.com/office/drawing/2014/main" id="{132A0A26-65D3-792E-BDAB-1AD6A37EC132}"/>
              </a:ext>
            </a:extLst>
          </p:cNvPr>
          <p:cNvSpPr txBox="1"/>
          <p:nvPr/>
        </p:nvSpPr>
        <p:spPr>
          <a:xfrm>
            <a:off x="-164122" y="3810005"/>
            <a:ext cx="5523734" cy="2677656"/>
          </a:xfrm>
          <a:prstGeom prst="rect">
            <a:avLst/>
          </a:prstGeom>
          <a:noFill/>
        </p:spPr>
        <p:txBody>
          <a:bodyPr wrap="square" rtlCol="0">
            <a:spAutoFit/>
          </a:bodyPr>
          <a:lstStyle/>
          <a:p>
            <a:pPr algn="ctr">
              <a:lnSpc>
                <a:spcPct val="150000"/>
              </a:lnSpc>
            </a:pPr>
            <a:r>
              <a:rPr lang="fr-FR" sz="28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Lavinia Fontana</a:t>
            </a:r>
            <a:r>
              <a:rPr lang="fr-FR" sz="28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 </a:t>
            </a:r>
          </a:p>
          <a:p>
            <a:pPr algn="ctr">
              <a:lnSpc>
                <a:spcPct val="150000"/>
              </a:lnSpc>
            </a:pPr>
            <a:r>
              <a:rPr lang="fr-FR" sz="2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Portrait</a:t>
            </a:r>
            <a:r>
              <a:rPr lang="fr-FR" sz="2400"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d’une Dame </a:t>
            </a:r>
          </a:p>
          <a:p>
            <a:pPr algn="ctr">
              <a:lnSpc>
                <a:spcPct val="150000"/>
              </a:lnSpc>
            </a:pPr>
            <a:r>
              <a:rPr lang="fr-FR" sz="2400"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jouant du clavicorde</a:t>
            </a:r>
            <a:r>
              <a:rPr lang="fr-FR" sz="2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p>
          <a:p>
            <a:pPr algn="ctr">
              <a:lnSpc>
                <a:spcPct val="150000"/>
              </a:lnSpc>
            </a:pPr>
            <a:r>
              <a:rPr lang="fr-FR" sz="2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(c. 1579-80 – Valenciennes)</a:t>
            </a:r>
          </a:p>
          <a:p>
            <a:endParaRPr lang="fr-FR" dirty="0"/>
          </a:p>
        </p:txBody>
      </p:sp>
    </p:spTree>
    <p:extLst>
      <p:ext uri="{BB962C8B-B14F-4D97-AF65-F5344CB8AC3E}">
        <p14:creationId xmlns:p14="http://schemas.microsoft.com/office/powerpoint/2010/main" val="13445227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1" y="-1"/>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posant, vieux&#10;&#10;Description générée automatiquement">
            <a:extLst>
              <a:ext uri="{FF2B5EF4-FFF2-40B4-BE49-F238E27FC236}">
                <a16:creationId xmlns:a16="http://schemas.microsoft.com/office/drawing/2014/main" id="{D482B97C-D34B-46B0-78B2-4BAB4A780159}"/>
              </a:ext>
            </a:extLst>
          </p:cNvPr>
          <p:cNvPicPr>
            <a:picLocks noChangeAspect="1"/>
          </p:cNvPicPr>
          <p:nvPr/>
        </p:nvPicPr>
        <p:blipFill>
          <a:blip r:embed="rId3"/>
          <a:stretch>
            <a:fillRect/>
          </a:stretch>
        </p:blipFill>
        <p:spPr>
          <a:xfrm>
            <a:off x="1396930" y="497570"/>
            <a:ext cx="4275001" cy="5862858"/>
          </a:xfrm>
          <a:prstGeom prst="rect">
            <a:avLst/>
          </a:prstGeom>
        </p:spPr>
      </p:pic>
      <p:sp>
        <p:nvSpPr>
          <p:cNvPr id="4" name="ZoneTexte 3">
            <a:extLst>
              <a:ext uri="{FF2B5EF4-FFF2-40B4-BE49-F238E27FC236}">
                <a16:creationId xmlns:a16="http://schemas.microsoft.com/office/drawing/2014/main" id="{0BC2B4D9-5F06-5098-8BEC-7F86CC166DC0}"/>
              </a:ext>
            </a:extLst>
          </p:cNvPr>
          <p:cNvSpPr txBox="1"/>
          <p:nvPr/>
        </p:nvSpPr>
        <p:spPr>
          <a:xfrm>
            <a:off x="5671931" y="3299790"/>
            <a:ext cx="6520069" cy="2590517"/>
          </a:xfrm>
          <a:prstGeom prst="rect">
            <a:avLst/>
          </a:prstGeom>
          <a:noFill/>
        </p:spPr>
        <p:txBody>
          <a:bodyPr wrap="square" rtlCol="0">
            <a:spAutoFit/>
          </a:bodyPr>
          <a:lstStyle/>
          <a:p>
            <a:pPr algn="ctr">
              <a:lnSpc>
                <a:spcPct val="150000"/>
              </a:lnSpc>
            </a:pPr>
            <a:r>
              <a:rPr lang="fr-FR" sz="28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Autoportrait </a:t>
            </a:r>
          </a:p>
          <a:p>
            <a:pPr algn="ctr">
              <a:lnSpc>
                <a:spcPct val="150000"/>
              </a:lnSpc>
            </a:pPr>
            <a:r>
              <a:rPr lang="fr-FR" sz="28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de </a:t>
            </a:r>
            <a:r>
              <a:rPr lang="fr-FR" sz="2800" b="1" dirty="0" err="1">
                <a:solidFill>
                  <a:schemeClr val="bg1"/>
                </a:solidFill>
                <a:effectLst/>
                <a:latin typeface="Verdana" panose="020B0604030504040204" pitchFamily="34" charset="0"/>
                <a:ea typeface="Times New Roman" panose="02020603050405020304" pitchFamily="18" charset="0"/>
                <a:cs typeface="Arial" panose="020B0604020202020204" pitchFamily="34" charset="0"/>
              </a:rPr>
              <a:t>Pulisena</a:t>
            </a:r>
            <a:r>
              <a:rPr lang="fr-FR" sz="2800" b="1" dirty="0">
                <a:solidFill>
                  <a:schemeClr val="bg1"/>
                </a:solidFill>
                <a:effectLst/>
                <a:latin typeface="Verdana" panose="020B0604030504040204" pitchFamily="34" charset="0"/>
                <a:ea typeface="Times New Roman" panose="02020603050405020304" pitchFamily="18" charset="0"/>
                <a:cs typeface="Arial" panose="020B0604020202020204" pitchFamily="34" charset="0"/>
              </a:rPr>
              <a:t> Margherita </a:t>
            </a:r>
            <a:r>
              <a:rPr lang="fr-FR" sz="2800" b="1" dirty="0" err="1">
                <a:solidFill>
                  <a:schemeClr val="bg1"/>
                </a:solidFill>
                <a:effectLst/>
                <a:latin typeface="Verdana" panose="020B0604030504040204" pitchFamily="34" charset="0"/>
                <a:ea typeface="Times New Roman" panose="02020603050405020304" pitchFamily="18" charset="0"/>
                <a:cs typeface="Arial" panose="020B0604020202020204" pitchFamily="34" charset="0"/>
              </a:rPr>
              <a:t>Nelli</a:t>
            </a:r>
            <a:r>
              <a:rPr lang="fr-FR" sz="2800" dirty="0">
                <a:solidFill>
                  <a:schemeClr val="bg1"/>
                </a:solidFill>
                <a:effectLst/>
                <a:latin typeface="Verdana" panose="020B0604030504040204" pitchFamily="34" charset="0"/>
                <a:ea typeface="Times New Roman" panose="02020603050405020304" pitchFamily="18" charset="0"/>
                <a:cs typeface="Arial" panose="020B0604020202020204" pitchFamily="34" charset="0"/>
              </a:rPr>
              <a:t> (1524-1588) </a:t>
            </a:r>
          </a:p>
          <a:p>
            <a:pPr algn="ctr">
              <a:lnSpc>
                <a:spcPct val="150000"/>
              </a:lnSpc>
            </a:pPr>
            <a:r>
              <a:rPr lang="fr-FR" sz="2800" dirty="0">
                <a:solidFill>
                  <a:schemeClr val="bg1"/>
                </a:solidFill>
                <a:latin typeface="Verdana" panose="020B0604030504040204" pitchFamily="34" charset="0"/>
                <a:ea typeface="Verdana" panose="020B0604030504040204" pitchFamily="34" charset="0"/>
                <a:cs typeface="Verdana" panose="020B0604030504040204" pitchFamily="34" charset="0"/>
              </a:rPr>
              <a:t>d</a:t>
            </a:r>
            <a:r>
              <a:rPr lang="fr-FR" sz="28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ite </a:t>
            </a:r>
            <a:r>
              <a:rPr lang="fr-FR" sz="28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Sœur </a:t>
            </a:r>
            <a:r>
              <a:rPr lang="fr-FR" sz="2800" b="1"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Plautilla</a:t>
            </a:r>
            <a:r>
              <a:rPr lang="fr-FR" sz="28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fr-FR" sz="28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(c. 1550)</a:t>
            </a:r>
          </a:p>
        </p:txBody>
      </p:sp>
    </p:spTree>
    <p:extLst>
      <p:ext uri="{BB962C8B-B14F-4D97-AF65-F5344CB8AC3E}">
        <p14:creationId xmlns:p14="http://schemas.microsoft.com/office/powerpoint/2010/main" val="24346597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1" y="-1"/>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personne, intérieur, tenue&#10;&#10;Description générée automatiquement">
            <a:extLst>
              <a:ext uri="{FF2B5EF4-FFF2-40B4-BE49-F238E27FC236}">
                <a16:creationId xmlns:a16="http://schemas.microsoft.com/office/drawing/2014/main" id="{D1E08FC4-CA16-19BA-4AA7-4E1743C826D9}"/>
              </a:ext>
            </a:extLst>
          </p:cNvPr>
          <p:cNvPicPr>
            <a:picLocks noChangeAspect="1"/>
          </p:cNvPicPr>
          <p:nvPr/>
        </p:nvPicPr>
        <p:blipFill>
          <a:blip r:embed="rId3"/>
          <a:stretch>
            <a:fillRect/>
          </a:stretch>
        </p:blipFill>
        <p:spPr>
          <a:xfrm>
            <a:off x="759897" y="0"/>
            <a:ext cx="4997637" cy="6387354"/>
          </a:xfrm>
          <a:prstGeom prst="rect">
            <a:avLst/>
          </a:prstGeom>
        </p:spPr>
      </p:pic>
      <p:pic>
        <p:nvPicPr>
          <p:cNvPr id="5" name="Image 4" descr="Une image contenant texte, personne, habits, tenue&#10;&#10;Description générée automatiquement">
            <a:extLst>
              <a:ext uri="{FF2B5EF4-FFF2-40B4-BE49-F238E27FC236}">
                <a16:creationId xmlns:a16="http://schemas.microsoft.com/office/drawing/2014/main" id="{0150E33A-9841-8701-F83B-D2DD196D9D8F}"/>
              </a:ext>
            </a:extLst>
          </p:cNvPr>
          <p:cNvPicPr>
            <a:picLocks noChangeAspect="1"/>
          </p:cNvPicPr>
          <p:nvPr/>
        </p:nvPicPr>
        <p:blipFill>
          <a:blip r:embed="rId4"/>
          <a:stretch>
            <a:fillRect/>
          </a:stretch>
        </p:blipFill>
        <p:spPr>
          <a:xfrm>
            <a:off x="6557498" y="0"/>
            <a:ext cx="4874605" cy="6387354"/>
          </a:xfrm>
          <a:prstGeom prst="rect">
            <a:avLst/>
          </a:prstGeom>
        </p:spPr>
      </p:pic>
      <p:sp>
        <p:nvSpPr>
          <p:cNvPr id="7" name="ZoneTexte 6">
            <a:extLst>
              <a:ext uri="{FF2B5EF4-FFF2-40B4-BE49-F238E27FC236}">
                <a16:creationId xmlns:a16="http://schemas.microsoft.com/office/drawing/2014/main" id="{9F12C3EE-F1FF-C932-5F26-F8D3B3F861D6}"/>
              </a:ext>
            </a:extLst>
          </p:cNvPr>
          <p:cNvSpPr txBox="1"/>
          <p:nvPr/>
        </p:nvSpPr>
        <p:spPr>
          <a:xfrm>
            <a:off x="683173" y="6413786"/>
            <a:ext cx="5150068" cy="384721"/>
          </a:xfrm>
          <a:prstGeom prst="rect">
            <a:avLst/>
          </a:prstGeom>
          <a:noFill/>
        </p:spPr>
        <p:txBody>
          <a:bodyPr wrap="square" rtlCol="0">
            <a:spAutoFit/>
          </a:bodyPr>
          <a:lstStyle/>
          <a:p>
            <a:pPr algn="ctr"/>
            <a:r>
              <a:rPr lang="fr-FR" sz="1900"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Portrait d’une Dame de qualité (</a:t>
            </a:r>
            <a:r>
              <a:rPr lang="fr-FR" sz="19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1580) </a:t>
            </a:r>
            <a:endParaRPr lang="fr-FR" sz="19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9" name="ZoneTexte 8">
            <a:extLst>
              <a:ext uri="{FF2B5EF4-FFF2-40B4-BE49-F238E27FC236}">
                <a16:creationId xmlns:a16="http://schemas.microsoft.com/office/drawing/2014/main" id="{237CB60D-AF8A-8941-A9E0-D18702500018}"/>
              </a:ext>
            </a:extLst>
          </p:cNvPr>
          <p:cNvSpPr txBox="1"/>
          <p:nvPr/>
        </p:nvSpPr>
        <p:spPr>
          <a:xfrm>
            <a:off x="5959361" y="6403276"/>
            <a:ext cx="6453349" cy="384721"/>
          </a:xfrm>
          <a:prstGeom prst="rect">
            <a:avLst/>
          </a:prstGeom>
          <a:noFill/>
        </p:spPr>
        <p:txBody>
          <a:bodyPr wrap="square" rtlCol="0">
            <a:spAutoFit/>
          </a:bodyPr>
          <a:lstStyle/>
          <a:p>
            <a:r>
              <a:rPr lang="fr-FR" sz="1900"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Portrait d’une Dame de la famille Gonzaga (</a:t>
            </a:r>
            <a:r>
              <a:rPr lang="fr-FR" sz="19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1585)</a:t>
            </a:r>
            <a:endParaRPr lang="fr-FR" sz="19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238561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1" y="-1"/>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personne, homme, intérieur&#10;&#10;Description générée automatiquement">
            <a:extLst>
              <a:ext uri="{FF2B5EF4-FFF2-40B4-BE49-F238E27FC236}">
                <a16:creationId xmlns:a16="http://schemas.microsoft.com/office/drawing/2014/main" id="{4AFDD5DE-A258-6141-369B-394F2A5BEE41}"/>
              </a:ext>
            </a:extLst>
          </p:cNvPr>
          <p:cNvPicPr>
            <a:picLocks noChangeAspect="1"/>
          </p:cNvPicPr>
          <p:nvPr/>
        </p:nvPicPr>
        <p:blipFill>
          <a:blip r:embed="rId3"/>
          <a:stretch>
            <a:fillRect/>
          </a:stretch>
        </p:blipFill>
        <p:spPr>
          <a:xfrm>
            <a:off x="715513" y="-2"/>
            <a:ext cx="5285887" cy="6306207"/>
          </a:xfrm>
          <a:prstGeom prst="rect">
            <a:avLst/>
          </a:prstGeom>
        </p:spPr>
      </p:pic>
      <p:pic>
        <p:nvPicPr>
          <p:cNvPr id="5" name="Image 4" descr="Une image contenant texte, personne, intérieur&#10;&#10;Description générée automatiquement">
            <a:extLst>
              <a:ext uri="{FF2B5EF4-FFF2-40B4-BE49-F238E27FC236}">
                <a16:creationId xmlns:a16="http://schemas.microsoft.com/office/drawing/2014/main" id="{7050119A-8698-BC8A-8F02-13DD5D5C8BDB}"/>
              </a:ext>
            </a:extLst>
          </p:cNvPr>
          <p:cNvPicPr>
            <a:picLocks noChangeAspect="1"/>
          </p:cNvPicPr>
          <p:nvPr/>
        </p:nvPicPr>
        <p:blipFill>
          <a:blip r:embed="rId4"/>
          <a:stretch>
            <a:fillRect/>
          </a:stretch>
        </p:blipFill>
        <p:spPr>
          <a:xfrm>
            <a:off x="6805168" y="0"/>
            <a:ext cx="4665503" cy="6306205"/>
          </a:xfrm>
          <a:prstGeom prst="rect">
            <a:avLst/>
          </a:prstGeom>
        </p:spPr>
      </p:pic>
      <p:sp>
        <p:nvSpPr>
          <p:cNvPr id="7" name="ZoneTexte 6">
            <a:extLst>
              <a:ext uri="{FF2B5EF4-FFF2-40B4-BE49-F238E27FC236}">
                <a16:creationId xmlns:a16="http://schemas.microsoft.com/office/drawing/2014/main" id="{B60567BB-B13C-4688-2068-899BB18E3A44}"/>
              </a:ext>
            </a:extLst>
          </p:cNvPr>
          <p:cNvSpPr txBox="1"/>
          <p:nvPr/>
        </p:nvSpPr>
        <p:spPr>
          <a:xfrm>
            <a:off x="6721087" y="6390291"/>
            <a:ext cx="5285887" cy="400110"/>
          </a:xfrm>
          <a:prstGeom prst="rect">
            <a:avLst/>
          </a:prstGeom>
          <a:noFill/>
        </p:spPr>
        <p:txBody>
          <a:bodyPr wrap="square" rtlCol="0">
            <a:spAutoFit/>
          </a:bodyPr>
          <a:lstStyle/>
          <a:p>
            <a:r>
              <a:rPr lang="en-US" sz="2000"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Portrait de Gerolamo </a:t>
            </a:r>
            <a:r>
              <a:rPr lang="en-US" sz="2000" i="1"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Mercuriale</a:t>
            </a:r>
            <a:r>
              <a:rPr lang="en-US" sz="2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(1589) </a:t>
            </a:r>
            <a:endParaRPr lang="fr-FR"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ZoneTexte 7">
            <a:extLst>
              <a:ext uri="{FF2B5EF4-FFF2-40B4-BE49-F238E27FC236}">
                <a16:creationId xmlns:a16="http://schemas.microsoft.com/office/drawing/2014/main" id="{541C9A23-0F78-BFCD-0FF3-8EFCE58457DF}"/>
              </a:ext>
            </a:extLst>
          </p:cNvPr>
          <p:cNvSpPr txBox="1"/>
          <p:nvPr/>
        </p:nvSpPr>
        <p:spPr>
          <a:xfrm>
            <a:off x="715513" y="6397436"/>
            <a:ext cx="5285887" cy="400110"/>
          </a:xfrm>
          <a:prstGeom prst="rect">
            <a:avLst/>
          </a:prstGeom>
          <a:noFill/>
        </p:spPr>
        <p:txBody>
          <a:bodyPr wrap="square" rtlCol="0">
            <a:spAutoFit/>
          </a:bodyPr>
          <a:lstStyle/>
          <a:p>
            <a:pPr algn="ctr"/>
            <a:r>
              <a:rPr lang="fr-FR" sz="2000"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Portrait d’un notaire</a:t>
            </a:r>
            <a:r>
              <a:rPr lang="fr-FR" sz="2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(1583)</a:t>
            </a:r>
            <a:endParaRPr lang="fr-FR"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0754675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1" y="-1"/>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intérieur&#10;&#10;Description générée automatiquement">
            <a:extLst>
              <a:ext uri="{FF2B5EF4-FFF2-40B4-BE49-F238E27FC236}">
                <a16:creationId xmlns:a16="http://schemas.microsoft.com/office/drawing/2014/main" id="{9D57064D-69D9-0EFF-B783-62C4BF9D1E20}"/>
              </a:ext>
            </a:extLst>
          </p:cNvPr>
          <p:cNvPicPr>
            <a:picLocks noChangeAspect="1"/>
          </p:cNvPicPr>
          <p:nvPr/>
        </p:nvPicPr>
        <p:blipFill>
          <a:blip r:embed="rId3"/>
          <a:stretch>
            <a:fillRect/>
          </a:stretch>
        </p:blipFill>
        <p:spPr>
          <a:xfrm>
            <a:off x="2367855" y="0"/>
            <a:ext cx="7456289" cy="6858000"/>
          </a:xfrm>
          <a:prstGeom prst="rect">
            <a:avLst/>
          </a:prstGeom>
        </p:spPr>
      </p:pic>
    </p:spTree>
    <p:extLst>
      <p:ext uri="{BB962C8B-B14F-4D97-AF65-F5344CB8AC3E}">
        <p14:creationId xmlns:p14="http://schemas.microsoft.com/office/powerpoint/2010/main" val="21761501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1" y="0"/>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personne, posant&#10;&#10;Description générée automatiquement">
            <a:extLst>
              <a:ext uri="{FF2B5EF4-FFF2-40B4-BE49-F238E27FC236}">
                <a16:creationId xmlns:a16="http://schemas.microsoft.com/office/drawing/2014/main" id="{3856814F-F263-5BD9-8971-82C1FDDF5375}"/>
              </a:ext>
            </a:extLst>
          </p:cNvPr>
          <p:cNvPicPr>
            <a:picLocks noChangeAspect="1"/>
          </p:cNvPicPr>
          <p:nvPr/>
        </p:nvPicPr>
        <p:blipFill>
          <a:blip r:embed="rId3"/>
          <a:stretch>
            <a:fillRect/>
          </a:stretch>
        </p:blipFill>
        <p:spPr>
          <a:xfrm>
            <a:off x="875436" y="61309"/>
            <a:ext cx="5051536" cy="6735381"/>
          </a:xfrm>
          <a:prstGeom prst="rect">
            <a:avLst/>
          </a:prstGeom>
        </p:spPr>
      </p:pic>
      <p:pic>
        <p:nvPicPr>
          <p:cNvPr id="5" name="Image 4" descr="Une image contenant personne&#10;&#10;Description générée automatiquement">
            <a:extLst>
              <a:ext uri="{FF2B5EF4-FFF2-40B4-BE49-F238E27FC236}">
                <a16:creationId xmlns:a16="http://schemas.microsoft.com/office/drawing/2014/main" id="{CD31152E-E324-FD65-0FDD-B3A13128F01B}"/>
              </a:ext>
            </a:extLst>
          </p:cNvPr>
          <p:cNvPicPr>
            <a:picLocks noChangeAspect="1"/>
          </p:cNvPicPr>
          <p:nvPr/>
        </p:nvPicPr>
        <p:blipFill>
          <a:blip r:embed="rId4"/>
          <a:stretch>
            <a:fillRect/>
          </a:stretch>
        </p:blipFill>
        <p:spPr>
          <a:xfrm>
            <a:off x="6740212" y="1587062"/>
            <a:ext cx="4659568" cy="3575505"/>
          </a:xfrm>
          <a:prstGeom prst="rect">
            <a:avLst/>
          </a:prstGeom>
        </p:spPr>
      </p:pic>
      <p:sp>
        <p:nvSpPr>
          <p:cNvPr id="7" name="ZoneTexte 6">
            <a:extLst>
              <a:ext uri="{FF2B5EF4-FFF2-40B4-BE49-F238E27FC236}">
                <a16:creationId xmlns:a16="http://schemas.microsoft.com/office/drawing/2014/main" id="{B82149F5-0189-0701-D545-6ED8E0316027}"/>
              </a:ext>
            </a:extLst>
          </p:cNvPr>
          <p:cNvSpPr txBox="1"/>
          <p:nvPr/>
        </p:nvSpPr>
        <p:spPr>
          <a:xfrm>
            <a:off x="6547945" y="5444359"/>
            <a:ext cx="5644055" cy="769441"/>
          </a:xfrm>
          <a:prstGeom prst="rect">
            <a:avLst/>
          </a:prstGeom>
          <a:noFill/>
        </p:spPr>
        <p:txBody>
          <a:bodyPr wrap="square" rtlCol="0">
            <a:spAutoFit/>
          </a:bodyPr>
          <a:lstStyle/>
          <a:p>
            <a:pPr algn="ctr"/>
            <a:r>
              <a:rPr lang="fr-FR" sz="2200"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Portrait de la famille </a:t>
            </a:r>
            <a:r>
              <a:rPr lang="fr-FR" sz="2200" i="1"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Gozzadini</a:t>
            </a:r>
            <a:r>
              <a:rPr lang="fr-FR" sz="2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p>
          <a:p>
            <a:pPr algn="ctr"/>
            <a:r>
              <a:rPr lang="fr-FR" sz="2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(1584 – </a:t>
            </a:r>
            <a:r>
              <a:rPr lang="fr-FR" sz="2200" dirty="0">
                <a:solidFill>
                  <a:schemeClr val="bg1"/>
                </a:solidFill>
                <a:latin typeface="Verdana" panose="020B0604030504040204" pitchFamily="34" charset="0"/>
                <a:ea typeface="Verdana" panose="020B0604030504040204" pitchFamily="34" charset="0"/>
                <a:cs typeface="Verdana" panose="020B0604030504040204" pitchFamily="34" charset="0"/>
              </a:rPr>
              <a:t>Bologne)</a:t>
            </a:r>
            <a:r>
              <a:rPr lang="fr-FR" sz="2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endParaRPr lang="fr-FR" sz="2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7891121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105104" y="0"/>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personne, habillé&#10;&#10;Description générée automatiquement">
            <a:extLst>
              <a:ext uri="{FF2B5EF4-FFF2-40B4-BE49-F238E27FC236}">
                <a16:creationId xmlns:a16="http://schemas.microsoft.com/office/drawing/2014/main" id="{6BD2C084-3A03-0B04-902D-17F91FE488FF}"/>
              </a:ext>
            </a:extLst>
          </p:cNvPr>
          <p:cNvPicPr>
            <a:picLocks noChangeAspect="1"/>
          </p:cNvPicPr>
          <p:nvPr/>
        </p:nvPicPr>
        <p:blipFill>
          <a:blip r:embed="rId3"/>
          <a:stretch>
            <a:fillRect/>
          </a:stretch>
        </p:blipFill>
        <p:spPr>
          <a:xfrm>
            <a:off x="531198" y="-1"/>
            <a:ext cx="5070815" cy="6858000"/>
          </a:xfrm>
          <a:prstGeom prst="rect">
            <a:avLst/>
          </a:prstGeom>
        </p:spPr>
      </p:pic>
      <p:pic>
        <p:nvPicPr>
          <p:cNvPr id="8" name="Image 7" descr="Une image contenant personne, mammifère&#10;&#10;Description générée automatiquement">
            <a:extLst>
              <a:ext uri="{FF2B5EF4-FFF2-40B4-BE49-F238E27FC236}">
                <a16:creationId xmlns:a16="http://schemas.microsoft.com/office/drawing/2014/main" id="{0D0D5F36-7F96-AFE3-8582-4BA62569C263}"/>
              </a:ext>
            </a:extLst>
          </p:cNvPr>
          <p:cNvPicPr>
            <a:picLocks noChangeAspect="1"/>
          </p:cNvPicPr>
          <p:nvPr/>
        </p:nvPicPr>
        <p:blipFill>
          <a:blip r:embed="rId4"/>
          <a:stretch>
            <a:fillRect/>
          </a:stretch>
        </p:blipFill>
        <p:spPr>
          <a:xfrm>
            <a:off x="6212795" y="679234"/>
            <a:ext cx="5469032" cy="5458810"/>
          </a:xfrm>
          <a:prstGeom prst="rect">
            <a:avLst/>
          </a:prstGeom>
        </p:spPr>
      </p:pic>
      <p:sp>
        <p:nvSpPr>
          <p:cNvPr id="9" name="ZoneTexte 8">
            <a:extLst>
              <a:ext uri="{FF2B5EF4-FFF2-40B4-BE49-F238E27FC236}">
                <a16:creationId xmlns:a16="http://schemas.microsoft.com/office/drawing/2014/main" id="{448A0ADB-E0BA-2202-8D25-1997AF4998D0}"/>
              </a:ext>
            </a:extLst>
          </p:cNvPr>
          <p:cNvSpPr txBox="1"/>
          <p:nvPr/>
        </p:nvSpPr>
        <p:spPr>
          <a:xfrm>
            <a:off x="5623033" y="6306205"/>
            <a:ext cx="6568968" cy="430887"/>
          </a:xfrm>
          <a:prstGeom prst="rect">
            <a:avLst/>
          </a:prstGeom>
          <a:noFill/>
        </p:spPr>
        <p:txBody>
          <a:bodyPr wrap="square" rtlCol="0">
            <a:spAutoFit/>
          </a:bodyPr>
          <a:lstStyle/>
          <a:p>
            <a:pPr algn="ctr"/>
            <a:r>
              <a:rPr lang="fr-FR" sz="2200"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Portrait d’une Dame avec son chien</a:t>
            </a:r>
            <a:r>
              <a:rPr lang="fr-FR" sz="2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(1590)</a:t>
            </a:r>
            <a:endParaRPr lang="fr-FR" sz="2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7232633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1" y="-1"/>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personne&#10;&#10;Description générée automatiquement">
            <a:extLst>
              <a:ext uri="{FF2B5EF4-FFF2-40B4-BE49-F238E27FC236}">
                <a16:creationId xmlns:a16="http://schemas.microsoft.com/office/drawing/2014/main" id="{6DDF63B7-EC2C-8381-E15C-CB513CD8E7BD}"/>
              </a:ext>
            </a:extLst>
          </p:cNvPr>
          <p:cNvPicPr>
            <a:picLocks noChangeAspect="1"/>
          </p:cNvPicPr>
          <p:nvPr/>
        </p:nvPicPr>
        <p:blipFill>
          <a:blip r:embed="rId3"/>
          <a:stretch>
            <a:fillRect/>
          </a:stretch>
        </p:blipFill>
        <p:spPr>
          <a:xfrm>
            <a:off x="483312" y="-7884"/>
            <a:ext cx="5197046" cy="6397879"/>
          </a:xfrm>
          <a:prstGeom prst="rect">
            <a:avLst/>
          </a:prstGeom>
        </p:spPr>
      </p:pic>
      <p:pic>
        <p:nvPicPr>
          <p:cNvPr id="5" name="Image 4" descr="Une image contenant personne, sombre&#10;&#10;Description générée automatiquement">
            <a:extLst>
              <a:ext uri="{FF2B5EF4-FFF2-40B4-BE49-F238E27FC236}">
                <a16:creationId xmlns:a16="http://schemas.microsoft.com/office/drawing/2014/main" id="{263802B2-AE1A-A86C-BE55-C7D2C43DA4DA}"/>
              </a:ext>
            </a:extLst>
          </p:cNvPr>
          <p:cNvPicPr>
            <a:picLocks noChangeAspect="1"/>
          </p:cNvPicPr>
          <p:nvPr/>
        </p:nvPicPr>
        <p:blipFill>
          <a:blip r:embed="rId4"/>
          <a:stretch>
            <a:fillRect/>
          </a:stretch>
        </p:blipFill>
        <p:spPr>
          <a:xfrm>
            <a:off x="6865262" y="-7884"/>
            <a:ext cx="4916996" cy="6397879"/>
          </a:xfrm>
          <a:prstGeom prst="rect">
            <a:avLst/>
          </a:prstGeom>
        </p:spPr>
      </p:pic>
      <p:sp>
        <p:nvSpPr>
          <p:cNvPr id="7" name="ZoneTexte 6">
            <a:extLst>
              <a:ext uri="{FF2B5EF4-FFF2-40B4-BE49-F238E27FC236}">
                <a16:creationId xmlns:a16="http://schemas.microsoft.com/office/drawing/2014/main" id="{D5FFBEB5-6AA3-2D9E-921B-60C1C255519E}"/>
              </a:ext>
            </a:extLst>
          </p:cNvPr>
          <p:cNvSpPr txBox="1"/>
          <p:nvPr/>
        </p:nvSpPr>
        <p:spPr>
          <a:xfrm>
            <a:off x="-42031" y="6421823"/>
            <a:ext cx="6547934" cy="400110"/>
          </a:xfrm>
          <a:prstGeom prst="rect">
            <a:avLst/>
          </a:prstGeom>
          <a:noFill/>
        </p:spPr>
        <p:txBody>
          <a:bodyPr wrap="square" rtlCol="0">
            <a:spAutoFit/>
          </a:bodyPr>
          <a:lstStyle/>
          <a:p>
            <a:pPr algn="ctr"/>
            <a:r>
              <a:rPr lang="fr-FR" sz="2000"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Portrait d’Isabella </a:t>
            </a:r>
            <a:r>
              <a:rPr lang="fr-FR" sz="2000" i="1"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Ruini</a:t>
            </a:r>
            <a:r>
              <a:rPr lang="fr-FR" sz="2000"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en Vénus</a:t>
            </a:r>
            <a:r>
              <a:rPr lang="fr-FR" sz="2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(1592 - Rouen) </a:t>
            </a:r>
            <a:endParaRPr lang="fr-FR"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ZoneTexte 7">
            <a:extLst>
              <a:ext uri="{FF2B5EF4-FFF2-40B4-BE49-F238E27FC236}">
                <a16:creationId xmlns:a16="http://schemas.microsoft.com/office/drawing/2014/main" id="{C2047E33-A4F3-9B28-2DD1-A62A46DC7508}"/>
              </a:ext>
            </a:extLst>
          </p:cNvPr>
          <p:cNvSpPr txBox="1"/>
          <p:nvPr/>
        </p:nvSpPr>
        <p:spPr>
          <a:xfrm>
            <a:off x="6634041" y="6427083"/>
            <a:ext cx="5531669" cy="400110"/>
          </a:xfrm>
          <a:prstGeom prst="rect">
            <a:avLst/>
          </a:prstGeom>
          <a:noFill/>
        </p:spPr>
        <p:txBody>
          <a:bodyPr wrap="square" rtlCol="0">
            <a:spAutoFit/>
          </a:bodyPr>
          <a:lstStyle/>
          <a:p>
            <a:pPr algn="ctr"/>
            <a:r>
              <a:rPr lang="fr-FR" sz="2000"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Portrait d’Isabella </a:t>
            </a:r>
            <a:r>
              <a:rPr lang="fr-FR" sz="2000" i="1"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Ruini</a:t>
            </a:r>
            <a:r>
              <a:rPr lang="fr-FR" sz="2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(1593 - Florence) </a:t>
            </a:r>
            <a:endParaRPr lang="fr-FR"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9932613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1" y="3"/>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personne, intérieur&#10;&#10;Description générée automatiquement">
            <a:extLst>
              <a:ext uri="{FF2B5EF4-FFF2-40B4-BE49-F238E27FC236}">
                <a16:creationId xmlns:a16="http://schemas.microsoft.com/office/drawing/2014/main" id="{826DD854-18B4-0586-F0B9-84785E9BFE6A}"/>
              </a:ext>
            </a:extLst>
          </p:cNvPr>
          <p:cNvPicPr>
            <a:picLocks noChangeAspect="1"/>
          </p:cNvPicPr>
          <p:nvPr/>
        </p:nvPicPr>
        <p:blipFill>
          <a:blip r:embed="rId3"/>
          <a:stretch>
            <a:fillRect/>
          </a:stretch>
        </p:blipFill>
        <p:spPr>
          <a:xfrm>
            <a:off x="3478924" y="-24251"/>
            <a:ext cx="5244662" cy="6878245"/>
          </a:xfrm>
          <a:prstGeom prst="rect">
            <a:avLst/>
          </a:prstGeom>
        </p:spPr>
      </p:pic>
      <p:sp>
        <p:nvSpPr>
          <p:cNvPr id="4" name="ZoneTexte 3">
            <a:extLst>
              <a:ext uri="{FF2B5EF4-FFF2-40B4-BE49-F238E27FC236}">
                <a16:creationId xmlns:a16="http://schemas.microsoft.com/office/drawing/2014/main" id="{3A3A9C37-BD1D-8CA2-024E-F4389D2C7077}"/>
              </a:ext>
            </a:extLst>
          </p:cNvPr>
          <p:cNvSpPr txBox="1"/>
          <p:nvPr/>
        </p:nvSpPr>
        <p:spPr>
          <a:xfrm>
            <a:off x="8723586" y="3142592"/>
            <a:ext cx="3468414" cy="1679627"/>
          </a:xfrm>
          <a:prstGeom prst="rect">
            <a:avLst/>
          </a:prstGeom>
          <a:noFill/>
        </p:spPr>
        <p:txBody>
          <a:bodyPr wrap="square" rtlCol="0">
            <a:spAutoFit/>
          </a:bodyPr>
          <a:lstStyle/>
          <a:p>
            <a:pPr algn="ctr">
              <a:lnSpc>
                <a:spcPct val="150000"/>
              </a:lnSpc>
            </a:pPr>
            <a:r>
              <a:rPr lang="fr-FR" sz="2400"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Portrait de </a:t>
            </a:r>
          </a:p>
          <a:p>
            <a:pPr algn="ctr">
              <a:lnSpc>
                <a:spcPct val="150000"/>
              </a:lnSpc>
            </a:pPr>
            <a:r>
              <a:rPr lang="fr-FR" sz="2400"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Costanza </a:t>
            </a:r>
            <a:r>
              <a:rPr lang="fr-FR" sz="2400" i="1"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Alidosi</a:t>
            </a:r>
            <a:r>
              <a:rPr lang="fr-FR" sz="2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(1594)</a:t>
            </a:r>
            <a:endParaRPr lang="fr-FR"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6999185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1" y="0"/>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descr="Une image contenant texte, livre&#10;&#10;Description générée automatiquement">
            <a:extLst>
              <a:ext uri="{FF2B5EF4-FFF2-40B4-BE49-F238E27FC236}">
                <a16:creationId xmlns:a16="http://schemas.microsoft.com/office/drawing/2014/main" id="{820357F2-A4D8-7666-FEA1-E7D028029284}"/>
              </a:ext>
            </a:extLst>
          </p:cNvPr>
          <p:cNvPicPr>
            <a:picLocks noChangeAspect="1"/>
          </p:cNvPicPr>
          <p:nvPr/>
        </p:nvPicPr>
        <p:blipFill>
          <a:blip r:embed="rId3"/>
          <a:stretch>
            <a:fillRect/>
          </a:stretch>
        </p:blipFill>
        <p:spPr>
          <a:xfrm>
            <a:off x="325813" y="343785"/>
            <a:ext cx="5969877" cy="4706180"/>
          </a:xfrm>
          <a:prstGeom prst="rect">
            <a:avLst/>
          </a:prstGeom>
        </p:spPr>
      </p:pic>
      <p:pic>
        <p:nvPicPr>
          <p:cNvPr id="12" name="Image 11" descr="Une image contenant texte, personne, intérieur, vieux&#10;&#10;Description générée automatiquement">
            <a:extLst>
              <a:ext uri="{FF2B5EF4-FFF2-40B4-BE49-F238E27FC236}">
                <a16:creationId xmlns:a16="http://schemas.microsoft.com/office/drawing/2014/main" id="{583F8056-83E8-4429-D13F-71736E0CFBCB}"/>
              </a:ext>
            </a:extLst>
          </p:cNvPr>
          <p:cNvPicPr>
            <a:picLocks noChangeAspect="1"/>
          </p:cNvPicPr>
          <p:nvPr/>
        </p:nvPicPr>
        <p:blipFill>
          <a:blip r:embed="rId4"/>
          <a:stretch>
            <a:fillRect/>
          </a:stretch>
        </p:blipFill>
        <p:spPr>
          <a:xfrm>
            <a:off x="6758209" y="343785"/>
            <a:ext cx="4971272" cy="6279502"/>
          </a:xfrm>
          <a:prstGeom prst="rect">
            <a:avLst/>
          </a:prstGeom>
        </p:spPr>
      </p:pic>
      <p:sp>
        <p:nvSpPr>
          <p:cNvPr id="13" name="ZoneTexte 12">
            <a:extLst>
              <a:ext uri="{FF2B5EF4-FFF2-40B4-BE49-F238E27FC236}">
                <a16:creationId xmlns:a16="http://schemas.microsoft.com/office/drawing/2014/main" id="{FAD28DB6-979B-9A39-0DF9-DB8F4BFDEC3A}"/>
              </a:ext>
            </a:extLst>
          </p:cNvPr>
          <p:cNvSpPr txBox="1"/>
          <p:nvPr/>
        </p:nvSpPr>
        <p:spPr>
          <a:xfrm>
            <a:off x="0" y="5114171"/>
            <a:ext cx="6758209" cy="707886"/>
          </a:xfrm>
          <a:prstGeom prst="rect">
            <a:avLst/>
          </a:prstGeom>
          <a:noFill/>
        </p:spPr>
        <p:txBody>
          <a:bodyPr wrap="square" rtlCol="0">
            <a:spAutoFit/>
          </a:bodyPr>
          <a:lstStyle/>
          <a:p>
            <a:pPr algn="ctr"/>
            <a:r>
              <a:rPr lang="fr-FR" sz="2000"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Pedro González (Petrus </a:t>
            </a:r>
            <a:r>
              <a:rPr lang="fr-FR" sz="2000" i="1"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Gonsalvus</a:t>
            </a:r>
            <a:r>
              <a:rPr lang="fr-FR" sz="2000"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et sa femme, Catherine</a:t>
            </a:r>
            <a:r>
              <a:rPr lang="fr-FR" sz="2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par Joris </a:t>
            </a:r>
            <a:r>
              <a:rPr lang="fr-FR" sz="20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Hoefnagel</a:t>
            </a:r>
            <a:r>
              <a:rPr lang="fr-FR" sz="2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(1580)</a:t>
            </a:r>
            <a:endParaRPr lang="fr-FR"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ZoneTexte 13">
            <a:extLst>
              <a:ext uri="{FF2B5EF4-FFF2-40B4-BE49-F238E27FC236}">
                <a16:creationId xmlns:a16="http://schemas.microsoft.com/office/drawing/2014/main" id="{FD80D0A2-C94F-D042-473D-3CEB2B7DE05B}"/>
              </a:ext>
            </a:extLst>
          </p:cNvPr>
          <p:cNvSpPr txBox="1"/>
          <p:nvPr/>
        </p:nvSpPr>
        <p:spPr>
          <a:xfrm>
            <a:off x="1828851" y="6295698"/>
            <a:ext cx="4971337" cy="400110"/>
          </a:xfrm>
          <a:prstGeom prst="rect">
            <a:avLst/>
          </a:prstGeom>
          <a:noFill/>
        </p:spPr>
        <p:txBody>
          <a:bodyPr wrap="square" rtlCol="0">
            <a:spAutoFit/>
          </a:bodyPr>
          <a:lstStyle/>
          <a:p>
            <a:r>
              <a:rPr lang="fr-FR" sz="2000"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Portrait d’</a:t>
            </a:r>
            <a:r>
              <a:rPr lang="fr-FR" sz="2000" i="1"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Antonietta</a:t>
            </a:r>
            <a:r>
              <a:rPr lang="fr-FR" sz="2000"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Gonzales </a:t>
            </a:r>
            <a:r>
              <a:rPr lang="fr-FR" sz="2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(Blois) </a:t>
            </a:r>
            <a:endParaRPr lang="fr-FR"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8040047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1" y="3"/>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posant, vieux, habillé&#10;&#10;Description générée automatiquement">
            <a:extLst>
              <a:ext uri="{FF2B5EF4-FFF2-40B4-BE49-F238E27FC236}">
                <a16:creationId xmlns:a16="http://schemas.microsoft.com/office/drawing/2014/main" id="{31AEF61A-1855-E426-2C58-CF1A6F21C5CB}"/>
              </a:ext>
            </a:extLst>
          </p:cNvPr>
          <p:cNvPicPr>
            <a:picLocks noChangeAspect="1"/>
          </p:cNvPicPr>
          <p:nvPr/>
        </p:nvPicPr>
        <p:blipFill>
          <a:blip r:embed="rId3"/>
          <a:stretch>
            <a:fillRect/>
          </a:stretch>
        </p:blipFill>
        <p:spPr>
          <a:xfrm>
            <a:off x="1902371" y="160457"/>
            <a:ext cx="8366235" cy="6553551"/>
          </a:xfrm>
          <a:prstGeom prst="rect">
            <a:avLst/>
          </a:prstGeom>
        </p:spPr>
      </p:pic>
    </p:spTree>
    <p:extLst>
      <p:ext uri="{BB962C8B-B14F-4D97-AF65-F5344CB8AC3E}">
        <p14:creationId xmlns:p14="http://schemas.microsoft.com/office/powerpoint/2010/main" val="34987411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1" y="3"/>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3A3A9C37-BD1D-8CA2-024E-F4389D2C7077}"/>
              </a:ext>
            </a:extLst>
          </p:cNvPr>
          <p:cNvSpPr txBox="1"/>
          <p:nvPr/>
        </p:nvSpPr>
        <p:spPr>
          <a:xfrm>
            <a:off x="462450" y="6415886"/>
            <a:ext cx="5896308" cy="400110"/>
          </a:xfrm>
          <a:prstGeom prst="rect">
            <a:avLst/>
          </a:prstGeom>
          <a:noFill/>
        </p:spPr>
        <p:txBody>
          <a:bodyPr wrap="square" rtlCol="0">
            <a:spAutoFit/>
          </a:bodyPr>
          <a:lstStyle/>
          <a:p>
            <a:pPr algn="ctr"/>
            <a:r>
              <a:rPr lang="fr-FR" sz="2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Lavinia Fontana </a:t>
            </a:r>
            <a:r>
              <a:rPr lang="fr-FR" sz="2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fr-FR" sz="2000"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Noli me tangere</a:t>
            </a:r>
            <a:r>
              <a:rPr lang="fr-FR" sz="2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(1581) </a:t>
            </a:r>
            <a:endParaRPr lang="fr-FR"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Image 2" descr="Une image contenant personne, intérieur, vieux&#10;&#10;Description générée automatiquement">
            <a:extLst>
              <a:ext uri="{FF2B5EF4-FFF2-40B4-BE49-F238E27FC236}">
                <a16:creationId xmlns:a16="http://schemas.microsoft.com/office/drawing/2014/main" id="{18F1B12F-3670-4AEE-4405-7F3DB4D83AE8}"/>
              </a:ext>
            </a:extLst>
          </p:cNvPr>
          <p:cNvPicPr>
            <a:picLocks noChangeAspect="1"/>
          </p:cNvPicPr>
          <p:nvPr/>
        </p:nvPicPr>
        <p:blipFill>
          <a:blip r:embed="rId3"/>
          <a:stretch>
            <a:fillRect/>
          </a:stretch>
        </p:blipFill>
        <p:spPr>
          <a:xfrm>
            <a:off x="791113" y="0"/>
            <a:ext cx="5273347" cy="6391936"/>
          </a:xfrm>
          <a:prstGeom prst="rect">
            <a:avLst/>
          </a:prstGeom>
        </p:spPr>
      </p:pic>
      <p:pic>
        <p:nvPicPr>
          <p:cNvPr id="7" name="Image 6" descr="Une image contenant personne, groupe, famille, foule&#10;&#10;Description générée automatiquement">
            <a:extLst>
              <a:ext uri="{FF2B5EF4-FFF2-40B4-BE49-F238E27FC236}">
                <a16:creationId xmlns:a16="http://schemas.microsoft.com/office/drawing/2014/main" id="{868548E5-0657-5984-F702-1C5F5694BE60}"/>
              </a:ext>
            </a:extLst>
          </p:cNvPr>
          <p:cNvPicPr>
            <a:picLocks noChangeAspect="1"/>
          </p:cNvPicPr>
          <p:nvPr/>
        </p:nvPicPr>
        <p:blipFill>
          <a:blip r:embed="rId4"/>
          <a:stretch>
            <a:fillRect/>
          </a:stretch>
        </p:blipFill>
        <p:spPr>
          <a:xfrm>
            <a:off x="7052445" y="23682"/>
            <a:ext cx="4330262" cy="6359299"/>
          </a:xfrm>
          <a:prstGeom prst="rect">
            <a:avLst/>
          </a:prstGeom>
        </p:spPr>
      </p:pic>
      <p:sp>
        <p:nvSpPr>
          <p:cNvPr id="8" name="ZoneTexte 7">
            <a:extLst>
              <a:ext uri="{FF2B5EF4-FFF2-40B4-BE49-F238E27FC236}">
                <a16:creationId xmlns:a16="http://schemas.microsoft.com/office/drawing/2014/main" id="{7A56D8D4-1617-14D2-FDF5-C62DD0B437F1}"/>
              </a:ext>
            </a:extLst>
          </p:cNvPr>
          <p:cNvSpPr txBox="1"/>
          <p:nvPr/>
        </p:nvSpPr>
        <p:spPr>
          <a:xfrm>
            <a:off x="6411308" y="6412956"/>
            <a:ext cx="5896308" cy="400110"/>
          </a:xfrm>
          <a:prstGeom prst="rect">
            <a:avLst/>
          </a:prstGeom>
          <a:noFill/>
        </p:spPr>
        <p:txBody>
          <a:bodyPr wrap="square" rtlCol="0">
            <a:spAutoFit/>
          </a:bodyPr>
          <a:lstStyle/>
          <a:p>
            <a:pPr algn="ctr"/>
            <a:r>
              <a:rPr lang="fr-FR" sz="2000" b="1"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Agnolo</a:t>
            </a:r>
            <a:r>
              <a:rPr lang="fr-FR" sz="2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Bronzino </a:t>
            </a:r>
            <a:r>
              <a:rPr lang="fr-FR" sz="2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fr-FR" sz="2000"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Noli me tangere</a:t>
            </a:r>
            <a:r>
              <a:rPr lang="fr-FR" sz="2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(1561) </a:t>
            </a:r>
            <a:endParaRPr lang="fr-FR"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7772945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1" y="-1"/>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0BC2B4D9-5F06-5098-8BEC-7F86CC166DC0}"/>
              </a:ext>
            </a:extLst>
          </p:cNvPr>
          <p:cNvSpPr txBox="1"/>
          <p:nvPr/>
        </p:nvSpPr>
        <p:spPr>
          <a:xfrm>
            <a:off x="6657692" y="4479234"/>
            <a:ext cx="5534308" cy="1297791"/>
          </a:xfrm>
          <a:prstGeom prst="rect">
            <a:avLst/>
          </a:prstGeom>
          <a:noFill/>
        </p:spPr>
        <p:txBody>
          <a:bodyPr wrap="square" rtlCol="0">
            <a:spAutoFit/>
          </a:bodyPr>
          <a:lstStyle/>
          <a:p>
            <a:pPr algn="ctr">
              <a:lnSpc>
                <a:spcPct val="150000"/>
              </a:lnSpc>
            </a:pPr>
            <a:r>
              <a:rPr lang="fr-FR" sz="2800" b="1"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Annonciation</a:t>
            </a:r>
            <a:r>
              <a:rPr lang="fr-FR" sz="28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p>
          <a:p>
            <a:pPr algn="ctr">
              <a:lnSpc>
                <a:spcPct val="150000"/>
              </a:lnSpc>
            </a:pPr>
            <a:r>
              <a:rPr lang="fr-FR" sz="28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t>
            </a:r>
            <a:r>
              <a:rPr lang="fr-FR" sz="28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Palazzo</a:t>
            </a:r>
            <a:r>
              <a:rPr lang="fr-FR" sz="28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Vecchio, Florence). </a:t>
            </a:r>
          </a:p>
        </p:txBody>
      </p:sp>
      <p:pic>
        <p:nvPicPr>
          <p:cNvPr id="5" name="Image 4" descr="Une image contenant texte, cadre&#10;&#10;Description générée automatiquement">
            <a:extLst>
              <a:ext uri="{FF2B5EF4-FFF2-40B4-BE49-F238E27FC236}">
                <a16:creationId xmlns:a16="http://schemas.microsoft.com/office/drawing/2014/main" id="{12C1A38F-69E3-8B7E-AB42-A2A79F0B7A2F}"/>
              </a:ext>
            </a:extLst>
          </p:cNvPr>
          <p:cNvPicPr>
            <a:picLocks noChangeAspect="1"/>
          </p:cNvPicPr>
          <p:nvPr/>
        </p:nvPicPr>
        <p:blipFill>
          <a:blip r:embed="rId3"/>
          <a:stretch>
            <a:fillRect/>
          </a:stretch>
        </p:blipFill>
        <p:spPr>
          <a:xfrm>
            <a:off x="710520" y="0"/>
            <a:ext cx="5947172" cy="6858000"/>
          </a:xfrm>
          <a:prstGeom prst="rect">
            <a:avLst/>
          </a:prstGeom>
        </p:spPr>
      </p:pic>
    </p:spTree>
    <p:extLst>
      <p:ext uri="{BB962C8B-B14F-4D97-AF65-F5344CB8AC3E}">
        <p14:creationId xmlns:p14="http://schemas.microsoft.com/office/powerpoint/2010/main" val="40332151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1" y="9463"/>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3A3A9C37-BD1D-8CA2-024E-F4389D2C7077}"/>
              </a:ext>
            </a:extLst>
          </p:cNvPr>
          <p:cNvSpPr txBox="1"/>
          <p:nvPr/>
        </p:nvSpPr>
        <p:spPr>
          <a:xfrm>
            <a:off x="8965324" y="3142592"/>
            <a:ext cx="3226676" cy="1415067"/>
          </a:xfrm>
          <a:prstGeom prst="rect">
            <a:avLst/>
          </a:prstGeom>
          <a:noFill/>
        </p:spPr>
        <p:txBody>
          <a:bodyPr wrap="square" rtlCol="0">
            <a:spAutoFit/>
          </a:bodyPr>
          <a:lstStyle/>
          <a:p>
            <a:pPr algn="ctr">
              <a:lnSpc>
                <a:spcPct val="150000"/>
              </a:lnSpc>
            </a:pPr>
            <a:r>
              <a:rPr lang="fr-FR" sz="2000"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Portrait de </a:t>
            </a:r>
          </a:p>
          <a:p>
            <a:pPr algn="ctr">
              <a:lnSpc>
                <a:spcPct val="150000"/>
              </a:lnSpc>
            </a:pPr>
            <a:r>
              <a:rPr lang="fr-FR" sz="2000"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Grégoire XIII</a:t>
            </a:r>
            <a:r>
              <a:rPr lang="fr-FR" sz="2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p>
          <a:p>
            <a:pPr algn="ctr">
              <a:lnSpc>
                <a:spcPct val="150000"/>
              </a:lnSpc>
            </a:pPr>
            <a:r>
              <a:rPr lang="fr-FR" sz="2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(1585)</a:t>
            </a:r>
          </a:p>
        </p:txBody>
      </p:sp>
      <p:pic>
        <p:nvPicPr>
          <p:cNvPr id="7" name="Image 6" descr="Une image contenant texte, personne, intérieur&#10;&#10;Description générée automatiquement">
            <a:extLst>
              <a:ext uri="{FF2B5EF4-FFF2-40B4-BE49-F238E27FC236}">
                <a16:creationId xmlns:a16="http://schemas.microsoft.com/office/drawing/2014/main" id="{B48E5F50-025D-17A8-ECA1-20E9107B2A54}"/>
              </a:ext>
            </a:extLst>
          </p:cNvPr>
          <p:cNvPicPr>
            <a:picLocks noChangeAspect="1"/>
          </p:cNvPicPr>
          <p:nvPr/>
        </p:nvPicPr>
        <p:blipFill>
          <a:blip r:embed="rId3"/>
          <a:stretch>
            <a:fillRect/>
          </a:stretch>
        </p:blipFill>
        <p:spPr>
          <a:xfrm>
            <a:off x="3258207" y="-14189"/>
            <a:ext cx="5707117" cy="6848541"/>
          </a:xfrm>
          <a:prstGeom prst="rect">
            <a:avLst/>
          </a:prstGeom>
        </p:spPr>
      </p:pic>
    </p:spTree>
    <p:extLst>
      <p:ext uri="{BB962C8B-B14F-4D97-AF65-F5344CB8AC3E}">
        <p14:creationId xmlns:p14="http://schemas.microsoft.com/office/powerpoint/2010/main" val="21620880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1" y="3"/>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descr="Une image contenant texte&#10;&#10;Description générée automatiquement">
            <a:extLst>
              <a:ext uri="{FF2B5EF4-FFF2-40B4-BE49-F238E27FC236}">
                <a16:creationId xmlns:a16="http://schemas.microsoft.com/office/drawing/2014/main" id="{441F9AD0-219C-4C9D-B1BD-EBCEB99F63DD}"/>
              </a:ext>
            </a:extLst>
          </p:cNvPr>
          <p:cNvPicPr>
            <a:picLocks noChangeAspect="1"/>
          </p:cNvPicPr>
          <p:nvPr/>
        </p:nvPicPr>
        <p:blipFill>
          <a:blip r:embed="rId3"/>
          <a:stretch>
            <a:fillRect/>
          </a:stretch>
        </p:blipFill>
        <p:spPr>
          <a:xfrm>
            <a:off x="1206228" y="0"/>
            <a:ext cx="4205516" cy="6495397"/>
          </a:xfrm>
          <a:prstGeom prst="rect">
            <a:avLst/>
          </a:prstGeom>
        </p:spPr>
      </p:pic>
      <p:pic>
        <p:nvPicPr>
          <p:cNvPr id="9" name="Image 8" descr="Une image contenant plusieurs, foule&#10;&#10;Description générée automatiquement">
            <a:extLst>
              <a:ext uri="{FF2B5EF4-FFF2-40B4-BE49-F238E27FC236}">
                <a16:creationId xmlns:a16="http://schemas.microsoft.com/office/drawing/2014/main" id="{1754519F-919B-D26E-7C18-4456D43499A3}"/>
              </a:ext>
            </a:extLst>
          </p:cNvPr>
          <p:cNvPicPr>
            <a:picLocks noChangeAspect="1"/>
          </p:cNvPicPr>
          <p:nvPr/>
        </p:nvPicPr>
        <p:blipFill>
          <a:blip r:embed="rId4"/>
          <a:stretch>
            <a:fillRect/>
          </a:stretch>
        </p:blipFill>
        <p:spPr>
          <a:xfrm>
            <a:off x="6706253" y="0"/>
            <a:ext cx="4279519" cy="6495397"/>
          </a:xfrm>
          <a:prstGeom prst="rect">
            <a:avLst/>
          </a:prstGeom>
        </p:spPr>
      </p:pic>
      <p:sp>
        <p:nvSpPr>
          <p:cNvPr id="11" name="ZoneTexte 10">
            <a:extLst>
              <a:ext uri="{FF2B5EF4-FFF2-40B4-BE49-F238E27FC236}">
                <a16:creationId xmlns:a16="http://schemas.microsoft.com/office/drawing/2014/main" id="{6F81B6B9-33FC-01FD-E723-08141BE87A71}"/>
              </a:ext>
            </a:extLst>
          </p:cNvPr>
          <p:cNvSpPr txBox="1"/>
          <p:nvPr/>
        </p:nvSpPr>
        <p:spPr>
          <a:xfrm>
            <a:off x="136637" y="6488665"/>
            <a:ext cx="5759668" cy="369332"/>
          </a:xfrm>
          <a:prstGeom prst="rect">
            <a:avLst/>
          </a:prstGeom>
          <a:noFill/>
        </p:spPr>
        <p:txBody>
          <a:bodyPr wrap="square">
            <a:spAutoFit/>
          </a:bodyPr>
          <a:lstStyle/>
          <a:p>
            <a:pPr algn="ctr"/>
            <a:r>
              <a:rPr lang="fr-FR" sz="1800"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Assomption de la Vierge de Ponte Santo (1584)</a:t>
            </a:r>
            <a:r>
              <a:rPr lang="fr-FR"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endParaRPr lang="fr-FR"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3" name="ZoneTexte 12">
            <a:extLst>
              <a:ext uri="{FF2B5EF4-FFF2-40B4-BE49-F238E27FC236}">
                <a16:creationId xmlns:a16="http://schemas.microsoft.com/office/drawing/2014/main" id="{1D59E5F8-B107-BE49-A7E9-26A314B3F798}"/>
              </a:ext>
            </a:extLst>
          </p:cNvPr>
          <p:cNvSpPr txBox="1"/>
          <p:nvPr/>
        </p:nvSpPr>
        <p:spPr>
          <a:xfrm>
            <a:off x="6271131" y="6495397"/>
            <a:ext cx="5237699" cy="369332"/>
          </a:xfrm>
          <a:prstGeom prst="rect">
            <a:avLst/>
          </a:prstGeom>
          <a:noFill/>
        </p:spPr>
        <p:txBody>
          <a:bodyPr wrap="square">
            <a:spAutoFit/>
          </a:bodyPr>
          <a:lstStyle/>
          <a:p>
            <a:pPr algn="ctr"/>
            <a:r>
              <a:rPr lang="fr-FR" sz="1800"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Consécration à la Vierge</a:t>
            </a:r>
            <a:r>
              <a:rPr lang="fr-FR" sz="18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(1599 – Marseille) </a:t>
            </a:r>
            <a:endParaRPr lang="fr-FR"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9434596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1" y="0"/>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3A3A9C37-BD1D-8CA2-024E-F4389D2C7077}"/>
              </a:ext>
            </a:extLst>
          </p:cNvPr>
          <p:cNvSpPr txBox="1"/>
          <p:nvPr/>
        </p:nvSpPr>
        <p:spPr>
          <a:xfrm>
            <a:off x="8413738" y="3142592"/>
            <a:ext cx="3778262" cy="913455"/>
          </a:xfrm>
          <a:prstGeom prst="rect">
            <a:avLst/>
          </a:prstGeom>
          <a:noFill/>
        </p:spPr>
        <p:txBody>
          <a:bodyPr wrap="square" rtlCol="0">
            <a:spAutoFit/>
          </a:bodyPr>
          <a:lstStyle/>
          <a:p>
            <a:pPr algn="ctr">
              <a:lnSpc>
                <a:spcPct val="150000"/>
              </a:lnSpc>
            </a:pPr>
            <a:r>
              <a:rPr lang="fr-FR" sz="2000"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Vision de saint Hyacinthe</a:t>
            </a:r>
          </a:p>
          <a:p>
            <a:pPr algn="ctr">
              <a:lnSpc>
                <a:spcPct val="150000"/>
              </a:lnSpc>
            </a:pPr>
            <a:r>
              <a:rPr lang="fr-FR" dirty="0">
                <a:solidFill>
                  <a:schemeClr val="bg1"/>
                </a:solidFill>
                <a:latin typeface="Verdana" panose="020B0604030504040204" pitchFamily="34" charset="0"/>
                <a:ea typeface="Verdana" panose="020B0604030504040204" pitchFamily="34" charset="0"/>
                <a:cs typeface="Verdana" panose="020B0604030504040204" pitchFamily="34" charset="0"/>
              </a:rPr>
              <a:t>(1600)</a:t>
            </a:r>
            <a:r>
              <a:rPr lang="fr-FR"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endParaRPr lang="fr-FR"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Image 2" descr="Une image contenant texte, intérieur, galerie, pièce&#10;&#10;Description générée automatiquement">
            <a:extLst>
              <a:ext uri="{FF2B5EF4-FFF2-40B4-BE49-F238E27FC236}">
                <a16:creationId xmlns:a16="http://schemas.microsoft.com/office/drawing/2014/main" id="{12FBB429-5595-76BF-5C5E-2A9615A73302}"/>
              </a:ext>
            </a:extLst>
          </p:cNvPr>
          <p:cNvPicPr>
            <a:picLocks noChangeAspect="1"/>
          </p:cNvPicPr>
          <p:nvPr/>
        </p:nvPicPr>
        <p:blipFill>
          <a:blip r:embed="rId3"/>
          <a:stretch>
            <a:fillRect/>
          </a:stretch>
        </p:blipFill>
        <p:spPr>
          <a:xfrm>
            <a:off x="3778262" y="0"/>
            <a:ext cx="4635476" cy="6858000"/>
          </a:xfrm>
          <a:prstGeom prst="rect">
            <a:avLst/>
          </a:prstGeom>
        </p:spPr>
      </p:pic>
    </p:spTree>
    <p:extLst>
      <p:ext uri="{BB962C8B-B14F-4D97-AF65-F5344CB8AC3E}">
        <p14:creationId xmlns:p14="http://schemas.microsoft.com/office/powerpoint/2010/main" val="17088168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1" y="0"/>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personne, homme&#10;&#10;Description générée automatiquement">
            <a:extLst>
              <a:ext uri="{FF2B5EF4-FFF2-40B4-BE49-F238E27FC236}">
                <a16:creationId xmlns:a16="http://schemas.microsoft.com/office/drawing/2014/main" id="{A6445F51-C8F9-BF41-1FCE-2D0F3298143A}"/>
              </a:ext>
            </a:extLst>
          </p:cNvPr>
          <p:cNvPicPr>
            <a:picLocks noChangeAspect="1"/>
          </p:cNvPicPr>
          <p:nvPr/>
        </p:nvPicPr>
        <p:blipFill>
          <a:blip r:embed="rId3"/>
          <a:stretch>
            <a:fillRect/>
          </a:stretch>
        </p:blipFill>
        <p:spPr>
          <a:xfrm>
            <a:off x="1519080" y="0"/>
            <a:ext cx="6295030" cy="6858000"/>
          </a:xfrm>
          <a:prstGeom prst="rect">
            <a:avLst/>
          </a:prstGeom>
        </p:spPr>
      </p:pic>
      <p:sp>
        <p:nvSpPr>
          <p:cNvPr id="7" name="ZoneTexte 6">
            <a:extLst>
              <a:ext uri="{FF2B5EF4-FFF2-40B4-BE49-F238E27FC236}">
                <a16:creationId xmlns:a16="http://schemas.microsoft.com/office/drawing/2014/main" id="{71BF2292-BD5D-51D4-3F30-1C1ECBC03904}"/>
              </a:ext>
            </a:extLst>
          </p:cNvPr>
          <p:cNvSpPr txBox="1"/>
          <p:nvPr/>
        </p:nvSpPr>
        <p:spPr>
          <a:xfrm>
            <a:off x="7814109" y="3336299"/>
            <a:ext cx="4377891" cy="1415067"/>
          </a:xfrm>
          <a:prstGeom prst="rect">
            <a:avLst/>
          </a:prstGeom>
          <a:noFill/>
        </p:spPr>
        <p:txBody>
          <a:bodyPr wrap="square">
            <a:spAutoFit/>
          </a:bodyPr>
          <a:lstStyle/>
          <a:p>
            <a:pPr algn="ctr">
              <a:lnSpc>
                <a:spcPct val="150000"/>
              </a:lnSpc>
            </a:pPr>
            <a:r>
              <a:rPr lang="fr-FR" sz="2000"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Portrait d’un Homme assis </a:t>
            </a:r>
          </a:p>
          <a:p>
            <a:pPr algn="ctr">
              <a:lnSpc>
                <a:spcPct val="150000"/>
              </a:lnSpc>
            </a:pPr>
            <a:r>
              <a:rPr lang="fr-FR" sz="2000"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feuilletant un livre</a:t>
            </a:r>
            <a:r>
              <a:rPr lang="fr-FR" sz="2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p>
          <a:p>
            <a:pPr algn="ctr">
              <a:lnSpc>
                <a:spcPct val="150000"/>
              </a:lnSpc>
            </a:pPr>
            <a:r>
              <a:rPr lang="fr-FR" sz="2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(1614 - Bordeaux) </a:t>
            </a:r>
            <a:endParaRPr lang="fr-FR"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140539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1" y="3"/>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personne, enfant, intérieur, petit&#10;&#10;Description générée automatiquement">
            <a:extLst>
              <a:ext uri="{FF2B5EF4-FFF2-40B4-BE49-F238E27FC236}">
                <a16:creationId xmlns:a16="http://schemas.microsoft.com/office/drawing/2014/main" id="{9AF3999A-5B3D-968C-E5B0-7B64F4F3F44D}"/>
              </a:ext>
            </a:extLst>
          </p:cNvPr>
          <p:cNvPicPr>
            <a:picLocks noChangeAspect="1"/>
          </p:cNvPicPr>
          <p:nvPr/>
        </p:nvPicPr>
        <p:blipFill>
          <a:blip r:embed="rId3"/>
          <a:stretch>
            <a:fillRect/>
          </a:stretch>
        </p:blipFill>
        <p:spPr>
          <a:xfrm>
            <a:off x="1797586" y="-1"/>
            <a:ext cx="8576122" cy="6259843"/>
          </a:xfrm>
          <a:prstGeom prst="rect">
            <a:avLst/>
          </a:prstGeom>
        </p:spPr>
      </p:pic>
      <p:sp>
        <p:nvSpPr>
          <p:cNvPr id="7" name="ZoneTexte 6">
            <a:extLst>
              <a:ext uri="{FF2B5EF4-FFF2-40B4-BE49-F238E27FC236}">
                <a16:creationId xmlns:a16="http://schemas.microsoft.com/office/drawing/2014/main" id="{C4D436C1-472B-70EE-7A94-B1D8695E3CE2}"/>
              </a:ext>
            </a:extLst>
          </p:cNvPr>
          <p:cNvSpPr txBox="1"/>
          <p:nvPr/>
        </p:nvSpPr>
        <p:spPr>
          <a:xfrm>
            <a:off x="-1" y="6335136"/>
            <a:ext cx="12192001" cy="400110"/>
          </a:xfrm>
          <a:prstGeom prst="rect">
            <a:avLst/>
          </a:prstGeom>
          <a:noFill/>
        </p:spPr>
        <p:txBody>
          <a:bodyPr wrap="square">
            <a:spAutoFit/>
          </a:bodyPr>
          <a:lstStyle/>
          <a:p>
            <a:pPr algn="ctr"/>
            <a:r>
              <a:rPr lang="fr-FR" sz="2000"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Portrait de Bianca </a:t>
            </a:r>
            <a:r>
              <a:rPr lang="fr-FR" sz="2000" i="1"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degli</a:t>
            </a:r>
            <a:r>
              <a:rPr lang="fr-FR" sz="2000"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fr-FR" sz="2000" i="1"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Utili</a:t>
            </a:r>
            <a:r>
              <a:rPr lang="fr-FR" sz="2000"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fr-FR" sz="2000" i="1"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Maselli</a:t>
            </a:r>
            <a:r>
              <a:rPr lang="fr-FR" sz="2000"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entourée de ses enfants </a:t>
            </a:r>
            <a:r>
              <a:rPr lang="fr-FR" sz="2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(1604-05) </a:t>
            </a:r>
            <a:endParaRPr lang="fr-FR"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614513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0" y="0"/>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3" name="Image 2" descr="Une image contenant bâtiment, sculpture, plusieurs&#10;&#10;Description générée automatiquement">
            <a:extLst>
              <a:ext uri="{FF2B5EF4-FFF2-40B4-BE49-F238E27FC236}">
                <a16:creationId xmlns:a16="http://schemas.microsoft.com/office/drawing/2014/main" id="{CBA43DC5-C7C5-38BA-7BFF-7168812A3031}"/>
              </a:ext>
            </a:extLst>
          </p:cNvPr>
          <p:cNvPicPr>
            <a:picLocks noChangeAspect="1"/>
          </p:cNvPicPr>
          <p:nvPr/>
        </p:nvPicPr>
        <p:blipFill>
          <a:blip r:embed="rId3"/>
          <a:stretch>
            <a:fillRect/>
          </a:stretch>
        </p:blipFill>
        <p:spPr>
          <a:xfrm>
            <a:off x="755989" y="0"/>
            <a:ext cx="4785346" cy="6498932"/>
          </a:xfrm>
          <a:prstGeom prst="rect">
            <a:avLst/>
          </a:prstGeom>
        </p:spPr>
      </p:pic>
      <p:pic>
        <p:nvPicPr>
          <p:cNvPr id="5" name="Image 4" descr="Une image contenant intérieur, personne, pierre&#10;&#10;Description générée automatiquement">
            <a:extLst>
              <a:ext uri="{FF2B5EF4-FFF2-40B4-BE49-F238E27FC236}">
                <a16:creationId xmlns:a16="http://schemas.microsoft.com/office/drawing/2014/main" id="{791B3245-4DBB-FA2C-2FFD-D199CB6676CF}"/>
              </a:ext>
            </a:extLst>
          </p:cNvPr>
          <p:cNvPicPr>
            <a:picLocks noChangeAspect="1"/>
          </p:cNvPicPr>
          <p:nvPr/>
        </p:nvPicPr>
        <p:blipFill>
          <a:blip r:embed="rId4"/>
          <a:stretch>
            <a:fillRect/>
          </a:stretch>
        </p:blipFill>
        <p:spPr>
          <a:xfrm>
            <a:off x="6582641" y="359064"/>
            <a:ext cx="4853370" cy="6498933"/>
          </a:xfrm>
          <a:prstGeom prst="rect">
            <a:avLst/>
          </a:prstGeom>
        </p:spPr>
      </p:pic>
      <p:sp>
        <p:nvSpPr>
          <p:cNvPr id="8" name="ZoneTexte 7">
            <a:extLst>
              <a:ext uri="{FF2B5EF4-FFF2-40B4-BE49-F238E27FC236}">
                <a16:creationId xmlns:a16="http://schemas.microsoft.com/office/drawing/2014/main" id="{05E3BBE0-3E5A-12CF-217B-49185C32EAA7}"/>
              </a:ext>
            </a:extLst>
          </p:cNvPr>
          <p:cNvSpPr txBox="1"/>
          <p:nvPr/>
        </p:nvSpPr>
        <p:spPr>
          <a:xfrm>
            <a:off x="0" y="6488665"/>
            <a:ext cx="6201103" cy="369332"/>
          </a:xfrm>
          <a:prstGeom prst="rect">
            <a:avLst/>
          </a:prstGeom>
          <a:noFill/>
        </p:spPr>
        <p:txBody>
          <a:bodyPr wrap="square">
            <a:spAutoFit/>
          </a:bodyPr>
          <a:lstStyle/>
          <a:p>
            <a:pPr algn="ctr"/>
            <a:r>
              <a:rPr lang="fr-FR" sz="1800"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Le Christ avec les instruments de la Passion</a:t>
            </a:r>
            <a:r>
              <a:rPr lang="fr-FR" sz="18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(1576)</a:t>
            </a:r>
            <a:r>
              <a:rPr lang="fr-FR"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endParaRPr lang="fr-FR"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ZoneTexte 9">
            <a:extLst>
              <a:ext uri="{FF2B5EF4-FFF2-40B4-BE49-F238E27FC236}">
                <a16:creationId xmlns:a16="http://schemas.microsoft.com/office/drawing/2014/main" id="{24C71142-6CA8-EB5C-25C1-1131B01AC006}"/>
              </a:ext>
            </a:extLst>
          </p:cNvPr>
          <p:cNvSpPr txBox="1"/>
          <p:nvPr/>
        </p:nvSpPr>
        <p:spPr>
          <a:xfrm>
            <a:off x="5885794" y="9249"/>
            <a:ext cx="6201103" cy="338554"/>
          </a:xfrm>
          <a:prstGeom prst="rect">
            <a:avLst/>
          </a:prstGeom>
          <a:noFill/>
        </p:spPr>
        <p:txBody>
          <a:bodyPr wrap="square">
            <a:spAutoFit/>
          </a:bodyPr>
          <a:lstStyle/>
          <a:p>
            <a:pPr algn="ctr"/>
            <a:r>
              <a:rPr lang="fr-FR" sz="1600"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Le Mariage Mystique de Ste Catherine d’Alexandrie</a:t>
            </a:r>
            <a:r>
              <a:rPr lang="fr-FR" sz="1600"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fr-FR" sz="16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(1577) </a:t>
            </a:r>
            <a:endParaRPr lang="fr-FR" sz="16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64785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1" y="3"/>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intérieur, autel, vieux, famille&#10;&#10;Description générée automatiquement">
            <a:extLst>
              <a:ext uri="{FF2B5EF4-FFF2-40B4-BE49-F238E27FC236}">
                <a16:creationId xmlns:a16="http://schemas.microsoft.com/office/drawing/2014/main" id="{18FB953B-79F7-E0F0-AD96-8D10B908B394}"/>
              </a:ext>
            </a:extLst>
          </p:cNvPr>
          <p:cNvPicPr>
            <a:picLocks noChangeAspect="1"/>
          </p:cNvPicPr>
          <p:nvPr/>
        </p:nvPicPr>
        <p:blipFill>
          <a:blip r:embed="rId3"/>
          <a:stretch>
            <a:fillRect/>
          </a:stretch>
        </p:blipFill>
        <p:spPr>
          <a:xfrm>
            <a:off x="461255" y="0"/>
            <a:ext cx="4935057" cy="6452616"/>
          </a:xfrm>
          <a:prstGeom prst="rect">
            <a:avLst/>
          </a:prstGeom>
        </p:spPr>
      </p:pic>
      <p:pic>
        <p:nvPicPr>
          <p:cNvPr id="8" name="Image 7" descr="Une image contenant bâtiment, vieux, matériau de construction, pierre&#10;&#10;Description générée automatiquement">
            <a:extLst>
              <a:ext uri="{FF2B5EF4-FFF2-40B4-BE49-F238E27FC236}">
                <a16:creationId xmlns:a16="http://schemas.microsoft.com/office/drawing/2014/main" id="{5DCFBD60-E3E4-0762-47BE-991547E4EF21}"/>
              </a:ext>
            </a:extLst>
          </p:cNvPr>
          <p:cNvPicPr>
            <a:picLocks noChangeAspect="1"/>
          </p:cNvPicPr>
          <p:nvPr/>
        </p:nvPicPr>
        <p:blipFill>
          <a:blip r:embed="rId4"/>
          <a:stretch>
            <a:fillRect/>
          </a:stretch>
        </p:blipFill>
        <p:spPr>
          <a:xfrm>
            <a:off x="6570301" y="0"/>
            <a:ext cx="5245737" cy="6452615"/>
          </a:xfrm>
          <a:prstGeom prst="rect">
            <a:avLst/>
          </a:prstGeom>
        </p:spPr>
      </p:pic>
      <p:sp>
        <p:nvSpPr>
          <p:cNvPr id="10" name="ZoneTexte 9">
            <a:extLst>
              <a:ext uri="{FF2B5EF4-FFF2-40B4-BE49-F238E27FC236}">
                <a16:creationId xmlns:a16="http://schemas.microsoft.com/office/drawing/2014/main" id="{4B74F45D-B478-6CF4-AABE-DE150ECE5B61}"/>
              </a:ext>
            </a:extLst>
          </p:cNvPr>
          <p:cNvSpPr txBox="1"/>
          <p:nvPr/>
        </p:nvSpPr>
        <p:spPr>
          <a:xfrm>
            <a:off x="461255" y="6452615"/>
            <a:ext cx="4935058" cy="369332"/>
          </a:xfrm>
          <a:prstGeom prst="rect">
            <a:avLst/>
          </a:prstGeom>
          <a:noFill/>
        </p:spPr>
        <p:txBody>
          <a:bodyPr wrap="square">
            <a:spAutoFit/>
          </a:bodyPr>
          <a:lstStyle/>
          <a:p>
            <a:pPr algn="ctr"/>
            <a:r>
              <a:rPr lang="fr-FR" sz="1800"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Les Noces de Cana</a:t>
            </a:r>
            <a:r>
              <a:rPr lang="fr-FR" sz="18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(1575-80) </a:t>
            </a:r>
            <a:endParaRPr lang="fr-FR"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ZoneTexte 11">
            <a:extLst>
              <a:ext uri="{FF2B5EF4-FFF2-40B4-BE49-F238E27FC236}">
                <a16:creationId xmlns:a16="http://schemas.microsoft.com/office/drawing/2014/main" id="{21C37A72-04C1-285D-8156-20BF700B52DB}"/>
              </a:ext>
            </a:extLst>
          </p:cNvPr>
          <p:cNvSpPr txBox="1"/>
          <p:nvPr/>
        </p:nvSpPr>
        <p:spPr>
          <a:xfrm>
            <a:off x="6601832" y="6466913"/>
            <a:ext cx="5214206" cy="369332"/>
          </a:xfrm>
          <a:prstGeom prst="rect">
            <a:avLst/>
          </a:prstGeom>
          <a:noFill/>
        </p:spPr>
        <p:txBody>
          <a:bodyPr wrap="square">
            <a:spAutoFit/>
          </a:bodyPr>
          <a:lstStyle/>
          <a:p>
            <a:pPr algn="ctr"/>
            <a:r>
              <a:rPr lang="fr-FR" i="1" dirty="0">
                <a:solidFill>
                  <a:schemeClr val="bg1"/>
                </a:solidFill>
                <a:latin typeface="Verdana" panose="020B0604030504040204" pitchFamily="34" charset="0"/>
                <a:ea typeface="Verdana" panose="020B0604030504040204" pitchFamily="34" charset="0"/>
                <a:cs typeface="Verdana" panose="020B0604030504040204" pitchFamily="34" charset="0"/>
              </a:rPr>
              <a:t>De</a:t>
            </a:r>
            <a:r>
              <a:rPr lang="fr-FR" sz="1800"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ssin préparatoire</a:t>
            </a:r>
            <a:r>
              <a:rPr lang="fr-FR" sz="18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endParaRPr lang="fr-FR"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3417978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1" y="3"/>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personne, sculpture, foule&#10;&#10;Description générée automatiquement">
            <a:extLst>
              <a:ext uri="{FF2B5EF4-FFF2-40B4-BE49-F238E27FC236}">
                <a16:creationId xmlns:a16="http://schemas.microsoft.com/office/drawing/2014/main" id="{1B89191D-E083-5317-A15D-E4691C768739}"/>
              </a:ext>
            </a:extLst>
          </p:cNvPr>
          <p:cNvPicPr>
            <a:picLocks noChangeAspect="1"/>
          </p:cNvPicPr>
          <p:nvPr/>
        </p:nvPicPr>
        <p:blipFill>
          <a:blip r:embed="rId3"/>
          <a:stretch>
            <a:fillRect/>
          </a:stretch>
        </p:blipFill>
        <p:spPr>
          <a:xfrm>
            <a:off x="783710" y="13135"/>
            <a:ext cx="4849204" cy="6461237"/>
          </a:xfrm>
          <a:prstGeom prst="rect">
            <a:avLst/>
          </a:prstGeom>
        </p:spPr>
      </p:pic>
      <p:pic>
        <p:nvPicPr>
          <p:cNvPr id="5" name="Image 4" descr="Une image contenant personne, foule&#10;&#10;Description générée automatiquement">
            <a:extLst>
              <a:ext uri="{FF2B5EF4-FFF2-40B4-BE49-F238E27FC236}">
                <a16:creationId xmlns:a16="http://schemas.microsoft.com/office/drawing/2014/main" id="{3C69ECD0-0929-9E89-37C3-9989515156C3}"/>
              </a:ext>
            </a:extLst>
          </p:cNvPr>
          <p:cNvPicPr>
            <a:picLocks noChangeAspect="1"/>
          </p:cNvPicPr>
          <p:nvPr/>
        </p:nvPicPr>
        <p:blipFill>
          <a:blip r:embed="rId4"/>
          <a:stretch>
            <a:fillRect/>
          </a:stretch>
        </p:blipFill>
        <p:spPr>
          <a:xfrm>
            <a:off x="6450078" y="13135"/>
            <a:ext cx="5001273" cy="6461237"/>
          </a:xfrm>
          <a:prstGeom prst="rect">
            <a:avLst/>
          </a:prstGeom>
        </p:spPr>
      </p:pic>
      <p:sp>
        <p:nvSpPr>
          <p:cNvPr id="8" name="ZoneTexte 7">
            <a:extLst>
              <a:ext uri="{FF2B5EF4-FFF2-40B4-BE49-F238E27FC236}">
                <a16:creationId xmlns:a16="http://schemas.microsoft.com/office/drawing/2014/main" id="{88F76575-EE78-5408-3271-28DA3FC9D4EF}"/>
              </a:ext>
            </a:extLst>
          </p:cNvPr>
          <p:cNvSpPr txBox="1"/>
          <p:nvPr/>
        </p:nvSpPr>
        <p:spPr>
          <a:xfrm>
            <a:off x="1" y="6474372"/>
            <a:ext cx="5632914" cy="369332"/>
          </a:xfrm>
          <a:prstGeom prst="rect">
            <a:avLst/>
          </a:prstGeom>
          <a:noFill/>
        </p:spPr>
        <p:txBody>
          <a:bodyPr wrap="square">
            <a:spAutoFit/>
          </a:bodyPr>
          <a:lstStyle/>
          <a:p>
            <a:pPr algn="ctr"/>
            <a:r>
              <a:rPr lang="fr-FR"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Lavinia Fontana</a:t>
            </a:r>
            <a:r>
              <a:rPr lang="fr-FR"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 </a:t>
            </a:r>
            <a:r>
              <a:rPr lang="fr-FR"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Vierge du Silence</a:t>
            </a:r>
            <a:r>
              <a:rPr lang="fr-FR"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(1580)</a:t>
            </a:r>
            <a:endParaRPr lang="fr-FR"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ZoneTexte 9">
            <a:extLst>
              <a:ext uri="{FF2B5EF4-FFF2-40B4-BE49-F238E27FC236}">
                <a16:creationId xmlns:a16="http://schemas.microsoft.com/office/drawing/2014/main" id="{F2749033-A1D4-B401-BB58-D49D50CC7357}"/>
              </a:ext>
            </a:extLst>
          </p:cNvPr>
          <p:cNvSpPr txBox="1"/>
          <p:nvPr/>
        </p:nvSpPr>
        <p:spPr>
          <a:xfrm>
            <a:off x="6061200" y="6498048"/>
            <a:ext cx="5994166" cy="369332"/>
          </a:xfrm>
          <a:prstGeom prst="rect">
            <a:avLst/>
          </a:prstGeom>
          <a:noFill/>
        </p:spPr>
        <p:txBody>
          <a:bodyPr wrap="square">
            <a:spAutoFit/>
          </a:bodyPr>
          <a:lstStyle/>
          <a:p>
            <a:pPr algn="ctr"/>
            <a:r>
              <a:rPr lang="fr-FR" sz="1800" b="1"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Agnolo</a:t>
            </a:r>
            <a:r>
              <a:rPr lang="fr-FR" sz="18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Bronzino</a:t>
            </a:r>
            <a:r>
              <a:rPr lang="fr-FR" sz="18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 </a:t>
            </a:r>
            <a:r>
              <a:rPr lang="fr-FR" sz="1800"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Ste famille </a:t>
            </a:r>
            <a:r>
              <a:rPr lang="fr-FR" sz="1800" i="1"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Panciatichi</a:t>
            </a:r>
            <a:r>
              <a:rPr lang="fr-FR" sz="18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(1540) </a:t>
            </a:r>
            <a:endParaRPr lang="fr-FR"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769620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1" y="3"/>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personne, gens, groupe, foule&#10;&#10;Description générée automatiquement">
            <a:extLst>
              <a:ext uri="{FF2B5EF4-FFF2-40B4-BE49-F238E27FC236}">
                <a16:creationId xmlns:a16="http://schemas.microsoft.com/office/drawing/2014/main" id="{27D8600D-7168-C66E-5CFC-53A5F93F7B02}"/>
              </a:ext>
            </a:extLst>
          </p:cNvPr>
          <p:cNvPicPr>
            <a:picLocks noChangeAspect="1"/>
          </p:cNvPicPr>
          <p:nvPr/>
        </p:nvPicPr>
        <p:blipFill>
          <a:blip r:embed="rId3"/>
          <a:stretch>
            <a:fillRect/>
          </a:stretch>
        </p:blipFill>
        <p:spPr>
          <a:xfrm>
            <a:off x="885986" y="-3"/>
            <a:ext cx="4615217" cy="6442844"/>
          </a:xfrm>
          <a:prstGeom prst="rect">
            <a:avLst/>
          </a:prstGeom>
        </p:spPr>
      </p:pic>
      <p:pic>
        <p:nvPicPr>
          <p:cNvPr id="8" name="Image 7" descr="Une image contenant foule&#10;&#10;Description générée automatiquement">
            <a:extLst>
              <a:ext uri="{FF2B5EF4-FFF2-40B4-BE49-F238E27FC236}">
                <a16:creationId xmlns:a16="http://schemas.microsoft.com/office/drawing/2014/main" id="{8B3D9554-C587-3ECD-0D06-FF872D68A10C}"/>
              </a:ext>
            </a:extLst>
          </p:cNvPr>
          <p:cNvPicPr>
            <a:picLocks noChangeAspect="1"/>
          </p:cNvPicPr>
          <p:nvPr/>
        </p:nvPicPr>
        <p:blipFill>
          <a:blip r:embed="rId4"/>
          <a:stretch>
            <a:fillRect/>
          </a:stretch>
        </p:blipFill>
        <p:spPr>
          <a:xfrm>
            <a:off x="6863254" y="0"/>
            <a:ext cx="4802303" cy="6442841"/>
          </a:xfrm>
          <a:prstGeom prst="rect">
            <a:avLst/>
          </a:prstGeom>
        </p:spPr>
      </p:pic>
      <p:sp>
        <p:nvSpPr>
          <p:cNvPr id="10" name="ZoneTexte 9">
            <a:extLst>
              <a:ext uri="{FF2B5EF4-FFF2-40B4-BE49-F238E27FC236}">
                <a16:creationId xmlns:a16="http://schemas.microsoft.com/office/drawing/2014/main" id="{675D1089-B0F2-3A67-94CF-EBFCC95E535A}"/>
              </a:ext>
            </a:extLst>
          </p:cNvPr>
          <p:cNvSpPr txBox="1"/>
          <p:nvPr/>
        </p:nvSpPr>
        <p:spPr>
          <a:xfrm>
            <a:off x="518125" y="6488668"/>
            <a:ext cx="5357159" cy="400110"/>
          </a:xfrm>
          <a:prstGeom prst="rect">
            <a:avLst/>
          </a:prstGeom>
          <a:noFill/>
        </p:spPr>
        <p:txBody>
          <a:bodyPr wrap="square">
            <a:spAutoFit/>
          </a:bodyPr>
          <a:lstStyle/>
          <a:p>
            <a:r>
              <a:rPr lang="fr-FR" sz="2000"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Présentation de Jésus au Temple</a:t>
            </a:r>
            <a:r>
              <a:rPr lang="fr-FR" sz="2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(1583) </a:t>
            </a:r>
            <a:endParaRPr lang="fr-FR"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ZoneTexte 11">
            <a:extLst>
              <a:ext uri="{FF2B5EF4-FFF2-40B4-BE49-F238E27FC236}">
                <a16:creationId xmlns:a16="http://schemas.microsoft.com/office/drawing/2014/main" id="{86A30E58-FD16-4178-E9E6-1BB983947295}"/>
              </a:ext>
            </a:extLst>
          </p:cNvPr>
          <p:cNvSpPr txBox="1"/>
          <p:nvPr/>
        </p:nvSpPr>
        <p:spPr>
          <a:xfrm>
            <a:off x="6863255" y="6460519"/>
            <a:ext cx="4802302" cy="400110"/>
          </a:xfrm>
          <a:prstGeom prst="rect">
            <a:avLst/>
          </a:prstGeom>
          <a:noFill/>
        </p:spPr>
        <p:txBody>
          <a:bodyPr wrap="square">
            <a:spAutoFit/>
          </a:bodyPr>
          <a:lstStyle/>
          <a:p>
            <a:pPr algn="ctr"/>
            <a:r>
              <a:rPr lang="fr-FR" sz="2000"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L’Adoration</a:t>
            </a:r>
            <a:r>
              <a:rPr lang="fr-FR"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des Mages</a:t>
            </a:r>
            <a:r>
              <a:rPr lang="fr-FR"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(1590). </a:t>
            </a:r>
            <a:endParaRPr lang="fr-FR"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101374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1" y="3"/>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Image 2" descr="Une image contenant texte&#10;&#10;Description générée automatiquement">
            <a:extLst>
              <a:ext uri="{FF2B5EF4-FFF2-40B4-BE49-F238E27FC236}">
                <a16:creationId xmlns:a16="http://schemas.microsoft.com/office/drawing/2014/main" id="{E32FA894-6237-5730-BC68-8D59684014CD}"/>
              </a:ext>
            </a:extLst>
          </p:cNvPr>
          <p:cNvPicPr>
            <a:picLocks noChangeAspect="1"/>
          </p:cNvPicPr>
          <p:nvPr/>
        </p:nvPicPr>
        <p:blipFill>
          <a:blip r:embed="rId3"/>
          <a:stretch>
            <a:fillRect/>
          </a:stretch>
        </p:blipFill>
        <p:spPr>
          <a:xfrm>
            <a:off x="6095999" y="-3"/>
            <a:ext cx="4608576" cy="6858000"/>
          </a:xfrm>
          <a:prstGeom prst="rect">
            <a:avLst/>
          </a:prstGeom>
        </p:spPr>
      </p:pic>
      <p:sp>
        <p:nvSpPr>
          <p:cNvPr id="5" name="ZoneTexte 4">
            <a:extLst>
              <a:ext uri="{FF2B5EF4-FFF2-40B4-BE49-F238E27FC236}">
                <a16:creationId xmlns:a16="http://schemas.microsoft.com/office/drawing/2014/main" id="{8258B3CF-2FC0-6925-C69B-17CAED8D9DAC}"/>
              </a:ext>
            </a:extLst>
          </p:cNvPr>
          <p:cNvSpPr txBox="1"/>
          <p:nvPr/>
        </p:nvSpPr>
        <p:spPr>
          <a:xfrm>
            <a:off x="1487425" y="3525486"/>
            <a:ext cx="3644462" cy="400110"/>
          </a:xfrm>
          <a:prstGeom prst="rect">
            <a:avLst/>
          </a:prstGeom>
          <a:noFill/>
        </p:spPr>
        <p:txBody>
          <a:bodyPr wrap="square">
            <a:spAutoFit/>
          </a:bodyPr>
          <a:lstStyle/>
          <a:p>
            <a:r>
              <a:rPr lang="fr-FR" sz="2000"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Le Christ à la colonne</a:t>
            </a:r>
            <a:r>
              <a:rPr lang="fr-FR" sz="2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endParaRPr lang="fr-FR"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129308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1" y="-1"/>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0BC2B4D9-5F06-5098-8BEC-7F86CC166DC0}"/>
              </a:ext>
            </a:extLst>
          </p:cNvPr>
          <p:cNvSpPr txBox="1"/>
          <p:nvPr/>
        </p:nvSpPr>
        <p:spPr>
          <a:xfrm>
            <a:off x="31595" y="4479234"/>
            <a:ext cx="4972814" cy="1944122"/>
          </a:xfrm>
          <a:prstGeom prst="rect">
            <a:avLst/>
          </a:prstGeom>
          <a:noFill/>
        </p:spPr>
        <p:txBody>
          <a:bodyPr wrap="square" rtlCol="0">
            <a:spAutoFit/>
          </a:bodyPr>
          <a:lstStyle/>
          <a:p>
            <a:pPr algn="ctr">
              <a:lnSpc>
                <a:spcPct val="150000"/>
              </a:lnSpc>
            </a:pPr>
            <a:r>
              <a:rPr lang="fr-FR" sz="2800" b="1"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Pentecôte</a:t>
            </a:r>
            <a:r>
              <a:rPr lang="fr-FR" sz="28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(1554)</a:t>
            </a:r>
          </a:p>
          <a:p>
            <a:pPr algn="ctr">
              <a:lnSpc>
                <a:spcPct val="150000"/>
              </a:lnSpc>
            </a:pPr>
            <a:r>
              <a:rPr lang="fr-FR" sz="28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Basilique St Dominique à </a:t>
            </a:r>
            <a:r>
              <a:rPr lang="fr-FR" sz="28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Perugia</a:t>
            </a:r>
            <a:r>
              <a:rPr lang="fr-FR" sz="28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p>
        </p:txBody>
      </p:sp>
      <p:pic>
        <p:nvPicPr>
          <p:cNvPr id="3" name="Image 2" descr="Une image contenant intérieur, autel&#10;&#10;Description générée automatiquement">
            <a:extLst>
              <a:ext uri="{FF2B5EF4-FFF2-40B4-BE49-F238E27FC236}">
                <a16:creationId xmlns:a16="http://schemas.microsoft.com/office/drawing/2014/main" id="{9131A863-0587-8665-67BB-F126A04C472B}"/>
              </a:ext>
            </a:extLst>
          </p:cNvPr>
          <p:cNvPicPr>
            <a:picLocks noChangeAspect="1"/>
          </p:cNvPicPr>
          <p:nvPr/>
        </p:nvPicPr>
        <p:blipFill>
          <a:blip r:embed="rId3"/>
          <a:stretch>
            <a:fillRect/>
          </a:stretch>
        </p:blipFill>
        <p:spPr>
          <a:xfrm>
            <a:off x="4996065" y="0"/>
            <a:ext cx="4972814" cy="6858000"/>
          </a:xfrm>
          <a:prstGeom prst="rect">
            <a:avLst/>
          </a:prstGeom>
        </p:spPr>
      </p:pic>
    </p:spTree>
    <p:extLst>
      <p:ext uri="{BB962C8B-B14F-4D97-AF65-F5344CB8AC3E}">
        <p14:creationId xmlns:p14="http://schemas.microsoft.com/office/powerpoint/2010/main" val="15642541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1" y="3"/>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personne&#10;&#10;Description générée automatiquement">
            <a:extLst>
              <a:ext uri="{FF2B5EF4-FFF2-40B4-BE49-F238E27FC236}">
                <a16:creationId xmlns:a16="http://schemas.microsoft.com/office/drawing/2014/main" id="{36382025-6FE1-18F7-74D1-579E5F057BB0}"/>
              </a:ext>
            </a:extLst>
          </p:cNvPr>
          <p:cNvPicPr>
            <a:picLocks noChangeAspect="1"/>
          </p:cNvPicPr>
          <p:nvPr/>
        </p:nvPicPr>
        <p:blipFill>
          <a:blip r:embed="rId3"/>
          <a:stretch>
            <a:fillRect/>
          </a:stretch>
        </p:blipFill>
        <p:spPr>
          <a:xfrm>
            <a:off x="546536" y="351"/>
            <a:ext cx="4987363" cy="6400450"/>
          </a:xfrm>
          <a:prstGeom prst="rect">
            <a:avLst/>
          </a:prstGeom>
        </p:spPr>
      </p:pic>
      <p:pic>
        <p:nvPicPr>
          <p:cNvPr id="5" name="Image 4" descr="Une image contenant texte, personne, foule&#10;&#10;Description générée automatiquement">
            <a:extLst>
              <a:ext uri="{FF2B5EF4-FFF2-40B4-BE49-F238E27FC236}">
                <a16:creationId xmlns:a16="http://schemas.microsoft.com/office/drawing/2014/main" id="{8A1EC80C-4CA7-96E9-7615-E0EB2F771D8F}"/>
              </a:ext>
            </a:extLst>
          </p:cNvPr>
          <p:cNvPicPr>
            <a:picLocks noChangeAspect="1"/>
          </p:cNvPicPr>
          <p:nvPr/>
        </p:nvPicPr>
        <p:blipFill>
          <a:blip r:embed="rId4"/>
          <a:stretch>
            <a:fillRect/>
          </a:stretch>
        </p:blipFill>
        <p:spPr>
          <a:xfrm>
            <a:off x="6601921" y="0"/>
            <a:ext cx="5018746" cy="6400450"/>
          </a:xfrm>
          <a:prstGeom prst="rect">
            <a:avLst/>
          </a:prstGeom>
        </p:spPr>
      </p:pic>
      <p:sp>
        <p:nvSpPr>
          <p:cNvPr id="8" name="ZoneTexte 7">
            <a:extLst>
              <a:ext uri="{FF2B5EF4-FFF2-40B4-BE49-F238E27FC236}">
                <a16:creationId xmlns:a16="http://schemas.microsoft.com/office/drawing/2014/main" id="{3A31D54B-86D6-91A9-4FB1-9BA6314569F5}"/>
              </a:ext>
            </a:extLst>
          </p:cNvPr>
          <p:cNvSpPr txBox="1"/>
          <p:nvPr/>
        </p:nvSpPr>
        <p:spPr>
          <a:xfrm>
            <a:off x="-10410" y="6440845"/>
            <a:ext cx="6101254" cy="369332"/>
          </a:xfrm>
          <a:prstGeom prst="rect">
            <a:avLst/>
          </a:prstGeom>
          <a:noFill/>
        </p:spPr>
        <p:txBody>
          <a:bodyPr wrap="square">
            <a:spAutoFit/>
          </a:bodyPr>
          <a:lstStyle/>
          <a:p>
            <a:pPr algn="ctr"/>
            <a:r>
              <a:rPr lang="fr-FR" sz="1800"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Judith avec la tête d’Holopherne</a:t>
            </a:r>
            <a:r>
              <a:rPr lang="fr-FR" sz="18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(1600 – Bologne)</a:t>
            </a:r>
            <a:r>
              <a:rPr lang="fr-FR"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endParaRPr lang="fr-FR"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9" name="ZoneTexte 8">
            <a:extLst>
              <a:ext uri="{FF2B5EF4-FFF2-40B4-BE49-F238E27FC236}">
                <a16:creationId xmlns:a16="http://schemas.microsoft.com/office/drawing/2014/main" id="{3ABC7410-59ED-657B-EBB6-A9E184A15C90}"/>
              </a:ext>
            </a:extLst>
          </p:cNvPr>
          <p:cNvSpPr txBox="1"/>
          <p:nvPr/>
        </p:nvSpPr>
        <p:spPr>
          <a:xfrm>
            <a:off x="6101157" y="6449563"/>
            <a:ext cx="6060763" cy="369332"/>
          </a:xfrm>
          <a:prstGeom prst="rect">
            <a:avLst/>
          </a:prstGeom>
          <a:noFill/>
        </p:spPr>
        <p:txBody>
          <a:bodyPr wrap="square">
            <a:spAutoFit/>
          </a:bodyPr>
          <a:lstStyle/>
          <a:p>
            <a:pPr algn="ctr"/>
            <a:r>
              <a:rPr lang="fr-FR" sz="1800"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Judith avec la tête d’Holopherne</a:t>
            </a:r>
            <a:r>
              <a:rPr lang="fr-FR" sz="18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(1593 – Bologne)</a:t>
            </a:r>
            <a:r>
              <a:rPr lang="fr-FR"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endParaRPr lang="fr-FR"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565121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1" y="3"/>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Image 3" descr="Une image contenant personne&#10;&#10;Description générée automatiquement">
            <a:extLst>
              <a:ext uri="{FF2B5EF4-FFF2-40B4-BE49-F238E27FC236}">
                <a16:creationId xmlns:a16="http://schemas.microsoft.com/office/drawing/2014/main" id="{4B350CD1-1376-45CE-835C-55AE4D07CDE5}"/>
              </a:ext>
            </a:extLst>
          </p:cNvPr>
          <p:cNvPicPr>
            <a:picLocks noChangeAspect="1"/>
          </p:cNvPicPr>
          <p:nvPr/>
        </p:nvPicPr>
        <p:blipFill>
          <a:blip r:embed="rId3"/>
          <a:stretch>
            <a:fillRect/>
          </a:stretch>
        </p:blipFill>
        <p:spPr>
          <a:xfrm>
            <a:off x="768297" y="-1"/>
            <a:ext cx="10655402" cy="6857997"/>
          </a:xfrm>
          <a:prstGeom prst="rect">
            <a:avLst/>
          </a:prstGeom>
        </p:spPr>
      </p:pic>
    </p:spTree>
    <p:extLst>
      <p:ext uri="{BB962C8B-B14F-4D97-AF65-F5344CB8AC3E}">
        <p14:creationId xmlns:p14="http://schemas.microsoft.com/office/powerpoint/2010/main" val="6810034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1" y="3"/>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Image 2" descr="Une image contenant texte&#10;&#10;Description générée automatiquement">
            <a:extLst>
              <a:ext uri="{FF2B5EF4-FFF2-40B4-BE49-F238E27FC236}">
                <a16:creationId xmlns:a16="http://schemas.microsoft.com/office/drawing/2014/main" id="{62C52A31-F855-1AC1-491E-503553C8DBBE}"/>
              </a:ext>
            </a:extLst>
          </p:cNvPr>
          <p:cNvPicPr>
            <a:picLocks noChangeAspect="1"/>
          </p:cNvPicPr>
          <p:nvPr/>
        </p:nvPicPr>
        <p:blipFill>
          <a:blip r:embed="rId3"/>
          <a:stretch>
            <a:fillRect/>
          </a:stretch>
        </p:blipFill>
        <p:spPr>
          <a:xfrm>
            <a:off x="493613" y="0"/>
            <a:ext cx="4898571" cy="6858000"/>
          </a:xfrm>
          <a:prstGeom prst="rect">
            <a:avLst/>
          </a:prstGeom>
        </p:spPr>
      </p:pic>
      <p:pic>
        <p:nvPicPr>
          <p:cNvPr id="8" name="Image 7" descr="Une image contenant personne, homme, tenant&#10;&#10;Description générée automatiquement">
            <a:extLst>
              <a:ext uri="{FF2B5EF4-FFF2-40B4-BE49-F238E27FC236}">
                <a16:creationId xmlns:a16="http://schemas.microsoft.com/office/drawing/2014/main" id="{89097E09-6FE1-CB63-BB08-F6109B831DD4}"/>
              </a:ext>
            </a:extLst>
          </p:cNvPr>
          <p:cNvPicPr>
            <a:picLocks noChangeAspect="1"/>
          </p:cNvPicPr>
          <p:nvPr/>
        </p:nvPicPr>
        <p:blipFill>
          <a:blip r:embed="rId4"/>
          <a:stretch>
            <a:fillRect/>
          </a:stretch>
        </p:blipFill>
        <p:spPr>
          <a:xfrm>
            <a:off x="6251545" y="0"/>
            <a:ext cx="5543550" cy="6858000"/>
          </a:xfrm>
          <a:prstGeom prst="rect">
            <a:avLst/>
          </a:prstGeom>
        </p:spPr>
      </p:pic>
    </p:spTree>
    <p:extLst>
      <p:ext uri="{BB962C8B-B14F-4D97-AF65-F5344CB8AC3E}">
        <p14:creationId xmlns:p14="http://schemas.microsoft.com/office/powerpoint/2010/main" val="9633305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1" y="3"/>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Image 2" descr="Une image contenant personne, groupe, plusieurs&#10;&#10;Description générée automatiquement">
            <a:extLst>
              <a:ext uri="{FF2B5EF4-FFF2-40B4-BE49-F238E27FC236}">
                <a16:creationId xmlns:a16="http://schemas.microsoft.com/office/drawing/2014/main" id="{6B9B9300-142B-BCB5-2963-5BEF76BF7774}"/>
              </a:ext>
            </a:extLst>
          </p:cNvPr>
          <p:cNvPicPr>
            <a:picLocks noChangeAspect="1"/>
          </p:cNvPicPr>
          <p:nvPr/>
        </p:nvPicPr>
        <p:blipFill>
          <a:blip r:embed="rId3"/>
          <a:stretch>
            <a:fillRect/>
          </a:stretch>
        </p:blipFill>
        <p:spPr>
          <a:xfrm>
            <a:off x="245663" y="3"/>
            <a:ext cx="8673690" cy="6857997"/>
          </a:xfrm>
          <a:prstGeom prst="rect">
            <a:avLst/>
          </a:prstGeom>
        </p:spPr>
      </p:pic>
      <p:sp>
        <p:nvSpPr>
          <p:cNvPr id="5" name="ZoneTexte 4">
            <a:extLst>
              <a:ext uri="{FF2B5EF4-FFF2-40B4-BE49-F238E27FC236}">
                <a16:creationId xmlns:a16="http://schemas.microsoft.com/office/drawing/2014/main" id="{14FA38E1-EAA3-3877-0D05-E5E7109D841E}"/>
              </a:ext>
            </a:extLst>
          </p:cNvPr>
          <p:cNvSpPr txBox="1"/>
          <p:nvPr/>
        </p:nvSpPr>
        <p:spPr>
          <a:xfrm>
            <a:off x="8919352" y="2642617"/>
            <a:ext cx="3272647" cy="1876732"/>
          </a:xfrm>
          <a:prstGeom prst="rect">
            <a:avLst/>
          </a:prstGeom>
          <a:noFill/>
        </p:spPr>
        <p:txBody>
          <a:bodyPr wrap="square">
            <a:spAutoFit/>
          </a:bodyPr>
          <a:lstStyle/>
          <a:p>
            <a:pPr algn="ctr">
              <a:lnSpc>
                <a:spcPct val="150000"/>
              </a:lnSpc>
            </a:pPr>
            <a:r>
              <a:rPr lang="fr-FR" sz="2000"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Visite de la </a:t>
            </a:r>
          </a:p>
          <a:p>
            <a:pPr algn="ctr">
              <a:lnSpc>
                <a:spcPct val="150000"/>
              </a:lnSpc>
            </a:pPr>
            <a:r>
              <a:rPr lang="fr-FR" sz="2000"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reine de Saba </a:t>
            </a:r>
          </a:p>
          <a:p>
            <a:pPr algn="ctr">
              <a:lnSpc>
                <a:spcPct val="150000"/>
              </a:lnSpc>
            </a:pPr>
            <a:r>
              <a:rPr lang="fr-FR" sz="2000"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à Salomon</a:t>
            </a:r>
            <a:r>
              <a:rPr lang="fr-FR" sz="2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p>
          <a:p>
            <a:pPr algn="ctr">
              <a:lnSpc>
                <a:spcPct val="150000"/>
              </a:lnSpc>
            </a:pPr>
            <a:r>
              <a:rPr lang="fr-FR" sz="2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(c. 1600) </a:t>
            </a:r>
            <a:endParaRPr lang="fr-FR"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4130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1" y="3"/>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Image 2" descr="Une image contenant intérieur, plancher&#10;&#10;Description générée automatiquement">
            <a:extLst>
              <a:ext uri="{FF2B5EF4-FFF2-40B4-BE49-F238E27FC236}">
                <a16:creationId xmlns:a16="http://schemas.microsoft.com/office/drawing/2014/main" id="{20AC4136-8E46-75A8-1E2D-19281A8566F4}"/>
              </a:ext>
            </a:extLst>
          </p:cNvPr>
          <p:cNvPicPr>
            <a:picLocks noChangeAspect="1"/>
          </p:cNvPicPr>
          <p:nvPr/>
        </p:nvPicPr>
        <p:blipFill>
          <a:blip r:embed="rId3"/>
          <a:stretch>
            <a:fillRect/>
          </a:stretch>
        </p:blipFill>
        <p:spPr>
          <a:xfrm>
            <a:off x="1757690" y="0"/>
            <a:ext cx="5229225" cy="6858000"/>
          </a:xfrm>
          <a:prstGeom prst="rect">
            <a:avLst/>
          </a:prstGeom>
        </p:spPr>
      </p:pic>
      <p:sp>
        <p:nvSpPr>
          <p:cNvPr id="5" name="ZoneTexte 4">
            <a:extLst>
              <a:ext uri="{FF2B5EF4-FFF2-40B4-BE49-F238E27FC236}">
                <a16:creationId xmlns:a16="http://schemas.microsoft.com/office/drawing/2014/main" id="{E1AAADEB-E9A1-7078-B648-8B9FF4DDFD7D}"/>
              </a:ext>
            </a:extLst>
          </p:cNvPr>
          <p:cNvSpPr txBox="1"/>
          <p:nvPr/>
        </p:nvSpPr>
        <p:spPr>
          <a:xfrm>
            <a:off x="6986914" y="3512723"/>
            <a:ext cx="5205085" cy="400110"/>
          </a:xfrm>
          <a:prstGeom prst="rect">
            <a:avLst/>
          </a:prstGeom>
          <a:noFill/>
        </p:spPr>
        <p:txBody>
          <a:bodyPr wrap="square">
            <a:spAutoFit/>
          </a:bodyPr>
          <a:lstStyle/>
          <a:p>
            <a:pPr algn="ctr"/>
            <a:r>
              <a:rPr lang="fr-FR" sz="2000"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Allégorie de la Prudence</a:t>
            </a:r>
            <a:r>
              <a:rPr lang="fr-FR" sz="2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(c. 1590) </a:t>
            </a:r>
            <a:endParaRPr lang="fr-FR"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420962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1" y="3"/>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Image 2" descr="Une image contenant texte, personne, homme&#10;&#10;Description générée automatiquement">
            <a:extLst>
              <a:ext uri="{FF2B5EF4-FFF2-40B4-BE49-F238E27FC236}">
                <a16:creationId xmlns:a16="http://schemas.microsoft.com/office/drawing/2014/main" id="{37255538-94F9-1BE2-6260-52E1A1256E3C}"/>
              </a:ext>
            </a:extLst>
          </p:cNvPr>
          <p:cNvPicPr>
            <a:picLocks noChangeAspect="1"/>
          </p:cNvPicPr>
          <p:nvPr/>
        </p:nvPicPr>
        <p:blipFill>
          <a:blip r:embed="rId3"/>
          <a:stretch>
            <a:fillRect/>
          </a:stretch>
        </p:blipFill>
        <p:spPr>
          <a:xfrm>
            <a:off x="3284397" y="0"/>
            <a:ext cx="5623205" cy="6858000"/>
          </a:xfrm>
          <a:prstGeom prst="rect">
            <a:avLst/>
          </a:prstGeom>
        </p:spPr>
      </p:pic>
      <p:sp>
        <p:nvSpPr>
          <p:cNvPr id="5" name="ZoneTexte 4">
            <a:extLst>
              <a:ext uri="{FF2B5EF4-FFF2-40B4-BE49-F238E27FC236}">
                <a16:creationId xmlns:a16="http://schemas.microsoft.com/office/drawing/2014/main" id="{529AA322-12DB-364D-1FF4-6DED9228CF91}"/>
              </a:ext>
            </a:extLst>
          </p:cNvPr>
          <p:cNvSpPr txBox="1"/>
          <p:nvPr/>
        </p:nvSpPr>
        <p:spPr>
          <a:xfrm>
            <a:off x="8907602" y="3378340"/>
            <a:ext cx="3284398" cy="369332"/>
          </a:xfrm>
          <a:prstGeom prst="rect">
            <a:avLst/>
          </a:prstGeom>
          <a:noFill/>
        </p:spPr>
        <p:txBody>
          <a:bodyPr wrap="square">
            <a:spAutoFit/>
          </a:bodyPr>
          <a:lstStyle/>
          <a:p>
            <a:pPr algn="ctr"/>
            <a:r>
              <a:rPr lang="fr-FR"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Mars et Vénus</a:t>
            </a:r>
            <a:r>
              <a:rPr lang="fr-FR"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(1595) </a:t>
            </a:r>
            <a:endParaRPr lang="fr-FR"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838619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1" y="3"/>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Image 2" descr="Une image contenant personne, extérieur, groupe, posant&#10;&#10;Description générée automatiquement">
            <a:extLst>
              <a:ext uri="{FF2B5EF4-FFF2-40B4-BE49-F238E27FC236}">
                <a16:creationId xmlns:a16="http://schemas.microsoft.com/office/drawing/2014/main" id="{23C92BD5-8403-1E5B-0FCA-710DB3F4DEE3}"/>
              </a:ext>
            </a:extLst>
          </p:cNvPr>
          <p:cNvPicPr>
            <a:picLocks noChangeAspect="1"/>
          </p:cNvPicPr>
          <p:nvPr/>
        </p:nvPicPr>
        <p:blipFill>
          <a:blip r:embed="rId3"/>
          <a:stretch>
            <a:fillRect/>
          </a:stretch>
        </p:blipFill>
        <p:spPr>
          <a:xfrm>
            <a:off x="1124607" y="29758"/>
            <a:ext cx="9995337" cy="6834418"/>
          </a:xfrm>
          <a:prstGeom prst="rect">
            <a:avLst/>
          </a:prstGeom>
        </p:spPr>
      </p:pic>
    </p:spTree>
    <p:extLst>
      <p:ext uri="{BB962C8B-B14F-4D97-AF65-F5344CB8AC3E}">
        <p14:creationId xmlns:p14="http://schemas.microsoft.com/office/powerpoint/2010/main" val="1774251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1" y="-10507"/>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Image 2" descr="Une image contenant texte, personne, tenue, posant&#10;&#10;Description générée automatiquement">
            <a:extLst>
              <a:ext uri="{FF2B5EF4-FFF2-40B4-BE49-F238E27FC236}">
                <a16:creationId xmlns:a16="http://schemas.microsoft.com/office/drawing/2014/main" id="{3BC5D34D-B2F8-A61C-E32B-C02306707894}"/>
              </a:ext>
            </a:extLst>
          </p:cNvPr>
          <p:cNvPicPr>
            <a:picLocks noChangeAspect="1"/>
          </p:cNvPicPr>
          <p:nvPr/>
        </p:nvPicPr>
        <p:blipFill>
          <a:blip r:embed="rId3"/>
          <a:stretch>
            <a:fillRect/>
          </a:stretch>
        </p:blipFill>
        <p:spPr>
          <a:xfrm>
            <a:off x="3541986" y="4623"/>
            <a:ext cx="5129048" cy="6876935"/>
          </a:xfrm>
          <a:prstGeom prst="rect">
            <a:avLst/>
          </a:prstGeom>
        </p:spPr>
      </p:pic>
      <p:sp>
        <p:nvSpPr>
          <p:cNvPr id="5" name="ZoneTexte 4">
            <a:extLst>
              <a:ext uri="{FF2B5EF4-FFF2-40B4-BE49-F238E27FC236}">
                <a16:creationId xmlns:a16="http://schemas.microsoft.com/office/drawing/2014/main" id="{F1B21B7F-B9E9-7794-556A-CB7AD4BEC3E1}"/>
              </a:ext>
            </a:extLst>
          </p:cNvPr>
          <p:cNvSpPr txBox="1"/>
          <p:nvPr/>
        </p:nvSpPr>
        <p:spPr>
          <a:xfrm>
            <a:off x="0" y="3514974"/>
            <a:ext cx="3541986" cy="400110"/>
          </a:xfrm>
          <a:prstGeom prst="rect">
            <a:avLst/>
          </a:prstGeom>
          <a:noFill/>
        </p:spPr>
        <p:txBody>
          <a:bodyPr wrap="square">
            <a:spAutoFit/>
          </a:bodyPr>
          <a:lstStyle/>
          <a:p>
            <a:pPr algn="ctr"/>
            <a:r>
              <a:rPr lang="fr-FR" sz="2000"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Minerve dénudée</a:t>
            </a:r>
            <a:r>
              <a:rPr lang="fr-FR" sz="2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(1605) </a:t>
            </a:r>
            <a:endParaRPr lang="fr-FR"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083571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1" y="3"/>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Image 2" descr="Une image contenant personne, tenue, posant&#10;&#10;Description générée automatiquement">
            <a:extLst>
              <a:ext uri="{FF2B5EF4-FFF2-40B4-BE49-F238E27FC236}">
                <a16:creationId xmlns:a16="http://schemas.microsoft.com/office/drawing/2014/main" id="{BE05C569-FCF2-C48E-5DD8-69B164096FC4}"/>
              </a:ext>
            </a:extLst>
          </p:cNvPr>
          <p:cNvPicPr>
            <a:picLocks noChangeAspect="1"/>
          </p:cNvPicPr>
          <p:nvPr/>
        </p:nvPicPr>
        <p:blipFill>
          <a:blip r:embed="rId3"/>
          <a:stretch>
            <a:fillRect/>
          </a:stretch>
        </p:blipFill>
        <p:spPr>
          <a:xfrm>
            <a:off x="477129" y="-1"/>
            <a:ext cx="4957588" cy="6857997"/>
          </a:xfrm>
          <a:prstGeom prst="rect">
            <a:avLst/>
          </a:prstGeom>
        </p:spPr>
      </p:pic>
      <p:pic>
        <p:nvPicPr>
          <p:cNvPr id="5" name="Image 4" descr="Une image contenant personne&#10;&#10;Description générée automatiquement">
            <a:extLst>
              <a:ext uri="{FF2B5EF4-FFF2-40B4-BE49-F238E27FC236}">
                <a16:creationId xmlns:a16="http://schemas.microsoft.com/office/drawing/2014/main" id="{2B700D33-ED47-21E5-EF4C-1760687EF450}"/>
              </a:ext>
            </a:extLst>
          </p:cNvPr>
          <p:cNvPicPr>
            <a:picLocks noChangeAspect="1"/>
          </p:cNvPicPr>
          <p:nvPr/>
        </p:nvPicPr>
        <p:blipFill>
          <a:blip r:embed="rId4"/>
          <a:stretch>
            <a:fillRect/>
          </a:stretch>
        </p:blipFill>
        <p:spPr>
          <a:xfrm>
            <a:off x="6915911" y="0"/>
            <a:ext cx="4798959" cy="6400800"/>
          </a:xfrm>
          <a:prstGeom prst="rect">
            <a:avLst/>
          </a:prstGeom>
        </p:spPr>
      </p:pic>
      <p:sp>
        <p:nvSpPr>
          <p:cNvPr id="8" name="ZoneTexte 7">
            <a:extLst>
              <a:ext uri="{FF2B5EF4-FFF2-40B4-BE49-F238E27FC236}">
                <a16:creationId xmlns:a16="http://schemas.microsoft.com/office/drawing/2014/main" id="{9D9989ED-6903-CE78-F25C-EF0819FA41C8}"/>
              </a:ext>
            </a:extLst>
          </p:cNvPr>
          <p:cNvSpPr txBox="1"/>
          <p:nvPr/>
        </p:nvSpPr>
        <p:spPr>
          <a:xfrm>
            <a:off x="5435599" y="6444736"/>
            <a:ext cx="5651937" cy="369332"/>
          </a:xfrm>
          <a:prstGeom prst="rect">
            <a:avLst/>
          </a:prstGeom>
          <a:noFill/>
        </p:spPr>
        <p:txBody>
          <a:bodyPr wrap="square">
            <a:spAutoFit/>
          </a:bodyPr>
          <a:lstStyle/>
          <a:p>
            <a:pPr algn="ctr"/>
            <a:r>
              <a:rPr lang="fr-FR"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Lavinia Fontana</a:t>
            </a:r>
            <a:r>
              <a:rPr lang="fr-FR"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 </a:t>
            </a:r>
            <a:r>
              <a:rPr lang="fr-FR"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Minerve s’habillant</a:t>
            </a:r>
            <a:r>
              <a:rPr lang="fr-FR"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(1613) </a:t>
            </a:r>
            <a:endParaRPr lang="fr-FR"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7791933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1" y="3"/>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Image 2">
            <a:extLst>
              <a:ext uri="{FF2B5EF4-FFF2-40B4-BE49-F238E27FC236}">
                <a16:creationId xmlns:a16="http://schemas.microsoft.com/office/drawing/2014/main" id="{1A8BAC76-618E-AD62-78FB-B79E7C2DFECC}"/>
              </a:ext>
            </a:extLst>
          </p:cNvPr>
          <p:cNvPicPr>
            <a:picLocks noChangeAspect="1"/>
          </p:cNvPicPr>
          <p:nvPr/>
        </p:nvPicPr>
        <p:blipFill>
          <a:blip r:embed="rId3"/>
          <a:stretch>
            <a:fillRect/>
          </a:stretch>
        </p:blipFill>
        <p:spPr>
          <a:xfrm>
            <a:off x="6606540" y="0"/>
            <a:ext cx="4404360" cy="6858000"/>
          </a:xfrm>
          <a:prstGeom prst="rect">
            <a:avLst/>
          </a:prstGeom>
        </p:spPr>
      </p:pic>
      <p:sp>
        <p:nvSpPr>
          <p:cNvPr id="5" name="ZoneTexte 4">
            <a:extLst>
              <a:ext uri="{FF2B5EF4-FFF2-40B4-BE49-F238E27FC236}">
                <a16:creationId xmlns:a16="http://schemas.microsoft.com/office/drawing/2014/main" id="{BDDCC6BD-7CD8-9F17-5C17-B69E8838C339}"/>
              </a:ext>
            </a:extLst>
          </p:cNvPr>
          <p:cNvSpPr txBox="1"/>
          <p:nvPr/>
        </p:nvSpPr>
        <p:spPr>
          <a:xfrm>
            <a:off x="-1" y="3732889"/>
            <a:ext cx="6606541" cy="400110"/>
          </a:xfrm>
          <a:prstGeom prst="rect">
            <a:avLst/>
          </a:prstGeom>
          <a:noFill/>
        </p:spPr>
        <p:txBody>
          <a:bodyPr wrap="square">
            <a:spAutoFit/>
          </a:bodyPr>
          <a:lstStyle/>
          <a:p>
            <a:pPr algn="ctr"/>
            <a:r>
              <a:rPr lang="fr-FR" sz="2000"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Vénus et Cupidon</a:t>
            </a:r>
            <a:r>
              <a:rPr lang="fr-FR" sz="2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endParaRPr lang="fr-FR"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979401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1" y="-1"/>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texte, intérieur&#10;&#10;Description générée automatiquement">
            <a:extLst>
              <a:ext uri="{FF2B5EF4-FFF2-40B4-BE49-F238E27FC236}">
                <a16:creationId xmlns:a16="http://schemas.microsoft.com/office/drawing/2014/main" id="{E1B19875-4D37-23EF-3150-944EB1D35287}"/>
              </a:ext>
            </a:extLst>
          </p:cNvPr>
          <p:cNvPicPr>
            <a:picLocks noChangeAspect="1"/>
          </p:cNvPicPr>
          <p:nvPr/>
        </p:nvPicPr>
        <p:blipFill>
          <a:blip r:embed="rId2"/>
          <a:stretch>
            <a:fillRect/>
          </a:stretch>
        </p:blipFill>
        <p:spPr>
          <a:xfrm>
            <a:off x="362880" y="13252"/>
            <a:ext cx="5529263" cy="6858000"/>
          </a:xfrm>
          <a:prstGeom prst="rect">
            <a:avLst/>
          </a:prstGeom>
        </p:spPr>
      </p:pic>
      <p:pic>
        <p:nvPicPr>
          <p:cNvPr id="10" name="Image 9" descr="Une image contenant texte, cadre, boîte, peinture&#10;&#10;Description générée automatiquement">
            <a:extLst>
              <a:ext uri="{FF2B5EF4-FFF2-40B4-BE49-F238E27FC236}">
                <a16:creationId xmlns:a16="http://schemas.microsoft.com/office/drawing/2014/main" id="{1F2C1CD3-E504-E155-7B64-F5C4C084F080}"/>
              </a:ext>
            </a:extLst>
          </p:cNvPr>
          <p:cNvPicPr>
            <a:picLocks noChangeAspect="1"/>
          </p:cNvPicPr>
          <p:nvPr/>
        </p:nvPicPr>
        <p:blipFill>
          <a:blip r:embed="rId3"/>
          <a:stretch>
            <a:fillRect/>
          </a:stretch>
        </p:blipFill>
        <p:spPr>
          <a:xfrm>
            <a:off x="6254049" y="-13253"/>
            <a:ext cx="5620871" cy="6858000"/>
          </a:xfrm>
          <a:prstGeom prst="rect">
            <a:avLst/>
          </a:prstGeom>
        </p:spPr>
      </p:pic>
    </p:spTree>
    <p:extLst>
      <p:ext uri="{BB962C8B-B14F-4D97-AF65-F5344CB8AC3E}">
        <p14:creationId xmlns:p14="http://schemas.microsoft.com/office/powerpoint/2010/main" val="2357368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1" y="3"/>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Image 2" descr="Une image contenant texte, personne, extérieur, debout&#10;&#10;Description générée automatiquement">
            <a:extLst>
              <a:ext uri="{FF2B5EF4-FFF2-40B4-BE49-F238E27FC236}">
                <a16:creationId xmlns:a16="http://schemas.microsoft.com/office/drawing/2014/main" id="{16C6F7E0-0BDB-E1CD-5BFC-0412AC9BFD08}"/>
              </a:ext>
            </a:extLst>
          </p:cNvPr>
          <p:cNvPicPr>
            <a:picLocks noChangeAspect="1"/>
          </p:cNvPicPr>
          <p:nvPr/>
        </p:nvPicPr>
        <p:blipFill>
          <a:blip r:embed="rId3"/>
          <a:stretch>
            <a:fillRect/>
          </a:stretch>
        </p:blipFill>
        <p:spPr>
          <a:xfrm>
            <a:off x="5327668" y="-1"/>
            <a:ext cx="5655638" cy="6856701"/>
          </a:xfrm>
          <a:prstGeom prst="rect">
            <a:avLst/>
          </a:prstGeom>
        </p:spPr>
      </p:pic>
      <p:sp>
        <p:nvSpPr>
          <p:cNvPr id="5" name="ZoneTexte 4">
            <a:extLst>
              <a:ext uri="{FF2B5EF4-FFF2-40B4-BE49-F238E27FC236}">
                <a16:creationId xmlns:a16="http://schemas.microsoft.com/office/drawing/2014/main" id="{56B8751F-2B7C-3C71-C4AB-51E5FB9706E1}"/>
              </a:ext>
            </a:extLst>
          </p:cNvPr>
          <p:cNvSpPr txBox="1"/>
          <p:nvPr/>
        </p:nvSpPr>
        <p:spPr>
          <a:xfrm>
            <a:off x="-1" y="3367827"/>
            <a:ext cx="5327669" cy="461665"/>
          </a:xfrm>
          <a:prstGeom prst="rect">
            <a:avLst/>
          </a:prstGeom>
          <a:noFill/>
        </p:spPr>
        <p:txBody>
          <a:bodyPr wrap="square">
            <a:spAutoFit/>
          </a:bodyPr>
          <a:lstStyle/>
          <a:p>
            <a:pPr algn="ctr"/>
            <a:r>
              <a:rPr lang="fr-FR" sz="2400"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Cléopâtre</a:t>
            </a:r>
            <a:r>
              <a:rPr lang="fr-FR" sz="2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(1614) </a:t>
            </a:r>
            <a:endParaRPr lang="fr-FR"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22804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1" y="6"/>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Image 2" descr="Une image contenant bâtiment, extérieur, ciel, route&#10;&#10;Description générée automatiquement">
            <a:extLst>
              <a:ext uri="{FF2B5EF4-FFF2-40B4-BE49-F238E27FC236}">
                <a16:creationId xmlns:a16="http://schemas.microsoft.com/office/drawing/2014/main" id="{A6134C09-F732-CF28-8F53-7C73FC28F748}"/>
              </a:ext>
            </a:extLst>
          </p:cNvPr>
          <p:cNvPicPr>
            <a:picLocks noChangeAspect="1"/>
          </p:cNvPicPr>
          <p:nvPr/>
        </p:nvPicPr>
        <p:blipFill>
          <a:blip r:embed="rId3"/>
          <a:stretch>
            <a:fillRect/>
          </a:stretch>
        </p:blipFill>
        <p:spPr>
          <a:xfrm>
            <a:off x="456032" y="774036"/>
            <a:ext cx="6775085" cy="5324874"/>
          </a:xfrm>
          <a:prstGeom prst="rect">
            <a:avLst/>
          </a:prstGeom>
        </p:spPr>
      </p:pic>
      <p:pic>
        <p:nvPicPr>
          <p:cNvPr id="5" name="Image 4" descr="Une image contenant bâtiment, autel, voûte, colonnade&#10;&#10;Description générée automatiquement">
            <a:extLst>
              <a:ext uri="{FF2B5EF4-FFF2-40B4-BE49-F238E27FC236}">
                <a16:creationId xmlns:a16="http://schemas.microsoft.com/office/drawing/2014/main" id="{99FBC529-4CDD-898A-E138-6B8D41963E23}"/>
              </a:ext>
            </a:extLst>
          </p:cNvPr>
          <p:cNvPicPr>
            <a:picLocks noChangeAspect="1"/>
          </p:cNvPicPr>
          <p:nvPr/>
        </p:nvPicPr>
        <p:blipFill>
          <a:blip r:embed="rId4"/>
          <a:stretch>
            <a:fillRect/>
          </a:stretch>
        </p:blipFill>
        <p:spPr>
          <a:xfrm>
            <a:off x="7760720" y="774036"/>
            <a:ext cx="3976223" cy="5303288"/>
          </a:xfrm>
          <a:prstGeom prst="rect">
            <a:avLst/>
          </a:prstGeom>
        </p:spPr>
      </p:pic>
      <p:sp>
        <p:nvSpPr>
          <p:cNvPr id="8" name="ZoneTexte 7">
            <a:extLst>
              <a:ext uri="{FF2B5EF4-FFF2-40B4-BE49-F238E27FC236}">
                <a16:creationId xmlns:a16="http://schemas.microsoft.com/office/drawing/2014/main" id="{2AF87D56-D0E8-8A32-5028-3A31E2F14BB8}"/>
              </a:ext>
            </a:extLst>
          </p:cNvPr>
          <p:cNvSpPr txBox="1"/>
          <p:nvPr/>
        </p:nvSpPr>
        <p:spPr>
          <a:xfrm>
            <a:off x="456033" y="6293792"/>
            <a:ext cx="6775084" cy="369332"/>
          </a:xfrm>
          <a:prstGeom prst="rect">
            <a:avLst/>
          </a:prstGeom>
          <a:noFill/>
        </p:spPr>
        <p:txBody>
          <a:bodyPr wrap="square">
            <a:spAutoFit/>
          </a:bodyPr>
          <a:lstStyle/>
          <a:p>
            <a:pPr algn="ctr"/>
            <a:r>
              <a:rPr lang="fr-FR" sz="18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Église </a:t>
            </a:r>
            <a:r>
              <a:rPr lang="fr-FR" sz="18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de Santa Maria sopra Minerva </a:t>
            </a:r>
            <a:r>
              <a:rPr lang="fr-FR" sz="18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(Rome)</a:t>
            </a:r>
            <a:r>
              <a:rPr lang="fr-FR"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endParaRPr lang="fr-FR"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756271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1" y="0"/>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 name="ZoneTexte 1">
            <a:extLst>
              <a:ext uri="{FF2B5EF4-FFF2-40B4-BE49-F238E27FC236}">
                <a16:creationId xmlns:a16="http://schemas.microsoft.com/office/drawing/2014/main" id="{A06B4566-7627-D6BE-4021-BD135E4D649E}"/>
              </a:ext>
            </a:extLst>
          </p:cNvPr>
          <p:cNvSpPr txBox="1"/>
          <p:nvPr/>
        </p:nvSpPr>
        <p:spPr>
          <a:xfrm>
            <a:off x="-1" y="1449541"/>
            <a:ext cx="12192001" cy="3156954"/>
          </a:xfrm>
          <a:prstGeom prst="rect">
            <a:avLst/>
          </a:prstGeom>
          <a:noFill/>
        </p:spPr>
        <p:txBody>
          <a:bodyPr wrap="square" rtlCol="0">
            <a:spAutoFit/>
          </a:bodyPr>
          <a:lstStyle/>
          <a:p>
            <a:pPr algn="ctr"/>
            <a:endParaRPr lang="fr-FR" sz="2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fr-FR" sz="24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Vassily Kandinsky</a:t>
            </a:r>
            <a:r>
              <a:rPr lang="fr-FR" sz="2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un usurpateur ?</a:t>
            </a:r>
          </a:p>
          <a:p>
            <a:pPr algn="ctr">
              <a:lnSpc>
                <a:spcPct val="150000"/>
              </a:lnSpc>
            </a:pPr>
            <a:endParaRPr lang="fr-FR" sz="24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fr-FR" sz="2400" b="1"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Georgiana</a:t>
            </a:r>
            <a:r>
              <a:rPr lang="fr-FR" sz="24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Houghton</a:t>
            </a:r>
            <a:r>
              <a:rPr lang="fr-FR" sz="2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(1814-84) et </a:t>
            </a:r>
            <a:r>
              <a:rPr lang="fr-FR" sz="2400" b="1"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Hilma</a:t>
            </a:r>
            <a:r>
              <a:rPr lang="fr-FR" sz="24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fr-FR" sz="2400" b="1"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Af</a:t>
            </a:r>
            <a:r>
              <a:rPr lang="fr-FR" sz="24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Klint </a:t>
            </a:r>
            <a:r>
              <a:rPr lang="fr-FR" sz="2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(1862-1944)</a:t>
            </a:r>
            <a:endParaRPr lang="fr-FR"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endParaRPr lang="fr-FR" sz="2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fr-FR" sz="2400" dirty="0">
                <a:solidFill>
                  <a:schemeClr val="bg1"/>
                </a:solidFill>
                <a:latin typeface="Verdana" panose="020B0604030504040204" pitchFamily="34" charset="0"/>
                <a:ea typeface="Verdana" panose="020B0604030504040204" pitchFamily="34" charset="0"/>
                <a:cs typeface="Verdana" panose="020B0604030504040204" pitchFamily="34" charset="0"/>
              </a:rPr>
              <a:t>deux femmes peintres qui ont pratiqué l’abstraction avant Kandinsky </a:t>
            </a:r>
            <a:r>
              <a:rPr lang="fr-FR" sz="2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endParaRPr lang="fr-FR"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128852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1" y="3"/>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Image 2" descr="Une image contenant texte, intérieur, tissu&#10;&#10;Description générée automatiquement">
            <a:extLst>
              <a:ext uri="{FF2B5EF4-FFF2-40B4-BE49-F238E27FC236}">
                <a16:creationId xmlns:a16="http://schemas.microsoft.com/office/drawing/2014/main" id="{14FA98F7-FFB1-72B8-D300-B908E3F8DB40}"/>
              </a:ext>
            </a:extLst>
          </p:cNvPr>
          <p:cNvPicPr>
            <a:picLocks noChangeAspect="1"/>
          </p:cNvPicPr>
          <p:nvPr/>
        </p:nvPicPr>
        <p:blipFill>
          <a:blip r:embed="rId3"/>
          <a:stretch>
            <a:fillRect/>
          </a:stretch>
        </p:blipFill>
        <p:spPr>
          <a:xfrm>
            <a:off x="1979633" y="0"/>
            <a:ext cx="8026207" cy="6345719"/>
          </a:xfrm>
          <a:prstGeom prst="rect">
            <a:avLst/>
          </a:prstGeom>
        </p:spPr>
      </p:pic>
      <p:sp>
        <p:nvSpPr>
          <p:cNvPr id="4" name="ZoneTexte 3">
            <a:extLst>
              <a:ext uri="{FF2B5EF4-FFF2-40B4-BE49-F238E27FC236}">
                <a16:creationId xmlns:a16="http://schemas.microsoft.com/office/drawing/2014/main" id="{0B36F97E-A405-209D-6BAC-8DA66FA90AA2}"/>
              </a:ext>
            </a:extLst>
          </p:cNvPr>
          <p:cNvSpPr txBox="1"/>
          <p:nvPr/>
        </p:nvSpPr>
        <p:spPr>
          <a:xfrm>
            <a:off x="1979632" y="6358759"/>
            <a:ext cx="8015705" cy="400110"/>
          </a:xfrm>
          <a:prstGeom prst="rect">
            <a:avLst/>
          </a:prstGeom>
          <a:noFill/>
        </p:spPr>
        <p:txBody>
          <a:bodyPr wrap="square" rtlCol="0">
            <a:spAutoFit/>
          </a:bodyPr>
          <a:lstStyle/>
          <a:p>
            <a:pPr algn="ctr"/>
            <a:r>
              <a:rPr lang="fr-FR" sz="2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Vassily Kandinsky</a:t>
            </a:r>
            <a:r>
              <a:rPr lang="fr-FR" sz="2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(1866-1944) </a:t>
            </a:r>
            <a:endParaRPr lang="fr-FR"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043202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1" y="3"/>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Image 2" descr="Une image contenant texte, mur, personne, intérieur&#10;&#10;Description générée automatiquement">
            <a:extLst>
              <a:ext uri="{FF2B5EF4-FFF2-40B4-BE49-F238E27FC236}">
                <a16:creationId xmlns:a16="http://schemas.microsoft.com/office/drawing/2014/main" id="{C6DB870E-006C-1088-7617-0B449D50CCC8}"/>
              </a:ext>
            </a:extLst>
          </p:cNvPr>
          <p:cNvPicPr>
            <a:picLocks noChangeAspect="1"/>
          </p:cNvPicPr>
          <p:nvPr/>
        </p:nvPicPr>
        <p:blipFill>
          <a:blip r:embed="rId3"/>
          <a:stretch>
            <a:fillRect/>
          </a:stretch>
        </p:blipFill>
        <p:spPr>
          <a:xfrm>
            <a:off x="85903" y="126123"/>
            <a:ext cx="3488167" cy="4900449"/>
          </a:xfrm>
          <a:prstGeom prst="rect">
            <a:avLst/>
          </a:prstGeom>
        </p:spPr>
      </p:pic>
      <p:pic>
        <p:nvPicPr>
          <p:cNvPr id="5" name="Image 4" descr="Une image contenant intérieur, plafond, galerie&#10;&#10;Description générée automatiquement">
            <a:extLst>
              <a:ext uri="{FF2B5EF4-FFF2-40B4-BE49-F238E27FC236}">
                <a16:creationId xmlns:a16="http://schemas.microsoft.com/office/drawing/2014/main" id="{22A3A5CB-18E4-8BE6-53B3-A782250D3D94}"/>
              </a:ext>
            </a:extLst>
          </p:cNvPr>
          <p:cNvPicPr>
            <a:picLocks noChangeAspect="1"/>
          </p:cNvPicPr>
          <p:nvPr/>
        </p:nvPicPr>
        <p:blipFill>
          <a:blip r:embed="rId4"/>
          <a:stretch>
            <a:fillRect/>
          </a:stretch>
        </p:blipFill>
        <p:spPr>
          <a:xfrm>
            <a:off x="3653808" y="1303284"/>
            <a:ext cx="8458454" cy="5414226"/>
          </a:xfrm>
          <a:prstGeom prst="rect">
            <a:avLst/>
          </a:prstGeom>
        </p:spPr>
      </p:pic>
      <p:sp>
        <p:nvSpPr>
          <p:cNvPr id="9" name="ZoneTexte 8">
            <a:extLst>
              <a:ext uri="{FF2B5EF4-FFF2-40B4-BE49-F238E27FC236}">
                <a16:creationId xmlns:a16="http://schemas.microsoft.com/office/drawing/2014/main" id="{F16A4B7C-E161-C0B0-A96F-BBEA9116164E}"/>
              </a:ext>
            </a:extLst>
          </p:cNvPr>
          <p:cNvSpPr txBox="1"/>
          <p:nvPr/>
        </p:nvSpPr>
        <p:spPr>
          <a:xfrm>
            <a:off x="1" y="5026572"/>
            <a:ext cx="3653808" cy="369332"/>
          </a:xfrm>
          <a:prstGeom prst="rect">
            <a:avLst/>
          </a:prstGeom>
          <a:noFill/>
        </p:spPr>
        <p:txBody>
          <a:bodyPr wrap="square">
            <a:spAutoFit/>
          </a:bodyPr>
          <a:lstStyle/>
          <a:p>
            <a:pPr algn="ctr"/>
            <a:r>
              <a:rPr lang="fr-FR" b="1"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Hilma</a:t>
            </a:r>
            <a:r>
              <a:rPr lang="fr-FR"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fr-FR" b="1"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Af</a:t>
            </a:r>
            <a:r>
              <a:rPr lang="fr-FR"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Klint </a:t>
            </a:r>
            <a:r>
              <a:rPr lang="fr-FR" dirty="0">
                <a:solidFill>
                  <a:schemeClr val="bg1"/>
                </a:solidFill>
                <a:effectLst/>
                <a:latin typeface="Verdana" panose="020B0604030504040204" pitchFamily="34" charset="0"/>
                <a:ea typeface="Verdana" panose="020B0604030504040204" pitchFamily="34" charset="0"/>
                <a:cs typeface="Verdana" panose="020B0604030504040204" pitchFamily="34" charset="0"/>
              </a:rPr>
              <a:t>(1862-1944)</a:t>
            </a:r>
            <a:endParaRPr lang="fr-FR"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ZoneTexte 9">
            <a:extLst>
              <a:ext uri="{FF2B5EF4-FFF2-40B4-BE49-F238E27FC236}">
                <a16:creationId xmlns:a16="http://schemas.microsoft.com/office/drawing/2014/main" id="{ED336E52-3A3A-7383-3B54-22C912292F0F}"/>
              </a:ext>
            </a:extLst>
          </p:cNvPr>
          <p:cNvSpPr txBox="1"/>
          <p:nvPr/>
        </p:nvSpPr>
        <p:spPr>
          <a:xfrm>
            <a:off x="1" y="6232601"/>
            <a:ext cx="3653808" cy="369332"/>
          </a:xfrm>
          <a:prstGeom prst="rect">
            <a:avLst/>
          </a:prstGeom>
          <a:noFill/>
        </p:spPr>
        <p:txBody>
          <a:bodyPr wrap="square">
            <a:spAutoFit/>
          </a:bodyPr>
          <a:lstStyle/>
          <a:p>
            <a:pPr algn="r"/>
            <a:r>
              <a:rPr lang="fr-FR" sz="18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Série de toiles de 1907</a:t>
            </a:r>
            <a:r>
              <a:rPr lang="fr-FR"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endParaRPr lang="fr-FR"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357171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1" y="3"/>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Image 2" descr="Une image contenant texte, intérieur, bois&#10;&#10;Description générée automatiquement">
            <a:extLst>
              <a:ext uri="{FF2B5EF4-FFF2-40B4-BE49-F238E27FC236}">
                <a16:creationId xmlns:a16="http://schemas.microsoft.com/office/drawing/2014/main" id="{64C1691E-6DEB-D9B8-2E70-7D1877467974}"/>
              </a:ext>
            </a:extLst>
          </p:cNvPr>
          <p:cNvPicPr>
            <a:picLocks noChangeAspect="1"/>
          </p:cNvPicPr>
          <p:nvPr/>
        </p:nvPicPr>
        <p:blipFill>
          <a:blip r:embed="rId3"/>
          <a:stretch>
            <a:fillRect/>
          </a:stretch>
        </p:blipFill>
        <p:spPr>
          <a:xfrm>
            <a:off x="952500" y="0"/>
            <a:ext cx="10287000" cy="6858000"/>
          </a:xfrm>
          <a:prstGeom prst="rect">
            <a:avLst/>
          </a:prstGeom>
        </p:spPr>
      </p:pic>
      <p:sp>
        <p:nvSpPr>
          <p:cNvPr id="2" name="ZoneTexte 1">
            <a:extLst>
              <a:ext uri="{FF2B5EF4-FFF2-40B4-BE49-F238E27FC236}">
                <a16:creationId xmlns:a16="http://schemas.microsoft.com/office/drawing/2014/main" id="{F5FFBD76-D860-5E8E-7636-493E221AE875}"/>
              </a:ext>
            </a:extLst>
          </p:cNvPr>
          <p:cNvSpPr txBox="1"/>
          <p:nvPr/>
        </p:nvSpPr>
        <p:spPr>
          <a:xfrm>
            <a:off x="11155680" y="5149516"/>
            <a:ext cx="1126156" cy="400110"/>
          </a:xfrm>
          <a:prstGeom prst="rect">
            <a:avLst/>
          </a:prstGeom>
          <a:noFill/>
        </p:spPr>
        <p:txBody>
          <a:bodyPr wrap="square" rtlCol="0">
            <a:spAutoFit/>
          </a:bodyPr>
          <a:lstStyle/>
          <a:p>
            <a:pPr algn="ctr"/>
            <a:r>
              <a:rPr lang="fr-FR" sz="2000" dirty="0">
                <a:solidFill>
                  <a:schemeClr val="bg1"/>
                </a:solidFill>
                <a:latin typeface="Verdana" panose="020B0604030504040204" pitchFamily="34" charset="0"/>
                <a:ea typeface="Verdana" panose="020B0604030504040204" pitchFamily="34" charset="0"/>
                <a:cs typeface="Verdana" panose="020B0604030504040204" pitchFamily="34" charset="0"/>
              </a:rPr>
              <a:t>(1915)</a:t>
            </a:r>
          </a:p>
        </p:txBody>
      </p:sp>
    </p:spTree>
    <p:extLst>
      <p:ext uri="{BB962C8B-B14F-4D97-AF65-F5344CB8AC3E}">
        <p14:creationId xmlns:p14="http://schemas.microsoft.com/office/powerpoint/2010/main" val="42408728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1" y="3"/>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Image 2">
            <a:extLst>
              <a:ext uri="{FF2B5EF4-FFF2-40B4-BE49-F238E27FC236}">
                <a16:creationId xmlns:a16="http://schemas.microsoft.com/office/drawing/2014/main" id="{7B092162-E84D-484A-2DD4-E796006DFB6B}"/>
              </a:ext>
            </a:extLst>
          </p:cNvPr>
          <p:cNvPicPr>
            <a:picLocks noChangeAspect="1"/>
          </p:cNvPicPr>
          <p:nvPr/>
        </p:nvPicPr>
        <p:blipFill>
          <a:blip r:embed="rId3"/>
          <a:stretch>
            <a:fillRect/>
          </a:stretch>
        </p:blipFill>
        <p:spPr>
          <a:xfrm>
            <a:off x="872814" y="5504"/>
            <a:ext cx="4287819" cy="6447848"/>
          </a:xfrm>
          <a:prstGeom prst="rect">
            <a:avLst/>
          </a:prstGeom>
        </p:spPr>
      </p:pic>
      <p:pic>
        <p:nvPicPr>
          <p:cNvPr id="5" name="Image 4" descr="Une image contenant carrelé&#10;&#10;Description générée automatiquement">
            <a:extLst>
              <a:ext uri="{FF2B5EF4-FFF2-40B4-BE49-F238E27FC236}">
                <a16:creationId xmlns:a16="http://schemas.microsoft.com/office/drawing/2014/main" id="{E3B21FDF-C37B-29FF-693D-D9B3AABCDCC3}"/>
              </a:ext>
            </a:extLst>
          </p:cNvPr>
          <p:cNvPicPr>
            <a:picLocks noChangeAspect="1"/>
          </p:cNvPicPr>
          <p:nvPr/>
        </p:nvPicPr>
        <p:blipFill>
          <a:blip r:embed="rId4"/>
          <a:stretch>
            <a:fillRect/>
          </a:stretch>
        </p:blipFill>
        <p:spPr>
          <a:xfrm>
            <a:off x="6524178" y="16014"/>
            <a:ext cx="4805517" cy="6437338"/>
          </a:xfrm>
          <a:prstGeom prst="rect">
            <a:avLst/>
          </a:prstGeom>
        </p:spPr>
      </p:pic>
      <p:sp>
        <p:nvSpPr>
          <p:cNvPr id="8" name="ZoneTexte 7">
            <a:extLst>
              <a:ext uri="{FF2B5EF4-FFF2-40B4-BE49-F238E27FC236}">
                <a16:creationId xmlns:a16="http://schemas.microsoft.com/office/drawing/2014/main" id="{830852BC-18BE-6B3E-6FB1-3DA5CEDFF546}"/>
              </a:ext>
            </a:extLst>
          </p:cNvPr>
          <p:cNvSpPr txBox="1"/>
          <p:nvPr/>
        </p:nvSpPr>
        <p:spPr>
          <a:xfrm>
            <a:off x="315306" y="6452386"/>
            <a:ext cx="4992467" cy="400110"/>
          </a:xfrm>
          <a:prstGeom prst="rect">
            <a:avLst/>
          </a:prstGeom>
          <a:noFill/>
        </p:spPr>
        <p:txBody>
          <a:bodyPr wrap="square">
            <a:spAutoFit/>
          </a:bodyPr>
          <a:lstStyle/>
          <a:p>
            <a:pPr algn="ctr"/>
            <a:r>
              <a:rPr lang="fr-FR" sz="2000" b="1"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Hilma</a:t>
            </a:r>
            <a:r>
              <a:rPr lang="fr-FR" sz="2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fr-FR" sz="2000" b="1"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Af</a:t>
            </a:r>
            <a:r>
              <a:rPr lang="fr-FR" sz="2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Klint </a:t>
            </a:r>
            <a:r>
              <a:rPr lang="fr-FR" sz="2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(1862-1942)  (1915) </a:t>
            </a:r>
            <a:endParaRPr lang="fr-FR"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ZoneTexte 9">
            <a:extLst>
              <a:ext uri="{FF2B5EF4-FFF2-40B4-BE49-F238E27FC236}">
                <a16:creationId xmlns:a16="http://schemas.microsoft.com/office/drawing/2014/main" id="{3DCE590D-183A-DA0A-B49F-E8E55E923433}"/>
              </a:ext>
            </a:extLst>
          </p:cNvPr>
          <p:cNvSpPr txBox="1"/>
          <p:nvPr/>
        </p:nvSpPr>
        <p:spPr>
          <a:xfrm>
            <a:off x="6421822" y="6441876"/>
            <a:ext cx="5707115" cy="400110"/>
          </a:xfrm>
          <a:prstGeom prst="rect">
            <a:avLst/>
          </a:prstGeom>
          <a:noFill/>
        </p:spPr>
        <p:txBody>
          <a:bodyPr wrap="square">
            <a:spAutoFit/>
          </a:bodyPr>
          <a:lstStyle/>
          <a:p>
            <a:pPr algn="ctr"/>
            <a:r>
              <a:rPr lang="fr-FR" sz="2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Paul Klee</a:t>
            </a:r>
            <a:r>
              <a:rPr lang="fr-FR" sz="2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(1879-1940) : Pyramide (1930) </a:t>
            </a:r>
            <a:endParaRPr lang="fr-FR"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8328814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1" y="3"/>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Image 2" descr="Une image contenant texte, mur, personne, noir&#10;&#10;Description générée automatiquement">
            <a:extLst>
              <a:ext uri="{FF2B5EF4-FFF2-40B4-BE49-F238E27FC236}">
                <a16:creationId xmlns:a16="http://schemas.microsoft.com/office/drawing/2014/main" id="{478C7E13-FE9E-379A-F06D-E67C74563533}"/>
              </a:ext>
            </a:extLst>
          </p:cNvPr>
          <p:cNvPicPr>
            <a:picLocks noChangeAspect="1"/>
          </p:cNvPicPr>
          <p:nvPr/>
        </p:nvPicPr>
        <p:blipFill>
          <a:blip r:embed="rId3"/>
          <a:stretch>
            <a:fillRect/>
          </a:stretch>
        </p:blipFill>
        <p:spPr>
          <a:xfrm>
            <a:off x="1101707" y="0"/>
            <a:ext cx="4426732" cy="6301736"/>
          </a:xfrm>
          <a:prstGeom prst="rect">
            <a:avLst/>
          </a:prstGeom>
        </p:spPr>
      </p:pic>
      <p:pic>
        <p:nvPicPr>
          <p:cNvPr id="8" name="Image 7">
            <a:extLst>
              <a:ext uri="{FF2B5EF4-FFF2-40B4-BE49-F238E27FC236}">
                <a16:creationId xmlns:a16="http://schemas.microsoft.com/office/drawing/2014/main" id="{E683E4EB-CCC8-C8F5-042D-BF98D2B95E65}"/>
              </a:ext>
            </a:extLst>
          </p:cNvPr>
          <p:cNvPicPr>
            <a:picLocks noChangeAspect="1"/>
          </p:cNvPicPr>
          <p:nvPr/>
        </p:nvPicPr>
        <p:blipFill>
          <a:blip r:embed="rId4"/>
          <a:stretch>
            <a:fillRect/>
          </a:stretch>
        </p:blipFill>
        <p:spPr>
          <a:xfrm>
            <a:off x="6721879" y="0"/>
            <a:ext cx="4393367" cy="6301736"/>
          </a:xfrm>
          <a:prstGeom prst="rect">
            <a:avLst/>
          </a:prstGeom>
        </p:spPr>
      </p:pic>
      <p:sp>
        <p:nvSpPr>
          <p:cNvPr id="10" name="ZoneTexte 9">
            <a:extLst>
              <a:ext uri="{FF2B5EF4-FFF2-40B4-BE49-F238E27FC236}">
                <a16:creationId xmlns:a16="http://schemas.microsoft.com/office/drawing/2014/main" id="{E0CC2277-5AF7-2602-28D6-88B1D17D71EE}"/>
              </a:ext>
            </a:extLst>
          </p:cNvPr>
          <p:cNvSpPr txBox="1"/>
          <p:nvPr/>
        </p:nvSpPr>
        <p:spPr>
          <a:xfrm>
            <a:off x="-1" y="6488665"/>
            <a:ext cx="12192001" cy="369332"/>
          </a:xfrm>
          <a:prstGeom prst="rect">
            <a:avLst/>
          </a:prstGeom>
          <a:noFill/>
        </p:spPr>
        <p:txBody>
          <a:bodyPr wrap="square">
            <a:spAutoFit/>
          </a:bodyPr>
          <a:lstStyle/>
          <a:p>
            <a:pPr algn="ctr"/>
            <a:r>
              <a:rPr lang="fr-FR" sz="1800" b="1"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Georgiana</a:t>
            </a:r>
            <a:r>
              <a:rPr lang="fr-FR" sz="18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Houghton</a:t>
            </a:r>
            <a:r>
              <a:rPr lang="fr-FR" sz="18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(1814-84), </a:t>
            </a:r>
            <a:r>
              <a:rPr lang="fr-FR" sz="1800"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Composition avec le portrait de Notre Seigneur Jésus-Christ</a:t>
            </a:r>
            <a:r>
              <a:rPr lang="fr-FR" sz="18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(1862)</a:t>
            </a:r>
          </a:p>
        </p:txBody>
      </p:sp>
    </p:spTree>
    <p:extLst>
      <p:ext uri="{BB962C8B-B14F-4D97-AF65-F5344CB8AC3E}">
        <p14:creationId xmlns:p14="http://schemas.microsoft.com/office/powerpoint/2010/main" val="11453346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1" y="3"/>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Image 2">
            <a:extLst>
              <a:ext uri="{FF2B5EF4-FFF2-40B4-BE49-F238E27FC236}">
                <a16:creationId xmlns:a16="http://schemas.microsoft.com/office/drawing/2014/main" id="{0176EFAD-3B5B-DE17-7A55-B4A67DF6A875}"/>
              </a:ext>
            </a:extLst>
          </p:cNvPr>
          <p:cNvPicPr>
            <a:picLocks noChangeAspect="1"/>
          </p:cNvPicPr>
          <p:nvPr/>
        </p:nvPicPr>
        <p:blipFill>
          <a:blip r:embed="rId3"/>
          <a:stretch>
            <a:fillRect/>
          </a:stretch>
        </p:blipFill>
        <p:spPr>
          <a:xfrm>
            <a:off x="3657981" y="0"/>
            <a:ext cx="4876038" cy="6858000"/>
          </a:xfrm>
          <a:prstGeom prst="rect">
            <a:avLst/>
          </a:prstGeom>
        </p:spPr>
      </p:pic>
    </p:spTree>
    <p:extLst>
      <p:ext uri="{BB962C8B-B14F-4D97-AF65-F5344CB8AC3E}">
        <p14:creationId xmlns:p14="http://schemas.microsoft.com/office/powerpoint/2010/main" val="23800049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1" y="3"/>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Image 3" descr="Une image contenant filetage&#10;&#10;Description générée automatiquement">
            <a:extLst>
              <a:ext uri="{FF2B5EF4-FFF2-40B4-BE49-F238E27FC236}">
                <a16:creationId xmlns:a16="http://schemas.microsoft.com/office/drawing/2014/main" id="{F363F151-A170-EF09-0046-413B3DF61089}"/>
              </a:ext>
            </a:extLst>
          </p:cNvPr>
          <p:cNvPicPr>
            <a:picLocks noChangeAspect="1"/>
          </p:cNvPicPr>
          <p:nvPr/>
        </p:nvPicPr>
        <p:blipFill>
          <a:blip r:embed="rId3"/>
          <a:stretch>
            <a:fillRect/>
          </a:stretch>
        </p:blipFill>
        <p:spPr>
          <a:xfrm>
            <a:off x="620109" y="-1"/>
            <a:ext cx="10972795" cy="6857997"/>
          </a:xfrm>
          <a:prstGeom prst="rect">
            <a:avLst/>
          </a:prstGeom>
        </p:spPr>
      </p:pic>
    </p:spTree>
    <p:extLst>
      <p:ext uri="{BB962C8B-B14F-4D97-AF65-F5344CB8AC3E}">
        <p14:creationId xmlns:p14="http://schemas.microsoft.com/office/powerpoint/2010/main" val="34629584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1" y="-1"/>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personne, cadre&#10;&#10;Description générée automatiquement">
            <a:extLst>
              <a:ext uri="{FF2B5EF4-FFF2-40B4-BE49-F238E27FC236}">
                <a16:creationId xmlns:a16="http://schemas.microsoft.com/office/drawing/2014/main" id="{2C864ED0-884B-1033-638D-0E0A36563E2B}"/>
              </a:ext>
            </a:extLst>
          </p:cNvPr>
          <p:cNvPicPr>
            <a:picLocks noChangeAspect="1"/>
          </p:cNvPicPr>
          <p:nvPr/>
        </p:nvPicPr>
        <p:blipFill>
          <a:blip r:embed="rId2"/>
          <a:stretch>
            <a:fillRect/>
          </a:stretch>
        </p:blipFill>
        <p:spPr>
          <a:xfrm>
            <a:off x="3838575" y="0"/>
            <a:ext cx="4514850" cy="6858000"/>
          </a:xfrm>
          <a:prstGeom prst="rect">
            <a:avLst/>
          </a:prstGeom>
        </p:spPr>
      </p:pic>
      <p:sp>
        <p:nvSpPr>
          <p:cNvPr id="4" name="ZoneTexte 3">
            <a:extLst>
              <a:ext uri="{FF2B5EF4-FFF2-40B4-BE49-F238E27FC236}">
                <a16:creationId xmlns:a16="http://schemas.microsoft.com/office/drawing/2014/main" id="{D2CBC702-E26A-A540-2A39-DF70DC031B3F}"/>
              </a:ext>
            </a:extLst>
          </p:cNvPr>
          <p:cNvSpPr txBox="1"/>
          <p:nvPr/>
        </p:nvSpPr>
        <p:spPr>
          <a:xfrm>
            <a:off x="8256104" y="4678016"/>
            <a:ext cx="4028661" cy="1804340"/>
          </a:xfrm>
          <a:prstGeom prst="rect">
            <a:avLst/>
          </a:prstGeom>
          <a:noFill/>
        </p:spPr>
        <p:txBody>
          <a:bodyPr wrap="square" rtlCol="0">
            <a:spAutoFit/>
          </a:bodyPr>
          <a:lstStyle/>
          <a:p>
            <a:pPr algn="ctr">
              <a:lnSpc>
                <a:spcPct val="150000"/>
              </a:lnSpc>
            </a:pPr>
            <a:r>
              <a:rPr lang="fr-FR" sz="2800"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Lamentation sur le corps du Christ</a:t>
            </a:r>
            <a:r>
              <a:rPr lang="fr-FR" sz="28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p>
          <a:p>
            <a:pPr algn="ctr">
              <a:lnSpc>
                <a:spcPct val="150000"/>
              </a:lnSpc>
            </a:pPr>
            <a:r>
              <a:rPr lang="fr-FR" sz="21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(1560 – musée San Marco) </a:t>
            </a:r>
          </a:p>
        </p:txBody>
      </p:sp>
    </p:spTree>
    <p:extLst>
      <p:ext uri="{BB962C8B-B14F-4D97-AF65-F5344CB8AC3E}">
        <p14:creationId xmlns:p14="http://schemas.microsoft.com/office/powerpoint/2010/main" val="31136690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1" y="3"/>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Image 2" descr="Une image contenant filetage, intérieur&#10;&#10;Description générée automatiquement">
            <a:extLst>
              <a:ext uri="{FF2B5EF4-FFF2-40B4-BE49-F238E27FC236}">
                <a16:creationId xmlns:a16="http://schemas.microsoft.com/office/drawing/2014/main" id="{DBD9ECF2-28C2-B73D-9930-02D5CCD0CA79}"/>
              </a:ext>
            </a:extLst>
          </p:cNvPr>
          <p:cNvPicPr>
            <a:picLocks noChangeAspect="1"/>
          </p:cNvPicPr>
          <p:nvPr/>
        </p:nvPicPr>
        <p:blipFill>
          <a:blip r:embed="rId3"/>
          <a:stretch>
            <a:fillRect/>
          </a:stretch>
        </p:blipFill>
        <p:spPr>
          <a:xfrm>
            <a:off x="1407302" y="0"/>
            <a:ext cx="9377389" cy="6857997"/>
          </a:xfrm>
          <a:prstGeom prst="rect">
            <a:avLst/>
          </a:prstGeom>
        </p:spPr>
      </p:pic>
    </p:spTree>
    <p:extLst>
      <p:ext uri="{BB962C8B-B14F-4D97-AF65-F5344CB8AC3E}">
        <p14:creationId xmlns:p14="http://schemas.microsoft.com/office/powerpoint/2010/main" val="12047533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1" y="-1"/>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intérieur, tasse&#10;&#10;Description générée automatiquement">
            <a:extLst>
              <a:ext uri="{FF2B5EF4-FFF2-40B4-BE49-F238E27FC236}">
                <a16:creationId xmlns:a16="http://schemas.microsoft.com/office/drawing/2014/main" id="{EFC3114F-3B84-1592-4470-A779B70C3EA0}"/>
              </a:ext>
            </a:extLst>
          </p:cNvPr>
          <p:cNvPicPr>
            <a:picLocks noChangeAspect="1"/>
          </p:cNvPicPr>
          <p:nvPr/>
        </p:nvPicPr>
        <p:blipFill>
          <a:blip r:embed="rId2"/>
          <a:stretch>
            <a:fillRect/>
          </a:stretch>
        </p:blipFill>
        <p:spPr>
          <a:xfrm>
            <a:off x="1683026" y="16567"/>
            <a:ext cx="8878957" cy="5574011"/>
          </a:xfrm>
          <a:prstGeom prst="rect">
            <a:avLst/>
          </a:prstGeom>
        </p:spPr>
      </p:pic>
      <p:sp>
        <p:nvSpPr>
          <p:cNvPr id="7" name="ZoneTexte 6">
            <a:extLst>
              <a:ext uri="{FF2B5EF4-FFF2-40B4-BE49-F238E27FC236}">
                <a16:creationId xmlns:a16="http://schemas.microsoft.com/office/drawing/2014/main" id="{48B7C7B0-6A7E-74F1-0670-B411DF0BE879}"/>
              </a:ext>
            </a:extLst>
          </p:cNvPr>
          <p:cNvSpPr txBox="1"/>
          <p:nvPr/>
        </p:nvSpPr>
        <p:spPr>
          <a:xfrm>
            <a:off x="0" y="5565914"/>
            <a:ext cx="12192000" cy="1217962"/>
          </a:xfrm>
          <a:prstGeom prst="rect">
            <a:avLst/>
          </a:prstGeom>
          <a:noFill/>
        </p:spPr>
        <p:txBody>
          <a:bodyPr wrap="square" rtlCol="0">
            <a:spAutoFit/>
          </a:bodyPr>
          <a:lstStyle/>
          <a:p>
            <a:pPr algn="ctr">
              <a:lnSpc>
                <a:spcPct val="150000"/>
              </a:lnSpc>
            </a:pPr>
            <a:r>
              <a:rPr lang="fr-FR" sz="2800"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Crucifixion</a:t>
            </a:r>
            <a:r>
              <a:rPr lang="fr-FR" sz="28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p>
          <a:p>
            <a:pPr algn="ctr">
              <a:lnSpc>
                <a:spcPct val="150000"/>
              </a:lnSpc>
            </a:pPr>
            <a:r>
              <a:rPr lang="fr-FR" sz="2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t>
            </a:r>
            <a:r>
              <a:rPr lang="fr-FR" sz="2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Museo</a:t>
            </a:r>
            <a:r>
              <a:rPr lang="fr-FR" sz="2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fr-FR" sz="2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del</a:t>
            </a:r>
            <a:r>
              <a:rPr lang="fr-FR" sz="2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fr-FR" sz="2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Cenacolo</a:t>
            </a:r>
            <a:r>
              <a:rPr lang="fr-FR" sz="2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di Andrea </a:t>
            </a:r>
            <a:r>
              <a:rPr lang="fr-FR" sz="2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del</a:t>
            </a:r>
            <a:r>
              <a:rPr lang="fr-FR" sz="2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Sarto, Florence) </a:t>
            </a:r>
            <a:endParaRPr lang="fr-FR"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653238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1" y="-1"/>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10;&#10;Description générée automatiquement">
            <a:extLst>
              <a:ext uri="{FF2B5EF4-FFF2-40B4-BE49-F238E27FC236}">
                <a16:creationId xmlns:a16="http://schemas.microsoft.com/office/drawing/2014/main" id="{41F94874-951D-81BB-E8A6-B8267958E6B1}"/>
              </a:ext>
            </a:extLst>
          </p:cNvPr>
          <p:cNvPicPr>
            <a:picLocks noChangeAspect="1"/>
          </p:cNvPicPr>
          <p:nvPr/>
        </p:nvPicPr>
        <p:blipFill>
          <a:blip r:embed="rId2"/>
          <a:stretch>
            <a:fillRect/>
          </a:stretch>
        </p:blipFill>
        <p:spPr>
          <a:xfrm>
            <a:off x="1351721" y="66261"/>
            <a:ext cx="9488557" cy="2789705"/>
          </a:xfrm>
          <a:prstGeom prst="rect">
            <a:avLst/>
          </a:prstGeom>
        </p:spPr>
      </p:pic>
      <p:pic>
        <p:nvPicPr>
          <p:cNvPr id="5" name="Image 4" descr="Une image contenant personne, auditorium&#10;&#10;Description générée automatiquement">
            <a:extLst>
              <a:ext uri="{FF2B5EF4-FFF2-40B4-BE49-F238E27FC236}">
                <a16:creationId xmlns:a16="http://schemas.microsoft.com/office/drawing/2014/main" id="{B57A78B1-4C57-3843-7526-14BC81F98F2E}"/>
              </a:ext>
            </a:extLst>
          </p:cNvPr>
          <p:cNvPicPr>
            <a:picLocks noChangeAspect="1"/>
          </p:cNvPicPr>
          <p:nvPr/>
        </p:nvPicPr>
        <p:blipFill>
          <a:blip r:embed="rId3"/>
          <a:stretch>
            <a:fillRect/>
          </a:stretch>
        </p:blipFill>
        <p:spPr>
          <a:xfrm>
            <a:off x="357810" y="3349657"/>
            <a:ext cx="11463130" cy="3454719"/>
          </a:xfrm>
          <a:prstGeom prst="rect">
            <a:avLst/>
          </a:prstGeom>
        </p:spPr>
      </p:pic>
      <p:sp>
        <p:nvSpPr>
          <p:cNvPr id="7" name="ZoneTexte 6">
            <a:extLst>
              <a:ext uri="{FF2B5EF4-FFF2-40B4-BE49-F238E27FC236}">
                <a16:creationId xmlns:a16="http://schemas.microsoft.com/office/drawing/2014/main" id="{05BACCA0-D901-3638-215B-4FEC9A4CB829}"/>
              </a:ext>
            </a:extLst>
          </p:cNvPr>
          <p:cNvSpPr txBox="1"/>
          <p:nvPr/>
        </p:nvSpPr>
        <p:spPr>
          <a:xfrm>
            <a:off x="0" y="2809461"/>
            <a:ext cx="12192000" cy="523220"/>
          </a:xfrm>
          <a:prstGeom prst="rect">
            <a:avLst/>
          </a:prstGeom>
          <a:noFill/>
        </p:spPr>
        <p:txBody>
          <a:bodyPr wrap="square" rtlCol="0">
            <a:spAutoFit/>
          </a:bodyPr>
          <a:lstStyle/>
          <a:p>
            <a:pPr algn="ctr"/>
            <a:r>
              <a:rPr lang="fr-FR" sz="2800"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Dernier repas du Christ (c. 1560)</a:t>
            </a:r>
            <a:r>
              <a:rPr lang="fr-FR" sz="28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endParaRPr lang="fr-FR" sz="2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5107834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8445D-2023-5F4B-A192-2A64689D3023}"/>
              </a:ext>
            </a:extLst>
          </p:cNvPr>
          <p:cNvSpPr/>
          <p:nvPr/>
        </p:nvSpPr>
        <p:spPr>
          <a:xfrm>
            <a:off x="-1" y="-1"/>
            <a:ext cx="12192001" cy="6858001"/>
          </a:xfrm>
          <a:prstGeom prst="rect">
            <a:avLst/>
          </a:prstGeom>
          <a:solidFill>
            <a:srgbClr val="E299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10;&#10;Description générée automatiquement">
            <a:extLst>
              <a:ext uri="{FF2B5EF4-FFF2-40B4-BE49-F238E27FC236}">
                <a16:creationId xmlns:a16="http://schemas.microsoft.com/office/drawing/2014/main" id="{7CEC99E7-8701-80C7-05F3-A37F3D778878}"/>
              </a:ext>
            </a:extLst>
          </p:cNvPr>
          <p:cNvPicPr>
            <a:picLocks noChangeAspect="1"/>
          </p:cNvPicPr>
          <p:nvPr/>
        </p:nvPicPr>
        <p:blipFill>
          <a:blip r:embed="rId2"/>
          <a:stretch>
            <a:fillRect/>
          </a:stretch>
        </p:blipFill>
        <p:spPr>
          <a:xfrm>
            <a:off x="112644" y="151296"/>
            <a:ext cx="5002695" cy="3335130"/>
          </a:xfrm>
          <a:prstGeom prst="rect">
            <a:avLst/>
          </a:prstGeom>
        </p:spPr>
      </p:pic>
      <p:pic>
        <p:nvPicPr>
          <p:cNvPr id="7" name="Image 6" descr="Une image contenant personne, intérieur&#10;&#10;Description générée automatiquement">
            <a:extLst>
              <a:ext uri="{FF2B5EF4-FFF2-40B4-BE49-F238E27FC236}">
                <a16:creationId xmlns:a16="http://schemas.microsoft.com/office/drawing/2014/main" id="{B279D2AE-85FB-7CD5-E297-510E1B7F6924}"/>
              </a:ext>
            </a:extLst>
          </p:cNvPr>
          <p:cNvPicPr>
            <a:picLocks noChangeAspect="1"/>
          </p:cNvPicPr>
          <p:nvPr/>
        </p:nvPicPr>
        <p:blipFill>
          <a:blip r:embed="rId3"/>
          <a:stretch>
            <a:fillRect/>
          </a:stretch>
        </p:blipFill>
        <p:spPr>
          <a:xfrm>
            <a:off x="4267200" y="1537720"/>
            <a:ext cx="7812156" cy="5187760"/>
          </a:xfrm>
          <a:prstGeom prst="rect">
            <a:avLst/>
          </a:prstGeom>
        </p:spPr>
      </p:pic>
    </p:spTree>
    <p:extLst>
      <p:ext uri="{BB962C8B-B14F-4D97-AF65-F5344CB8AC3E}">
        <p14:creationId xmlns:p14="http://schemas.microsoft.com/office/powerpoint/2010/main" val="22518020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490</TotalTime>
  <Words>1311</Words>
  <Application>Microsoft Macintosh PowerPoint</Application>
  <PresentationFormat>Grand écran</PresentationFormat>
  <Paragraphs>165</Paragraphs>
  <Slides>60</Slides>
  <Notes>47</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60</vt:i4>
      </vt:variant>
    </vt:vector>
  </HeadingPairs>
  <TitlesOfParts>
    <vt:vector size="66" baseType="lpstr">
      <vt:lpstr>Arial</vt:lpstr>
      <vt:lpstr>Calibri</vt:lpstr>
      <vt:lpstr>Calibri Light</vt:lpstr>
      <vt:lpstr>Times New Roman</vt:lpstr>
      <vt:lpstr>Verdana</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Microsoft Office User</dc:creator>
  <cp:lastModifiedBy>r023703</cp:lastModifiedBy>
  <cp:revision>45</cp:revision>
  <dcterms:created xsi:type="dcterms:W3CDTF">2021-12-17T09:41:00Z</dcterms:created>
  <dcterms:modified xsi:type="dcterms:W3CDTF">2023-03-14T14:35:09Z</dcterms:modified>
</cp:coreProperties>
</file>