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356" r:id="rId3"/>
    <p:sldId id="380" r:id="rId4"/>
    <p:sldId id="307" r:id="rId5"/>
    <p:sldId id="288" r:id="rId6"/>
    <p:sldId id="257" r:id="rId7"/>
    <p:sldId id="338" r:id="rId8"/>
    <p:sldId id="304" r:id="rId9"/>
    <p:sldId id="340" r:id="rId10"/>
    <p:sldId id="303" r:id="rId11"/>
    <p:sldId id="389" r:id="rId12"/>
    <p:sldId id="405" r:id="rId13"/>
    <p:sldId id="396" r:id="rId14"/>
    <p:sldId id="425" r:id="rId15"/>
    <p:sldId id="324" r:id="rId16"/>
    <p:sldId id="410" r:id="rId17"/>
    <p:sldId id="422" r:id="rId18"/>
    <p:sldId id="397" r:id="rId19"/>
    <p:sldId id="291" r:id="rId20"/>
    <p:sldId id="277" r:id="rId21"/>
    <p:sldId id="406" r:id="rId22"/>
    <p:sldId id="298" r:id="rId23"/>
    <p:sldId id="399" r:id="rId24"/>
    <p:sldId id="412" r:id="rId25"/>
    <p:sldId id="421" r:id="rId26"/>
    <p:sldId id="335" r:id="rId27"/>
    <p:sldId id="260" r:id="rId28"/>
    <p:sldId id="372" r:id="rId29"/>
    <p:sldId id="364" r:id="rId30"/>
    <p:sldId id="308" r:id="rId31"/>
    <p:sldId id="416" r:id="rId32"/>
    <p:sldId id="316" r:id="rId33"/>
    <p:sldId id="332" r:id="rId34"/>
    <p:sldId id="295" r:id="rId35"/>
    <p:sldId id="294" r:id="rId36"/>
    <p:sldId id="281" r:id="rId37"/>
    <p:sldId id="366" r:id="rId38"/>
    <p:sldId id="409" r:id="rId39"/>
    <p:sldId id="385" r:id="rId40"/>
    <p:sldId id="263" r:id="rId41"/>
    <p:sldId id="334" r:id="rId42"/>
    <p:sldId id="400" r:id="rId43"/>
    <p:sldId id="386" r:id="rId44"/>
    <p:sldId id="394" r:id="rId45"/>
    <p:sldId id="329" r:id="rId46"/>
    <p:sldId id="373" r:id="rId47"/>
    <p:sldId id="387" r:id="rId48"/>
    <p:sldId id="314" r:id="rId49"/>
    <p:sldId id="420" r:id="rId50"/>
    <p:sldId id="343" r:id="rId51"/>
    <p:sldId id="292" r:id="rId52"/>
    <p:sldId id="355" r:id="rId53"/>
    <p:sldId id="273" r:id="rId54"/>
    <p:sldId id="289" r:id="rId55"/>
    <p:sldId id="319" r:id="rId56"/>
    <p:sldId id="264" r:id="rId57"/>
    <p:sldId id="287" r:id="rId58"/>
    <p:sldId id="407" r:id="rId59"/>
    <p:sldId id="352" r:id="rId60"/>
    <p:sldId id="395" r:id="rId61"/>
    <p:sldId id="423" r:id="rId62"/>
    <p:sldId id="401" r:id="rId63"/>
    <p:sldId id="408" r:id="rId64"/>
    <p:sldId id="383" r:id="rId65"/>
    <p:sldId id="323" r:id="rId66"/>
    <p:sldId id="418" r:id="rId67"/>
    <p:sldId id="419" r:id="rId68"/>
    <p:sldId id="426" r:id="rId69"/>
    <p:sldId id="402" r:id="rId70"/>
    <p:sldId id="375" r:id="rId71"/>
    <p:sldId id="310" r:id="rId7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F9B"/>
    <a:srgbClr val="66FF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845" autoAdjust="0"/>
    <p:restoredTop sz="87787" autoAdjust="0"/>
  </p:normalViewPr>
  <p:slideViewPr>
    <p:cSldViewPr>
      <p:cViewPr varScale="1">
        <p:scale>
          <a:sx n="77" d="100"/>
          <a:sy n="77" d="100"/>
        </p:scale>
        <p:origin x="-1699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475"/>
    </p:cViewPr>
  </p:sorterViewPr>
  <p:notesViewPr>
    <p:cSldViewPr>
      <p:cViewPr varScale="1">
        <p:scale>
          <a:sx n="58" d="100"/>
          <a:sy n="58" d="100"/>
        </p:scale>
        <p:origin x="-2347" y="-6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7D5AF-C0DC-43B4-BF29-03E9F652B41D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542D7-9070-4B62-9562-A1898FC6F0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753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542D7-9070-4B62-9562-A1898FC6F07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1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542D7-9070-4B62-9562-A1898FC6F077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161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Dantan</a:t>
            </a:r>
            <a:r>
              <a:rPr lang="fr-FR" dirty="0" smtClean="0"/>
              <a:t> fit jadis la caricature du compositeur </a:t>
            </a:r>
            <a:r>
              <a:rPr lang="fr-FR" dirty="0" err="1" smtClean="0"/>
              <a:t>pesarese</a:t>
            </a:r>
            <a:r>
              <a:rPr lang="fr-FR" dirty="0" smtClean="0"/>
              <a:t>. Aujourd’hui devenu pianiste de la quatrième classe, il ne s’oppose pas à ce qu’elle soit publiée dans votre journal . Passy 28 juin 1867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542D7-9070-4B62-9562-A1898FC6F077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98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8F82-596D-4179-A669-C97F129E4B14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4146B-5170-4752-9212-5BE0F113A1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37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8F82-596D-4179-A669-C97F129E4B14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4146B-5170-4752-9212-5BE0F113A1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455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8F82-596D-4179-A669-C97F129E4B14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4146B-5170-4752-9212-5BE0F113A1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85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8F82-596D-4179-A669-C97F129E4B14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4146B-5170-4752-9212-5BE0F113A1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913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8F82-596D-4179-A669-C97F129E4B14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4146B-5170-4752-9212-5BE0F113A1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625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8F82-596D-4179-A669-C97F129E4B14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4146B-5170-4752-9212-5BE0F113A1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54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8F82-596D-4179-A669-C97F129E4B14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4146B-5170-4752-9212-5BE0F113A1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76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8F82-596D-4179-A669-C97F129E4B14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4146B-5170-4752-9212-5BE0F113A1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215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8F82-596D-4179-A669-C97F129E4B14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4146B-5170-4752-9212-5BE0F113A1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493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8F82-596D-4179-A669-C97F129E4B14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4146B-5170-4752-9212-5BE0F113A1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00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8F82-596D-4179-A669-C97F129E4B14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4146B-5170-4752-9212-5BE0F113A1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30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88F82-596D-4179-A669-C97F129E4B14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4146B-5170-4752-9212-5BE0F113A1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3261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jpeg"/><Relationship Id="rId5" Type="http://schemas.openxmlformats.org/officeDocument/2006/relationships/image" Target="../media/image36.png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79.png"/><Relationship Id="rId4" Type="http://schemas.microsoft.com/office/2007/relationships/hdphoto" Target="../media/hdphoto8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g"/><Relationship Id="rId4" Type="http://schemas.microsoft.com/office/2007/relationships/hdphoto" Target="../media/hdphoto12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0.png"/><Relationship Id="rId4" Type="http://schemas.openxmlformats.org/officeDocument/2006/relationships/image" Target="../media/image9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microsoft.com/office/2007/relationships/hdphoto" Target="../media/hdphoto15.wdp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11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4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microsoft.com/office/2007/relationships/hdphoto" Target="../media/hdphoto17.wdp"/><Relationship Id="rId4" Type="http://schemas.openxmlformats.org/officeDocument/2006/relationships/image" Target="../media/image123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75656" y="19888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sz="5300" dirty="0" smtClean="0"/>
              <a:t>Les deux vies </a:t>
            </a:r>
            <a:br>
              <a:rPr lang="fr-FR" sz="5300" dirty="0" smtClean="0"/>
            </a:br>
            <a:r>
              <a:rPr lang="fr-FR" sz="5300" dirty="0" smtClean="0"/>
              <a:t>du Cygne </a:t>
            </a:r>
            <a:r>
              <a:rPr lang="fr-FR" sz="5300" dirty="0"/>
              <a:t>de Pesaro</a:t>
            </a:r>
            <a:r>
              <a:rPr lang="fr-FR" sz="5300" dirty="0" smtClean="0"/>
              <a:t> </a:t>
            </a:r>
            <a:r>
              <a:rPr lang="fr-FR" sz="6000" b="1" dirty="0" smtClean="0">
                <a:solidFill>
                  <a:srgbClr val="FFC000"/>
                </a:solidFill>
              </a:rPr>
              <a:t>Gioacchino ROSSINI</a:t>
            </a:r>
            <a:r>
              <a:rPr lang="fr-FR" sz="6000" dirty="0" smtClean="0">
                <a:solidFill>
                  <a:srgbClr val="FFC000"/>
                </a:solidFill>
              </a:rPr>
              <a:t/>
            </a:r>
            <a:br>
              <a:rPr lang="fr-FR" sz="6000" dirty="0" smtClean="0">
                <a:solidFill>
                  <a:srgbClr val="FFC000"/>
                </a:solidFill>
              </a:rPr>
            </a:b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4653136"/>
            <a:ext cx="6400800" cy="1752600"/>
          </a:xfrm>
        </p:spPr>
        <p:txBody>
          <a:bodyPr/>
          <a:lstStyle/>
          <a:p>
            <a:r>
              <a:rPr lang="fr-FR" dirty="0" smtClean="0"/>
              <a:t>29 février 1792 Pesaro</a:t>
            </a:r>
          </a:p>
          <a:p>
            <a:r>
              <a:rPr lang="fr-FR" dirty="0" smtClean="0"/>
              <a:t>13 novembre 1868 Passy 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005064"/>
            <a:ext cx="2094763" cy="252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8680"/>
            <a:ext cx="1975313" cy="252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88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645400" cy="53213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83568" y="630932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Commentaire de Rossini : </a:t>
            </a:r>
            <a:r>
              <a:rPr lang="fr-FR" sz="2400" i="1" dirty="0" smtClean="0"/>
              <a:t>« Mi </a:t>
            </a:r>
            <a:r>
              <a:rPr lang="fr-FR" sz="2400" i="1" dirty="0" err="1" smtClean="0"/>
              <a:t>hanno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lapidato</a:t>
            </a:r>
            <a:r>
              <a:rPr lang="fr-FR" sz="2400" i="1" dirty="0" smtClean="0"/>
              <a:t> »</a:t>
            </a:r>
            <a:endParaRPr lang="fr-FR" sz="2400" i="1" dirty="0"/>
          </a:p>
        </p:txBody>
      </p:sp>
    </p:spTree>
    <p:extLst>
      <p:ext uri="{BB962C8B-B14F-4D97-AF65-F5344CB8AC3E}">
        <p14:creationId xmlns:p14="http://schemas.microsoft.com/office/powerpoint/2010/main" val="223204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3" y="755171"/>
            <a:ext cx="2553032" cy="306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05064"/>
            <a:ext cx="3060000" cy="25873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734684"/>
            <a:ext cx="4122777" cy="540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6355" y="116632"/>
            <a:ext cx="8299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Dans la famille Mombelli, je demande…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00444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2752" y="5750186"/>
            <a:ext cx="7272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Rossini, cygne de Pesaro</a:t>
            </a:r>
          </a:p>
          <a:p>
            <a:pPr algn="ctr"/>
            <a:r>
              <a:rPr lang="fr-FR" i="1" dirty="0" smtClean="0"/>
              <a:t>Vase </a:t>
            </a:r>
            <a:r>
              <a:rPr lang="fr-FR" i="1" dirty="0"/>
              <a:t>allégorique </a:t>
            </a:r>
            <a:r>
              <a:rPr lang="fr-FR" i="1" dirty="0" smtClean="0"/>
              <a:t>Fonds </a:t>
            </a:r>
            <a:r>
              <a:rPr lang="fr-FR" i="1" dirty="0"/>
              <a:t>E. </a:t>
            </a:r>
            <a:r>
              <a:rPr lang="fr-FR" i="1" dirty="0" err="1" smtClean="0"/>
              <a:t>Michotte</a:t>
            </a:r>
            <a:r>
              <a:rPr lang="fr-FR" i="1" dirty="0" smtClean="0"/>
              <a:t>, Conservatoire royal de Bruxelles  </a:t>
            </a:r>
          </a:p>
          <a:p>
            <a:pPr algn="ctr"/>
            <a:r>
              <a:rPr lang="fr-FR" i="1" dirty="0" smtClean="0"/>
              <a:t>Fichier sous licence </a:t>
            </a:r>
            <a:r>
              <a:rPr lang="fr-FR" i="1" dirty="0" err="1" smtClean="0"/>
              <a:t>Wikimedia</a:t>
            </a:r>
            <a:r>
              <a:rPr lang="fr-FR" i="1" dirty="0" smtClean="0"/>
              <a:t> Commons (auteur Bib-</a:t>
            </a:r>
            <a:r>
              <a:rPr lang="fr-FR" i="1" dirty="0" err="1" smtClean="0"/>
              <a:t>crb</a:t>
            </a:r>
            <a:r>
              <a:rPr lang="fr-FR" i="1" dirty="0" smtClean="0"/>
              <a:t>)</a:t>
            </a:r>
            <a:endParaRPr lang="fr-FR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56" y="332656"/>
            <a:ext cx="687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06980" y="3423136"/>
            <a:ext cx="4637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66FF66"/>
                </a:solidFill>
              </a:rPr>
              <a:t>VENISE</a:t>
            </a:r>
          </a:p>
          <a:p>
            <a:pPr algn="ctr"/>
            <a:endParaRPr lang="fr-FR" sz="2000" b="1" dirty="0" smtClean="0"/>
          </a:p>
          <a:p>
            <a:pPr algn="ctr"/>
            <a:r>
              <a:rPr lang="fr-FR" sz="4000" b="1" dirty="0"/>
              <a:t>Les débuts</a:t>
            </a:r>
            <a:r>
              <a:rPr lang="fr-FR" sz="4000" b="1" dirty="0" smtClean="0"/>
              <a:t> </a:t>
            </a:r>
            <a:endParaRPr lang="fr-FR" sz="40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5205310" y="1846004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/>
              <a:t>1810-1813</a:t>
            </a:r>
            <a:endParaRPr lang="fr-FR" sz="48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3136"/>
            <a:ext cx="385122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86002" y="260648"/>
            <a:ext cx="8856984" cy="1901825"/>
            <a:chOff x="186002" y="260648"/>
            <a:chExt cx="8856984" cy="1901825"/>
          </a:xfrm>
        </p:grpSpPr>
        <p:sp>
          <p:nvSpPr>
            <p:cNvPr id="2" name="Rectangle 1"/>
            <p:cNvSpPr/>
            <p:nvPr/>
          </p:nvSpPr>
          <p:spPr>
            <a:xfrm>
              <a:off x="2311558" y="260648"/>
              <a:ext cx="4572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fr-FR" sz="3600" b="1" dirty="0">
                  <a:solidFill>
                    <a:prstClr val="white"/>
                  </a:solidFill>
                </a:rPr>
                <a:t>1810-1813 </a:t>
              </a:r>
            </a:p>
            <a:p>
              <a:pPr lvl="0" algn="ctr"/>
              <a:r>
                <a:rPr lang="fr-FR" sz="3600" b="1" dirty="0">
                  <a:solidFill>
                    <a:prstClr val="white"/>
                  </a:solidFill>
                </a:rPr>
                <a:t>Les créations à Venise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186002" y="1700808"/>
              <a:ext cx="88569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solidFill>
                    <a:prstClr val="white"/>
                  </a:solidFill>
                </a:rPr>
                <a:t>San </a:t>
              </a:r>
              <a:r>
                <a:rPr lang="fr-FR" sz="2400" dirty="0" err="1">
                  <a:solidFill>
                    <a:prstClr val="white"/>
                  </a:solidFill>
                </a:rPr>
                <a:t>Moisè</a:t>
              </a:r>
              <a:r>
                <a:rPr lang="fr-FR" sz="2400" dirty="0">
                  <a:solidFill>
                    <a:prstClr val="white"/>
                  </a:solidFill>
                </a:rPr>
                <a:t>	    03/11/1810	  </a:t>
              </a:r>
              <a:r>
                <a:rPr lang="fr-FR" sz="2400" b="1" dirty="0">
                  <a:solidFill>
                    <a:prstClr val="white"/>
                  </a:solidFill>
                </a:rPr>
                <a:t>La cambiale di </a:t>
              </a:r>
              <a:r>
                <a:rPr lang="fr-FR" sz="2400" b="1" dirty="0" err="1">
                  <a:solidFill>
                    <a:prstClr val="white"/>
                  </a:solidFill>
                </a:rPr>
                <a:t>matrimonio</a:t>
              </a:r>
              <a:r>
                <a:rPr lang="fr-FR" sz="2400" b="1" dirty="0">
                  <a:solidFill>
                    <a:prstClr val="white"/>
                  </a:solidFill>
                </a:rPr>
                <a:t> </a:t>
              </a:r>
              <a:endParaRPr lang="fr-FR" b="1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-108520" y="2348880"/>
            <a:ext cx="9007490" cy="365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</a:pPr>
            <a:r>
              <a:rPr lang="fr-FR" sz="2400" dirty="0" smtClean="0">
                <a:solidFill>
                  <a:prstClr val="white"/>
                </a:solidFill>
              </a:rPr>
              <a:t>                San </a:t>
            </a:r>
            <a:r>
              <a:rPr lang="fr-FR" sz="2400" dirty="0" err="1">
                <a:solidFill>
                  <a:prstClr val="white"/>
                </a:solidFill>
              </a:rPr>
              <a:t>Moisè</a:t>
            </a:r>
            <a:r>
              <a:rPr lang="fr-FR" sz="2400" dirty="0">
                <a:solidFill>
                  <a:prstClr val="white"/>
                </a:solidFill>
              </a:rPr>
              <a:t>	    </a:t>
            </a:r>
            <a:r>
              <a:rPr lang="fr-FR" sz="2400" dirty="0" smtClean="0">
                <a:solidFill>
                  <a:prstClr val="white"/>
                </a:solidFill>
              </a:rPr>
              <a:t>   08/01/1812   </a:t>
            </a:r>
            <a:r>
              <a:rPr lang="fr-FR" sz="2400" b="1" dirty="0" smtClean="0">
                <a:solidFill>
                  <a:prstClr val="white"/>
                </a:solidFill>
              </a:rPr>
              <a:t>L’</a:t>
            </a:r>
            <a:r>
              <a:rPr lang="fr-FR" sz="2400" b="1" dirty="0" err="1" smtClean="0">
                <a:solidFill>
                  <a:prstClr val="white"/>
                </a:solidFill>
              </a:rPr>
              <a:t>inganno</a:t>
            </a:r>
            <a:r>
              <a:rPr lang="fr-FR" sz="2400" b="1" dirty="0" smtClean="0">
                <a:solidFill>
                  <a:prstClr val="white"/>
                </a:solidFill>
              </a:rPr>
              <a:t> </a:t>
            </a:r>
            <a:r>
              <a:rPr lang="fr-FR" sz="2400" b="1" dirty="0" err="1">
                <a:solidFill>
                  <a:prstClr val="white"/>
                </a:solidFill>
              </a:rPr>
              <a:t>felice</a:t>
            </a:r>
            <a:endParaRPr lang="fr-FR" sz="2400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600" y="2992287"/>
            <a:ext cx="7128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</a:pPr>
            <a:r>
              <a:rPr lang="fr-FR" sz="2400" dirty="0">
                <a:solidFill>
                  <a:prstClr val="white"/>
                </a:solidFill>
              </a:rPr>
              <a:t>San </a:t>
            </a:r>
            <a:r>
              <a:rPr lang="fr-FR" sz="2400" dirty="0" err="1">
                <a:solidFill>
                  <a:prstClr val="white"/>
                </a:solidFill>
              </a:rPr>
              <a:t>Moisè</a:t>
            </a:r>
            <a:r>
              <a:rPr lang="fr-FR" sz="2400" dirty="0">
                <a:solidFill>
                  <a:prstClr val="white"/>
                </a:solidFill>
              </a:rPr>
              <a:t>	    09/05/1812	  </a:t>
            </a:r>
            <a:r>
              <a:rPr lang="fr-FR" sz="2400" b="1" dirty="0">
                <a:solidFill>
                  <a:prstClr val="white"/>
                </a:solidFill>
              </a:rPr>
              <a:t>La scala di </a:t>
            </a:r>
            <a:r>
              <a:rPr lang="fr-FR" sz="2400" b="1" dirty="0" err="1">
                <a:solidFill>
                  <a:prstClr val="white"/>
                </a:solidFill>
              </a:rPr>
              <a:t>seta</a:t>
            </a:r>
            <a:endParaRPr lang="fr-FR" sz="2400" b="1" dirty="0">
              <a:solidFill>
                <a:prstClr val="white"/>
              </a:solidFill>
            </a:endParaRPr>
          </a:p>
          <a:p>
            <a:pPr lvl="0">
              <a:lnSpc>
                <a:spcPts val="2000"/>
              </a:lnSpc>
            </a:pPr>
            <a:endParaRPr lang="fr-FR" sz="2400" dirty="0">
              <a:solidFill>
                <a:prstClr val="white"/>
              </a:solidFill>
            </a:endParaRPr>
          </a:p>
          <a:p>
            <a:pPr lvl="0">
              <a:lnSpc>
                <a:spcPts val="2000"/>
              </a:lnSpc>
            </a:pPr>
            <a:r>
              <a:rPr lang="fr-FR" sz="2400" dirty="0">
                <a:solidFill>
                  <a:prstClr val="white"/>
                </a:solidFill>
              </a:rPr>
              <a:t>San </a:t>
            </a:r>
            <a:r>
              <a:rPr lang="fr-FR" sz="2400" dirty="0" err="1">
                <a:solidFill>
                  <a:prstClr val="white"/>
                </a:solidFill>
              </a:rPr>
              <a:t>Moisè</a:t>
            </a:r>
            <a:r>
              <a:rPr lang="fr-FR" sz="2400" dirty="0">
                <a:solidFill>
                  <a:prstClr val="white"/>
                </a:solidFill>
              </a:rPr>
              <a:t>	    24/11/1812	  </a:t>
            </a:r>
            <a:r>
              <a:rPr lang="fr-FR" sz="2400" b="1" dirty="0">
                <a:solidFill>
                  <a:prstClr val="white"/>
                </a:solidFill>
              </a:rPr>
              <a:t>L’</a:t>
            </a:r>
            <a:r>
              <a:rPr lang="fr-FR" sz="2400" b="1" dirty="0" err="1">
                <a:solidFill>
                  <a:prstClr val="white"/>
                </a:solidFill>
              </a:rPr>
              <a:t>occasione</a:t>
            </a:r>
            <a:r>
              <a:rPr lang="fr-FR" sz="2400" b="1" dirty="0">
                <a:solidFill>
                  <a:prstClr val="white"/>
                </a:solidFill>
              </a:rPr>
              <a:t> fa il </a:t>
            </a:r>
            <a:r>
              <a:rPr lang="fr-FR" sz="2400" b="1" dirty="0" err="1">
                <a:solidFill>
                  <a:prstClr val="white"/>
                </a:solidFill>
              </a:rPr>
              <a:t>ladro</a:t>
            </a:r>
            <a:endParaRPr lang="fr-FR" sz="2400" b="1" dirty="0">
              <a:solidFill>
                <a:prstClr val="white"/>
              </a:solidFill>
            </a:endParaRPr>
          </a:p>
          <a:p>
            <a:pPr lvl="0">
              <a:lnSpc>
                <a:spcPts val="2000"/>
              </a:lnSpc>
            </a:pPr>
            <a:endParaRPr lang="fr-FR" sz="2400" dirty="0">
              <a:solidFill>
                <a:prstClr val="white"/>
              </a:solidFill>
            </a:endParaRPr>
          </a:p>
          <a:p>
            <a:pPr lvl="0">
              <a:lnSpc>
                <a:spcPts val="2000"/>
              </a:lnSpc>
            </a:pPr>
            <a:endParaRPr lang="fr-FR" sz="2400" dirty="0">
              <a:solidFill>
                <a:prstClr val="white"/>
              </a:solidFill>
            </a:endParaRPr>
          </a:p>
          <a:p>
            <a:pPr lvl="0">
              <a:lnSpc>
                <a:spcPts val="2000"/>
              </a:lnSpc>
            </a:pPr>
            <a:r>
              <a:rPr lang="fr-FR" sz="2400" dirty="0">
                <a:solidFill>
                  <a:prstClr val="white"/>
                </a:solidFill>
              </a:rPr>
              <a:t>San </a:t>
            </a:r>
            <a:r>
              <a:rPr lang="fr-FR" sz="2400" dirty="0" err="1">
                <a:solidFill>
                  <a:prstClr val="white"/>
                </a:solidFill>
              </a:rPr>
              <a:t>Moisè</a:t>
            </a:r>
            <a:r>
              <a:rPr lang="fr-FR" sz="2400" dirty="0">
                <a:solidFill>
                  <a:prstClr val="white"/>
                </a:solidFill>
              </a:rPr>
              <a:t>	    27/01/1813	  </a:t>
            </a:r>
            <a:r>
              <a:rPr lang="fr-FR" sz="2400" b="1" dirty="0">
                <a:solidFill>
                  <a:prstClr val="white"/>
                </a:solidFill>
              </a:rPr>
              <a:t>Il </a:t>
            </a:r>
            <a:r>
              <a:rPr lang="fr-FR" sz="2400" b="1" dirty="0" err="1">
                <a:solidFill>
                  <a:prstClr val="white"/>
                </a:solidFill>
              </a:rPr>
              <a:t>signor</a:t>
            </a:r>
            <a:r>
              <a:rPr lang="fr-FR" sz="2400" b="1" dirty="0">
                <a:solidFill>
                  <a:prstClr val="white"/>
                </a:solidFill>
              </a:rPr>
              <a:t> </a:t>
            </a:r>
            <a:r>
              <a:rPr lang="fr-FR" sz="2400" b="1" dirty="0" err="1">
                <a:solidFill>
                  <a:prstClr val="white"/>
                </a:solidFill>
              </a:rPr>
              <a:t>Bruschino</a:t>
            </a:r>
            <a:endParaRPr lang="fr-FR" sz="2400" b="1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2391" y="4797152"/>
            <a:ext cx="7187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dirty="0">
                <a:solidFill>
                  <a:srgbClr val="FFFF00"/>
                </a:solidFill>
              </a:rPr>
              <a:t>La </a:t>
            </a:r>
            <a:r>
              <a:rPr lang="fr-FR" sz="2400" dirty="0" err="1">
                <a:solidFill>
                  <a:srgbClr val="FFFF00"/>
                </a:solidFill>
              </a:rPr>
              <a:t>Fenice</a:t>
            </a:r>
            <a:r>
              <a:rPr lang="fr-FR" sz="2400" dirty="0">
                <a:solidFill>
                  <a:srgbClr val="FFFF00"/>
                </a:solidFill>
              </a:rPr>
              <a:t>	    06/02/1813	  </a:t>
            </a:r>
            <a:r>
              <a:rPr lang="fr-FR" sz="3200" b="1" dirty="0" err="1">
                <a:solidFill>
                  <a:srgbClr val="FFFF00"/>
                </a:solidFill>
              </a:rPr>
              <a:t>Tancredi</a:t>
            </a:r>
            <a:endParaRPr lang="fr-FR" sz="3200" b="1" dirty="0">
              <a:solidFill>
                <a:srgbClr val="FFFF00"/>
              </a:solidFill>
            </a:endParaRPr>
          </a:p>
          <a:p>
            <a:pPr lvl="0"/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5589240"/>
            <a:ext cx="8071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dirty="0">
                <a:solidFill>
                  <a:srgbClr val="FFFF00"/>
                </a:solidFill>
              </a:rPr>
              <a:t>San Benedetto	     22/05/1813	</a:t>
            </a:r>
            <a:r>
              <a:rPr lang="fr-FR" dirty="0">
                <a:solidFill>
                  <a:srgbClr val="FFFF00"/>
                </a:solidFill>
              </a:rPr>
              <a:t>  </a:t>
            </a:r>
            <a:r>
              <a:rPr lang="fr-FR" sz="3200" b="1" dirty="0">
                <a:solidFill>
                  <a:srgbClr val="FFFF00"/>
                </a:solidFill>
              </a:rPr>
              <a:t>L’</a:t>
            </a:r>
            <a:r>
              <a:rPr lang="fr-FR" sz="3200" b="1" dirty="0" err="1">
                <a:solidFill>
                  <a:srgbClr val="FFFF00"/>
                </a:solidFill>
              </a:rPr>
              <a:t>Italiana</a:t>
            </a:r>
            <a:r>
              <a:rPr lang="fr-FR" sz="3200" b="1" dirty="0">
                <a:solidFill>
                  <a:srgbClr val="FFFF00"/>
                </a:solidFill>
              </a:rPr>
              <a:t> in </a:t>
            </a:r>
            <a:r>
              <a:rPr lang="fr-FR" sz="3200" b="1" dirty="0" err="1">
                <a:solidFill>
                  <a:srgbClr val="FFFF00"/>
                </a:solidFill>
              </a:rPr>
              <a:t>Algeri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089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8477" y="1340768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Dramma</a:t>
            </a:r>
            <a:r>
              <a:rPr lang="fr-FR" sz="2400" b="1" dirty="0" smtClean="0"/>
              <a:t> giocoso (Opéra bouffe)</a:t>
            </a:r>
          </a:p>
          <a:p>
            <a:r>
              <a:rPr lang="fr-FR" sz="2400" dirty="0" smtClean="0"/>
              <a:t>Création le</a:t>
            </a: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rgbClr val="FFFF00"/>
                </a:solidFill>
              </a:rPr>
              <a:t>22 mai 1813	</a:t>
            </a:r>
            <a:r>
              <a:rPr lang="fr-FR" sz="2400" dirty="0" err="1" smtClean="0"/>
              <a:t>Teatro</a:t>
            </a:r>
            <a:r>
              <a:rPr lang="fr-FR" sz="2400" dirty="0" smtClean="0"/>
              <a:t> San Benedetto		</a:t>
            </a:r>
            <a:r>
              <a:rPr lang="fr-FR" sz="2400" b="1" dirty="0" smtClean="0">
                <a:solidFill>
                  <a:srgbClr val="FFFF00"/>
                </a:solidFill>
              </a:rPr>
              <a:t>Venise</a:t>
            </a:r>
          </a:p>
          <a:p>
            <a:r>
              <a:rPr lang="fr-FR" sz="2400" dirty="0" smtClean="0"/>
              <a:t>Livret : Angelo ANELLI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2813301" y="159771"/>
            <a:ext cx="3456384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cap="all" dirty="0">
                <a:solidFill>
                  <a:schemeClr val="bg1"/>
                </a:solidFill>
              </a:rPr>
              <a:t>L’</a:t>
            </a:r>
            <a:r>
              <a:rPr lang="fr-FR" sz="2800" b="1" cap="all" dirty="0" err="1">
                <a:solidFill>
                  <a:schemeClr val="bg1"/>
                </a:solidFill>
              </a:rPr>
              <a:t>Italiana</a:t>
            </a:r>
            <a:r>
              <a:rPr lang="fr-FR" sz="2800" b="1" cap="all" dirty="0">
                <a:solidFill>
                  <a:schemeClr val="bg1"/>
                </a:solidFill>
              </a:rPr>
              <a:t> in </a:t>
            </a:r>
            <a:r>
              <a:rPr lang="fr-FR" sz="2800" b="1" cap="all" dirty="0" err="1" smtClean="0">
                <a:solidFill>
                  <a:schemeClr val="bg1"/>
                </a:solidFill>
              </a:rPr>
              <a:t>Algeri</a:t>
            </a:r>
            <a:endParaRPr lang="fr-FR" sz="2800" b="1" cap="all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85" y="3140968"/>
            <a:ext cx="5400000" cy="360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67728"/>
            <a:ext cx="2598115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0543"/>
            <a:ext cx="9143999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30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13 L'Italiana in Algeri   Nella testa ho un campanello - Fine 1 Atto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9" end="83387"/>
                </p14:media>
              </p:ext>
            </p:extLst>
          </p:nvPr>
        </p:nvPicPr>
        <p:blipFill>
          <a:blip r:embed="rId4">
            <a:lum bright="5000" contrast="5000"/>
          </a:blip>
          <a:stretch>
            <a:fillRect/>
          </a:stretch>
        </p:blipFill>
        <p:spPr>
          <a:xfrm>
            <a:off x="1529442" y="1052736"/>
            <a:ext cx="6126250" cy="468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15616" y="188640"/>
            <a:ext cx="6953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L’Italienne à Alger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00194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6666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menico Barbaja-182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4524375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39751" y="5816834"/>
            <a:ext cx="45243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C000"/>
                </a:solidFill>
              </a:rPr>
              <a:t>Domenico BARBAJA</a:t>
            </a:r>
          </a:p>
          <a:p>
            <a:pPr algn="ctr"/>
            <a:r>
              <a:rPr lang="fr-FR" i="1" dirty="0" smtClean="0"/>
              <a:t>Anonyme </a:t>
            </a:r>
            <a:endParaRPr lang="fr-FR" i="1" dirty="0"/>
          </a:p>
          <a:p>
            <a:pPr algn="ctr"/>
            <a:r>
              <a:rPr lang="fr-FR" i="1" dirty="0" smtClean="0"/>
              <a:t>Musée </a:t>
            </a:r>
            <a:r>
              <a:rPr lang="fr-FR" i="1" dirty="0"/>
              <a:t>du théâtre de la </a:t>
            </a:r>
            <a:r>
              <a:rPr lang="fr-FR" i="1" dirty="0" smtClean="0"/>
              <a:t>Scala, </a:t>
            </a:r>
            <a:r>
              <a:rPr lang="fr-FR" i="1" dirty="0"/>
              <a:t>Milan</a:t>
            </a:r>
            <a:r>
              <a:rPr lang="fr-FR" i="1" dirty="0" smtClean="0"/>
              <a:t>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07122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5433" y="3495758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66FF66"/>
                </a:solidFill>
              </a:rPr>
              <a:t>NAPLES</a:t>
            </a:r>
          </a:p>
          <a:p>
            <a:pPr algn="ctr"/>
            <a:endParaRPr lang="fr-FR" sz="2000" b="1" dirty="0" smtClean="0"/>
          </a:p>
          <a:p>
            <a:pPr algn="ctr"/>
            <a:r>
              <a:rPr lang="fr-FR" sz="4000" b="1" dirty="0" smtClean="0"/>
              <a:t>La gloire</a:t>
            </a:r>
            <a:endParaRPr lang="fr-FR" sz="4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323528" y="1391257"/>
            <a:ext cx="3970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/>
              <a:t>1815-1822</a:t>
            </a:r>
            <a:endParaRPr lang="fr-FR" sz="48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578315" y="5880868"/>
            <a:ext cx="39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Vincenzo CAMUCCINI</a:t>
            </a:r>
          </a:p>
          <a:p>
            <a:pPr algn="ctr"/>
            <a:r>
              <a:rPr lang="fr-FR" i="1" dirty="0" smtClean="0"/>
              <a:t>Musée du théâtre de la Scala, Milan</a:t>
            </a:r>
            <a:endParaRPr lang="fr-FR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67" y="620688"/>
            <a:ext cx="410869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5575" y="764704"/>
            <a:ext cx="8880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Dramma</a:t>
            </a:r>
            <a:r>
              <a:rPr lang="fr-FR" sz="2400" b="1" dirty="0" smtClean="0"/>
              <a:t> per </a:t>
            </a:r>
            <a:r>
              <a:rPr lang="fr-FR" sz="2400" b="1" dirty="0" err="1" smtClean="0"/>
              <a:t>musica</a:t>
            </a:r>
            <a:r>
              <a:rPr lang="fr-FR" sz="2400" b="1" dirty="0" smtClean="0"/>
              <a:t> </a:t>
            </a:r>
          </a:p>
          <a:p>
            <a:r>
              <a:rPr lang="fr-FR" sz="2400" dirty="0" smtClean="0"/>
              <a:t>Création le </a:t>
            </a:r>
            <a:r>
              <a:rPr lang="fr-FR" sz="2400" b="1" dirty="0" smtClean="0">
                <a:solidFill>
                  <a:srgbClr val="FFFF00"/>
                </a:solidFill>
              </a:rPr>
              <a:t>4 octobre 1815</a:t>
            </a:r>
            <a:r>
              <a:rPr lang="fr-FR" sz="2400" dirty="0" smtClean="0"/>
              <a:t>	 </a:t>
            </a:r>
            <a:r>
              <a:rPr lang="fr-FR" sz="2400" dirty="0" err="1" smtClean="0"/>
              <a:t>Teatro</a:t>
            </a:r>
            <a:r>
              <a:rPr lang="fr-FR" sz="2400" dirty="0" smtClean="0"/>
              <a:t> San Carlo	 </a:t>
            </a:r>
            <a:r>
              <a:rPr lang="fr-FR" sz="2400" b="1" dirty="0" smtClean="0">
                <a:solidFill>
                  <a:srgbClr val="FFFF00"/>
                </a:solidFill>
              </a:rPr>
              <a:t>Naples</a:t>
            </a:r>
          </a:p>
          <a:p>
            <a:r>
              <a:rPr lang="fr-FR" sz="2400" dirty="0" smtClean="0"/>
              <a:t>Livret : Giovanni Federico SCHMIDT	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1763688" y="107340"/>
            <a:ext cx="5616624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cap="all" dirty="0" smtClean="0">
                <a:solidFill>
                  <a:schemeClr val="bg1"/>
                </a:solidFill>
              </a:rPr>
              <a:t>ELISABETTA REGINA D’INGHILTERRA</a:t>
            </a:r>
            <a:endParaRPr lang="fr-FR" sz="2800" b="1" cap="all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461292" cy="396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572000" y="623687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Isabella COLBRAN</a:t>
            </a:r>
          </a:p>
          <a:p>
            <a:pPr algn="ctr"/>
            <a:r>
              <a:rPr lang="fr-FR" i="1" dirty="0" smtClean="0"/>
              <a:t>Musée de la Musique, Bologne</a:t>
            </a:r>
            <a:endParaRPr lang="fr-FR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19" y="2276872"/>
            <a:ext cx="321951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9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5584" y="620688"/>
            <a:ext cx="864096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 smtClean="0">
                <a:latin typeface="French Script MT" panose="03020402040607040605" pitchFamily="66" charset="0"/>
              </a:rPr>
              <a:t>Le mie </a:t>
            </a:r>
            <a:r>
              <a:rPr lang="fr-FR" sz="6600" dirty="0" err="1" smtClean="0">
                <a:latin typeface="French Script MT" panose="03020402040607040605" pitchFamily="66" charset="0"/>
              </a:rPr>
              <a:t>biografie</a:t>
            </a:r>
            <a:r>
              <a:rPr lang="fr-FR" sz="6600" dirty="0" smtClean="0">
                <a:latin typeface="French Script MT" panose="03020402040607040605" pitchFamily="66" charset="0"/>
              </a:rPr>
              <a:t> (</a:t>
            </a:r>
            <a:r>
              <a:rPr lang="fr-FR" sz="6600" dirty="0" err="1" smtClean="0">
                <a:latin typeface="French Script MT" panose="03020402040607040605" pitchFamily="66" charset="0"/>
              </a:rPr>
              <a:t>niuna</a:t>
            </a:r>
            <a:r>
              <a:rPr lang="fr-FR" sz="6600" dirty="0" smtClean="0">
                <a:latin typeface="French Script MT" panose="03020402040607040605" pitchFamily="66" charset="0"/>
              </a:rPr>
              <a:t> </a:t>
            </a:r>
            <a:r>
              <a:rPr lang="fr-FR" sz="6600" dirty="0" err="1" smtClean="0">
                <a:latin typeface="French Script MT" panose="03020402040607040605" pitchFamily="66" charset="0"/>
              </a:rPr>
              <a:t>eccettuata</a:t>
            </a:r>
            <a:r>
              <a:rPr lang="fr-FR" sz="6600" dirty="0" smtClean="0">
                <a:latin typeface="French Script MT" panose="03020402040607040605" pitchFamily="66" charset="0"/>
              </a:rPr>
              <a:t>) sono </a:t>
            </a:r>
            <a:r>
              <a:rPr lang="fr-FR" sz="6600" dirty="0" err="1" smtClean="0">
                <a:latin typeface="French Script MT" panose="03020402040607040605" pitchFamily="66" charset="0"/>
              </a:rPr>
              <a:t>piene</a:t>
            </a:r>
            <a:r>
              <a:rPr lang="fr-FR" sz="6600" dirty="0" smtClean="0">
                <a:latin typeface="French Script MT" panose="03020402040607040605" pitchFamily="66" charset="0"/>
              </a:rPr>
              <a:t> di </a:t>
            </a:r>
            <a:r>
              <a:rPr lang="fr-FR" sz="6600" dirty="0" err="1" smtClean="0">
                <a:latin typeface="French Script MT" panose="03020402040607040605" pitchFamily="66" charset="0"/>
              </a:rPr>
              <a:t>assurdità</a:t>
            </a:r>
            <a:r>
              <a:rPr lang="fr-FR" sz="6600" dirty="0" smtClean="0">
                <a:latin typeface="French Script MT" panose="03020402040607040605" pitchFamily="66" charset="0"/>
              </a:rPr>
              <a:t> e di </a:t>
            </a:r>
            <a:r>
              <a:rPr lang="fr-FR" sz="6600" dirty="0" err="1" smtClean="0">
                <a:latin typeface="French Script MT" panose="03020402040607040605" pitchFamily="66" charset="0"/>
              </a:rPr>
              <a:t>invenzioni</a:t>
            </a:r>
            <a:r>
              <a:rPr lang="fr-FR" sz="6600" dirty="0" smtClean="0">
                <a:latin typeface="French Script MT" panose="03020402040607040605" pitchFamily="66" charset="0"/>
              </a:rPr>
              <a:t> più o </a:t>
            </a:r>
            <a:r>
              <a:rPr lang="fr-FR" sz="6600" dirty="0" err="1" smtClean="0">
                <a:latin typeface="French Script MT" panose="03020402040607040605" pitchFamily="66" charset="0"/>
              </a:rPr>
              <a:t>meno</a:t>
            </a:r>
            <a:r>
              <a:rPr lang="fr-FR" sz="6600" dirty="0" smtClean="0">
                <a:latin typeface="French Script MT" panose="03020402040607040605" pitchFamily="66" charset="0"/>
              </a:rPr>
              <a:t> </a:t>
            </a:r>
            <a:r>
              <a:rPr lang="fr-FR" sz="6600" dirty="0" err="1" smtClean="0">
                <a:latin typeface="French Script MT" panose="03020402040607040605" pitchFamily="66" charset="0"/>
              </a:rPr>
              <a:t>nauseanti</a:t>
            </a:r>
            <a:endParaRPr lang="fr-FR" sz="6600" dirty="0" smtClean="0">
              <a:latin typeface="French Script MT" panose="03020402040607040605" pitchFamily="66" charset="0"/>
            </a:endParaRPr>
          </a:p>
          <a:p>
            <a:endParaRPr lang="fr-FR" sz="6600" dirty="0" smtClean="0"/>
          </a:p>
          <a:p>
            <a:pPr algn="r"/>
            <a:r>
              <a:rPr lang="fr-FR" sz="6600" dirty="0" smtClean="0">
                <a:latin typeface="French Script MT" panose="03020402040607040605" pitchFamily="66" charset="0"/>
              </a:rPr>
              <a:t>G. Rossini</a:t>
            </a:r>
          </a:p>
          <a:p>
            <a:pPr algn="r"/>
            <a:r>
              <a:rPr lang="fr-FR" sz="3200" dirty="0" smtClean="0"/>
              <a:t>Lettre à Luigi d’Asti 1862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90672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0" y="133647"/>
            <a:ext cx="5976664" cy="6348595"/>
            <a:chOff x="0" y="133647"/>
            <a:chExt cx="5976664" cy="634859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82" y="814867"/>
              <a:ext cx="5067300" cy="566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0" y="133647"/>
              <a:ext cx="59766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dirty="0" smtClean="0"/>
                <a:t>Lettre à sa mère Naples, </a:t>
              </a:r>
              <a:r>
                <a:rPr lang="it-IT" dirty="0"/>
                <a:t>14 </a:t>
              </a:r>
              <a:r>
                <a:rPr lang="it-IT" dirty="0" smtClean="0"/>
                <a:t>octobre </a:t>
              </a:r>
              <a:r>
                <a:rPr lang="it-IT" dirty="0"/>
                <a:t>1815 </a:t>
              </a:r>
              <a:endParaRPr lang="it-IT" dirty="0" smtClean="0"/>
            </a:p>
            <a:p>
              <a:pPr algn="ctr"/>
              <a:r>
                <a:rPr lang="it-IT" dirty="0" smtClean="0"/>
                <a:t>(Correspondance conservée à la Fondation Rossini de Pesaro)</a:t>
              </a:r>
              <a:endParaRPr lang="fr-FR" dirty="0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569666"/>
            <a:ext cx="3484703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3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9632" y="476671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600" b="1" dirty="0" smtClean="0">
                <a:solidFill>
                  <a:prstClr val="white"/>
                </a:solidFill>
              </a:rPr>
              <a:t>1813-1814 </a:t>
            </a:r>
          </a:p>
          <a:p>
            <a:pPr lvl="0" algn="ctr"/>
            <a:r>
              <a:rPr lang="fr-FR" sz="3600" b="1" dirty="0" smtClean="0">
                <a:solidFill>
                  <a:prstClr val="white"/>
                </a:solidFill>
              </a:rPr>
              <a:t>Les </a:t>
            </a:r>
            <a:r>
              <a:rPr lang="fr-FR" sz="3600" b="1" dirty="0">
                <a:solidFill>
                  <a:prstClr val="white"/>
                </a:solidFill>
              </a:rPr>
              <a:t>créations à </a:t>
            </a:r>
            <a:r>
              <a:rPr lang="fr-FR" sz="3600" b="1" dirty="0" smtClean="0">
                <a:solidFill>
                  <a:prstClr val="white"/>
                </a:solidFill>
              </a:rPr>
              <a:t>Milan et Venise</a:t>
            </a:r>
            <a:endParaRPr lang="fr-FR" sz="3600" b="1" dirty="0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2204864"/>
            <a:ext cx="8784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Teatro</a:t>
            </a:r>
            <a:r>
              <a:rPr lang="fr-FR" sz="2800" dirty="0" smtClean="0"/>
              <a:t> alla Scala	26/12/1813	       </a:t>
            </a:r>
            <a:r>
              <a:rPr lang="fr-FR" sz="3200" b="1" dirty="0" err="1" smtClean="0">
                <a:solidFill>
                  <a:srgbClr val="FFFF00"/>
                </a:solidFill>
              </a:rPr>
              <a:t>Aureliano</a:t>
            </a:r>
            <a:r>
              <a:rPr lang="fr-FR" sz="3200" b="1" dirty="0" smtClean="0">
                <a:solidFill>
                  <a:srgbClr val="FFFF00"/>
                </a:solidFill>
              </a:rPr>
              <a:t> in Palmira</a:t>
            </a:r>
          </a:p>
          <a:p>
            <a:endParaRPr lang="fr-FR" sz="2800" dirty="0">
              <a:solidFill>
                <a:srgbClr val="FFFF00"/>
              </a:solidFill>
            </a:endParaRPr>
          </a:p>
          <a:p>
            <a:r>
              <a:rPr lang="fr-FR" sz="2800" dirty="0" err="1" smtClean="0"/>
              <a:t>Teatro</a:t>
            </a:r>
            <a:r>
              <a:rPr lang="fr-FR" sz="2800" dirty="0" smtClean="0"/>
              <a:t> alla Scala	14/08/1814	       </a:t>
            </a:r>
            <a:r>
              <a:rPr lang="fr-FR" sz="3200" b="1" dirty="0" smtClean="0">
                <a:solidFill>
                  <a:srgbClr val="FFFF00"/>
                </a:solidFill>
              </a:rPr>
              <a:t>Il turco in </a:t>
            </a:r>
            <a:r>
              <a:rPr lang="fr-FR" sz="3200" b="1" dirty="0" err="1" smtClean="0">
                <a:solidFill>
                  <a:srgbClr val="FFFF00"/>
                </a:solidFill>
              </a:rPr>
              <a:t>Italia</a:t>
            </a:r>
            <a:endParaRPr lang="fr-FR" sz="3200" b="1" dirty="0" smtClean="0">
              <a:solidFill>
                <a:srgbClr val="FFFF00"/>
              </a:solidFill>
            </a:endParaRPr>
          </a:p>
          <a:p>
            <a:endParaRPr lang="fr-FR" sz="2800" dirty="0"/>
          </a:p>
          <a:p>
            <a:endParaRPr lang="fr-FR" sz="2800" dirty="0" smtClean="0"/>
          </a:p>
          <a:p>
            <a:r>
              <a:rPr lang="fr-FR" sz="2800" dirty="0" err="1" smtClean="0"/>
              <a:t>Teatro</a:t>
            </a:r>
            <a:r>
              <a:rPr lang="fr-FR" sz="2800" dirty="0" smtClean="0"/>
              <a:t> la </a:t>
            </a:r>
            <a:r>
              <a:rPr lang="fr-FR" sz="2800" dirty="0" err="1" smtClean="0"/>
              <a:t>Fenice</a:t>
            </a:r>
            <a:r>
              <a:rPr lang="fr-FR" sz="2800" dirty="0" smtClean="0"/>
              <a:t>	26/12/1814	       </a:t>
            </a:r>
            <a:r>
              <a:rPr lang="fr-FR" sz="3200" b="1" dirty="0" err="1" smtClean="0">
                <a:solidFill>
                  <a:srgbClr val="FFFF00"/>
                </a:solidFill>
              </a:rPr>
              <a:t>Sigismondo</a:t>
            </a:r>
            <a:endParaRPr lang="fr-F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5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omprendre la signification de 10 symboles liés au recycl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48" name="Picture 4" descr="Comprendre la signification de 10 symboles liés au recyc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36912"/>
            <a:ext cx="21717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07975" y="1124744"/>
            <a:ext cx="8656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ROSSINI </a:t>
            </a:r>
            <a:r>
              <a:rPr lang="fr-FR" sz="4000" b="1" dirty="0"/>
              <a:t> </a:t>
            </a:r>
            <a:r>
              <a:rPr lang="fr-FR" sz="4000" b="1" dirty="0" smtClean="0"/>
              <a:t>ou l’art du recyclage !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101781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5575" y="764704"/>
            <a:ext cx="8880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Dramma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buffo</a:t>
            </a:r>
            <a:r>
              <a:rPr lang="fr-FR" sz="2400" b="1" dirty="0" smtClean="0"/>
              <a:t> </a:t>
            </a:r>
          </a:p>
          <a:p>
            <a:r>
              <a:rPr lang="fr-FR" sz="2400" dirty="0" smtClean="0"/>
              <a:t>Création le </a:t>
            </a:r>
            <a:r>
              <a:rPr lang="fr-FR" sz="2400" b="1" dirty="0" smtClean="0">
                <a:solidFill>
                  <a:srgbClr val="FFFF00"/>
                </a:solidFill>
              </a:rPr>
              <a:t>20 février 1816</a:t>
            </a:r>
            <a:r>
              <a:rPr lang="fr-FR" sz="2400" dirty="0" smtClean="0"/>
              <a:t>	 </a:t>
            </a:r>
            <a:r>
              <a:rPr lang="fr-FR" sz="2400" dirty="0" err="1" smtClean="0"/>
              <a:t>Teatro</a:t>
            </a:r>
            <a:r>
              <a:rPr lang="fr-FR" sz="2400" dirty="0" smtClean="0"/>
              <a:t> Argentina	 </a:t>
            </a:r>
            <a:r>
              <a:rPr lang="fr-FR" sz="2400" b="1" dirty="0" smtClean="0">
                <a:solidFill>
                  <a:srgbClr val="FFFF00"/>
                </a:solidFill>
              </a:rPr>
              <a:t>Rome</a:t>
            </a:r>
          </a:p>
          <a:p>
            <a:r>
              <a:rPr lang="fr-FR" sz="2400" dirty="0" smtClean="0"/>
              <a:t>Livret : Cesare STERBINI 	 d’après BEAUMARCHAIS</a:t>
            </a:r>
            <a:endParaRPr lang="fr-FR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599" y="2630942"/>
            <a:ext cx="4288517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55776" y="107340"/>
            <a:ext cx="4056385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cap="all" dirty="0" smtClean="0">
                <a:solidFill>
                  <a:schemeClr val="bg1"/>
                </a:solidFill>
              </a:rPr>
              <a:t>IL BARBIERE DI SIVIGLIA</a:t>
            </a:r>
            <a:endParaRPr lang="fr-FR" sz="2800" b="1" cap="all" dirty="0">
              <a:solidFill>
                <a:schemeClr val="bg1"/>
              </a:solidFill>
            </a:endParaRPr>
          </a:p>
        </p:txBody>
      </p:sp>
      <p:pic>
        <p:nvPicPr>
          <p:cNvPr id="4" name="Largo al factotum aud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5599" y="6302942"/>
            <a:ext cx="288000" cy="28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36" y="2636912"/>
            <a:ext cx="247347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5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727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087615" y="137518"/>
            <a:ext cx="4056385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cap="all" dirty="0" smtClean="0">
                <a:solidFill>
                  <a:schemeClr val="bg1"/>
                </a:solidFill>
              </a:rPr>
              <a:t>OTELLO</a:t>
            </a:r>
            <a:endParaRPr lang="fr-FR" sz="2800" b="1" cap="all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87615" y="836712"/>
            <a:ext cx="40563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err="1" smtClean="0">
                <a:solidFill>
                  <a:prstClr val="white"/>
                </a:solidFill>
              </a:rPr>
              <a:t>Tragedia</a:t>
            </a:r>
            <a:r>
              <a:rPr lang="fr-FR" sz="2400" b="1" dirty="0" smtClean="0">
                <a:solidFill>
                  <a:prstClr val="white"/>
                </a:solidFill>
              </a:rPr>
              <a:t> </a:t>
            </a:r>
            <a:r>
              <a:rPr lang="fr-FR" sz="2400" b="1" dirty="0" err="1" smtClean="0">
                <a:solidFill>
                  <a:prstClr val="white"/>
                </a:solidFill>
              </a:rPr>
              <a:t>lirica</a:t>
            </a:r>
            <a:endParaRPr lang="fr-FR" sz="2400" b="1" dirty="0">
              <a:solidFill>
                <a:prstClr val="white"/>
              </a:solidFill>
            </a:endParaRPr>
          </a:p>
          <a:p>
            <a:pPr lvl="0" algn="ctr"/>
            <a:r>
              <a:rPr lang="fr-FR" sz="2400" smtClean="0">
                <a:solidFill>
                  <a:prstClr val="white"/>
                </a:solidFill>
              </a:rPr>
              <a:t>Création </a:t>
            </a:r>
            <a:r>
              <a:rPr lang="fr-FR" sz="2400" dirty="0">
                <a:solidFill>
                  <a:prstClr val="white"/>
                </a:solidFill>
              </a:rPr>
              <a:t>le </a:t>
            </a:r>
            <a:r>
              <a:rPr lang="fr-FR" sz="2400" b="1" dirty="0">
                <a:solidFill>
                  <a:srgbClr val="FFFF00"/>
                </a:solidFill>
              </a:rPr>
              <a:t>4 </a:t>
            </a:r>
            <a:r>
              <a:rPr lang="fr-FR" sz="2400" b="1" dirty="0" smtClean="0">
                <a:solidFill>
                  <a:srgbClr val="FFFF00"/>
                </a:solidFill>
              </a:rPr>
              <a:t>décembre1816</a:t>
            </a:r>
            <a:r>
              <a:rPr lang="fr-FR" sz="2400" dirty="0" smtClean="0">
                <a:solidFill>
                  <a:prstClr val="white"/>
                </a:solidFill>
              </a:rPr>
              <a:t>     </a:t>
            </a:r>
            <a:r>
              <a:rPr lang="fr-FR" sz="2400" dirty="0" err="1" smtClean="0">
                <a:solidFill>
                  <a:prstClr val="white"/>
                </a:solidFill>
              </a:rPr>
              <a:t>Teatro</a:t>
            </a:r>
            <a:r>
              <a:rPr lang="fr-FR" sz="2400" dirty="0" smtClean="0">
                <a:solidFill>
                  <a:prstClr val="white"/>
                </a:solidFill>
              </a:rPr>
              <a:t>  </a:t>
            </a:r>
            <a:r>
              <a:rPr lang="fr-FR" sz="2400" dirty="0" err="1">
                <a:solidFill>
                  <a:prstClr val="white"/>
                </a:solidFill>
              </a:rPr>
              <a:t>del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Fondo</a:t>
            </a:r>
            <a:r>
              <a:rPr lang="fr-FR" sz="2400" dirty="0">
                <a:solidFill>
                  <a:prstClr val="white"/>
                </a:solidFill>
              </a:rPr>
              <a:t>	 </a:t>
            </a:r>
            <a:r>
              <a:rPr lang="fr-FR" sz="2400" dirty="0" smtClean="0">
                <a:solidFill>
                  <a:prstClr val="white"/>
                </a:solidFill>
              </a:rPr>
              <a:t>  </a:t>
            </a:r>
            <a:r>
              <a:rPr lang="fr-FR" sz="2400" b="1" dirty="0" smtClean="0">
                <a:solidFill>
                  <a:srgbClr val="FFFF00"/>
                </a:solidFill>
              </a:rPr>
              <a:t>Naples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378423"/>
            <a:ext cx="2702496" cy="432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137518"/>
            <a:ext cx="4056385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cap="all" dirty="0" smtClean="0">
                <a:solidFill>
                  <a:schemeClr val="bg1"/>
                </a:solidFill>
              </a:rPr>
              <a:t>LA GAZZETTA </a:t>
            </a:r>
            <a:endParaRPr lang="fr-FR" sz="2800" b="1" cap="all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863297"/>
            <a:ext cx="40563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err="1" smtClean="0">
                <a:solidFill>
                  <a:prstClr val="white"/>
                </a:solidFill>
              </a:rPr>
              <a:t>Opera</a:t>
            </a:r>
            <a:r>
              <a:rPr lang="fr-FR" sz="2400" b="1" dirty="0" smtClean="0">
                <a:solidFill>
                  <a:prstClr val="white"/>
                </a:solidFill>
              </a:rPr>
              <a:t> </a:t>
            </a:r>
            <a:r>
              <a:rPr lang="fr-FR" sz="2400" b="1" dirty="0" err="1" smtClean="0">
                <a:solidFill>
                  <a:prstClr val="white"/>
                </a:solidFill>
              </a:rPr>
              <a:t>buffa</a:t>
            </a:r>
            <a:endParaRPr lang="fr-FR" sz="2400" b="1" dirty="0" smtClean="0">
              <a:solidFill>
                <a:prstClr val="white"/>
              </a:solidFill>
            </a:endParaRPr>
          </a:p>
          <a:p>
            <a:pPr lvl="0" algn="ctr"/>
            <a:r>
              <a:rPr lang="fr-FR" sz="2400" dirty="0" smtClean="0">
                <a:solidFill>
                  <a:prstClr val="white"/>
                </a:solidFill>
              </a:rPr>
              <a:t>Création </a:t>
            </a:r>
            <a:r>
              <a:rPr lang="fr-FR" sz="2400" dirty="0">
                <a:solidFill>
                  <a:prstClr val="white"/>
                </a:solidFill>
              </a:rPr>
              <a:t>le </a:t>
            </a:r>
            <a:r>
              <a:rPr lang="fr-FR" sz="2400" b="1" dirty="0" smtClean="0">
                <a:solidFill>
                  <a:srgbClr val="FFFF00"/>
                </a:solidFill>
              </a:rPr>
              <a:t>26 septembre1816</a:t>
            </a:r>
            <a:r>
              <a:rPr lang="fr-FR" sz="2400" dirty="0" smtClean="0">
                <a:solidFill>
                  <a:prstClr val="white"/>
                </a:solidFill>
              </a:rPr>
              <a:t>     </a:t>
            </a:r>
            <a:r>
              <a:rPr lang="fr-FR" sz="2400" dirty="0" err="1" smtClean="0">
                <a:solidFill>
                  <a:prstClr val="white"/>
                </a:solidFill>
              </a:rPr>
              <a:t>Teatro</a:t>
            </a:r>
            <a:r>
              <a:rPr lang="fr-FR" sz="2400" dirty="0" smtClean="0">
                <a:solidFill>
                  <a:prstClr val="white"/>
                </a:solidFill>
              </a:rPr>
              <a:t>  </a:t>
            </a:r>
            <a:r>
              <a:rPr lang="fr-FR" sz="2400" dirty="0" err="1" smtClean="0">
                <a:solidFill>
                  <a:prstClr val="white"/>
                </a:solidFill>
              </a:rPr>
              <a:t>Fiorentini</a:t>
            </a:r>
            <a:r>
              <a:rPr lang="fr-FR" sz="2400" dirty="0">
                <a:solidFill>
                  <a:prstClr val="white"/>
                </a:solidFill>
              </a:rPr>
              <a:t>	 </a:t>
            </a:r>
            <a:r>
              <a:rPr lang="fr-FR" sz="2400" dirty="0" smtClean="0">
                <a:solidFill>
                  <a:prstClr val="white"/>
                </a:solidFill>
              </a:rPr>
              <a:t>  </a:t>
            </a:r>
            <a:r>
              <a:rPr lang="fr-FR" sz="2400" b="1" dirty="0" smtClean="0">
                <a:solidFill>
                  <a:srgbClr val="FFFF00"/>
                </a:solidFill>
              </a:rPr>
              <a:t>Naples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49" y="2378423"/>
            <a:ext cx="269169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8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5087615" y="137518"/>
            <a:ext cx="4056385" cy="6560905"/>
            <a:chOff x="5087615" y="137518"/>
            <a:chExt cx="4056385" cy="6560905"/>
          </a:xfrm>
        </p:grpSpPr>
        <p:sp>
          <p:nvSpPr>
            <p:cNvPr id="5" name="ZoneTexte 4"/>
            <p:cNvSpPr txBox="1"/>
            <p:nvPr/>
          </p:nvSpPr>
          <p:spPr>
            <a:xfrm>
              <a:off x="5087615" y="137518"/>
              <a:ext cx="4056385" cy="52322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cap="all" dirty="0" smtClean="0">
                  <a:solidFill>
                    <a:schemeClr val="bg1"/>
                  </a:solidFill>
                </a:rPr>
                <a:t>LA GAZZA LADRA</a:t>
              </a:r>
              <a:endParaRPr lang="fr-FR" sz="2800" b="1" cap="all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7615" y="836712"/>
              <a:ext cx="405638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2400" b="1" dirty="0" err="1" smtClean="0">
                  <a:solidFill>
                    <a:prstClr val="white"/>
                  </a:solidFill>
                </a:rPr>
                <a:t>Opera</a:t>
              </a:r>
              <a:r>
                <a:rPr lang="fr-FR" sz="2400" b="1" dirty="0" smtClean="0">
                  <a:solidFill>
                    <a:prstClr val="white"/>
                  </a:solidFill>
                </a:rPr>
                <a:t> </a:t>
              </a:r>
              <a:r>
                <a:rPr lang="fr-FR" sz="2400" b="1" dirty="0" err="1" smtClean="0">
                  <a:solidFill>
                    <a:prstClr val="white"/>
                  </a:solidFill>
                </a:rPr>
                <a:t>semiseria</a:t>
              </a:r>
              <a:endParaRPr lang="fr-FR" sz="2400" b="1" dirty="0">
                <a:solidFill>
                  <a:prstClr val="white"/>
                </a:solidFill>
              </a:endParaRPr>
            </a:p>
            <a:p>
              <a:pPr lvl="0" algn="ctr"/>
              <a:r>
                <a:rPr lang="fr-FR" sz="2400" dirty="0" smtClean="0">
                  <a:solidFill>
                    <a:prstClr val="white"/>
                  </a:solidFill>
                </a:rPr>
                <a:t>Création </a:t>
              </a:r>
              <a:r>
                <a:rPr lang="fr-FR" sz="2400" dirty="0">
                  <a:solidFill>
                    <a:prstClr val="white"/>
                  </a:solidFill>
                </a:rPr>
                <a:t>le </a:t>
              </a:r>
              <a:r>
                <a:rPr lang="fr-FR" sz="2400" b="1" dirty="0" smtClean="0">
                  <a:solidFill>
                    <a:srgbClr val="FFFF00"/>
                  </a:solidFill>
                </a:rPr>
                <a:t>31 mai 1817</a:t>
              </a:r>
              <a:r>
                <a:rPr lang="fr-FR" sz="2400" dirty="0" smtClean="0">
                  <a:solidFill>
                    <a:prstClr val="white"/>
                  </a:solidFill>
                </a:rPr>
                <a:t>     </a:t>
              </a:r>
              <a:r>
                <a:rPr lang="fr-FR" sz="2400" dirty="0" err="1" smtClean="0">
                  <a:solidFill>
                    <a:prstClr val="white"/>
                  </a:solidFill>
                </a:rPr>
                <a:t>Teatro</a:t>
              </a:r>
              <a:r>
                <a:rPr lang="fr-FR" sz="2400" dirty="0" smtClean="0">
                  <a:solidFill>
                    <a:prstClr val="white"/>
                  </a:solidFill>
                </a:rPr>
                <a:t>  alla Scala</a:t>
              </a:r>
              <a:r>
                <a:rPr lang="fr-FR" sz="2400" dirty="0">
                  <a:solidFill>
                    <a:prstClr val="white"/>
                  </a:solidFill>
                </a:rPr>
                <a:t>	</a:t>
              </a:r>
              <a:r>
                <a:rPr lang="fr-FR" sz="2400" b="1" dirty="0" smtClean="0">
                  <a:solidFill>
                    <a:srgbClr val="FFFF00"/>
                  </a:solidFill>
                </a:rPr>
                <a:t>Milan</a:t>
              </a:r>
              <a:endParaRPr lang="fr-FR" sz="2400" b="1" dirty="0">
                <a:solidFill>
                  <a:srgbClr val="FFFF00"/>
                </a:solidFill>
              </a:endParaRP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2179" y="2378423"/>
              <a:ext cx="2738210" cy="4320000"/>
            </a:xfrm>
            <a:prstGeom prst="rect">
              <a:avLst/>
            </a:prstGeom>
          </p:spPr>
        </p:pic>
      </p:grpSp>
      <p:grpSp>
        <p:nvGrpSpPr>
          <p:cNvPr id="2" name="Groupe 1"/>
          <p:cNvGrpSpPr/>
          <p:nvPr/>
        </p:nvGrpSpPr>
        <p:grpSpPr>
          <a:xfrm>
            <a:off x="0" y="137518"/>
            <a:ext cx="4091070" cy="6545084"/>
            <a:chOff x="0" y="137518"/>
            <a:chExt cx="4091070" cy="6545084"/>
          </a:xfrm>
        </p:grpSpPr>
        <p:sp>
          <p:nvSpPr>
            <p:cNvPr id="8" name="ZoneTexte 7"/>
            <p:cNvSpPr txBox="1"/>
            <p:nvPr/>
          </p:nvSpPr>
          <p:spPr>
            <a:xfrm>
              <a:off x="0" y="137518"/>
              <a:ext cx="4056385" cy="52322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cap="all" dirty="0" smtClean="0">
                  <a:solidFill>
                    <a:schemeClr val="bg1"/>
                  </a:solidFill>
                </a:rPr>
                <a:t> LA CENERENTOLA</a:t>
              </a:r>
              <a:endParaRPr lang="fr-FR" sz="2800" b="1" cap="all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4685" y="861890"/>
              <a:ext cx="405638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2400" b="1" dirty="0" err="1" smtClean="0">
                  <a:solidFill>
                    <a:prstClr val="white"/>
                  </a:solidFill>
                </a:rPr>
                <a:t>Dramma</a:t>
              </a:r>
              <a:r>
                <a:rPr lang="fr-FR" sz="2400" b="1" dirty="0" smtClean="0">
                  <a:solidFill>
                    <a:prstClr val="white"/>
                  </a:solidFill>
                </a:rPr>
                <a:t> giocoso</a:t>
              </a:r>
            </a:p>
            <a:p>
              <a:pPr lvl="0" algn="ctr"/>
              <a:r>
                <a:rPr lang="fr-FR" sz="2400" dirty="0" smtClean="0">
                  <a:solidFill>
                    <a:prstClr val="white"/>
                  </a:solidFill>
                </a:rPr>
                <a:t>Création </a:t>
              </a:r>
              <a:r>
                <a:rPr lang="fr-FR" sz="2400" dirty="0">
                  <a:solidFill>
                    <a:prstClr val="white"/>
                  </a:solidFill>
                </a:rPr>
                <a:t>le </a:t>
              </a:r>
              <a:r>
                <a:rPr lang="fr-FR" sz="2400" b="1" dirty="0" smtClean="0">
                  <a:solidFill>
                    <a:srgbClr val="FFFF00"/>
                  </a:solidFill>
                </a:rPr>
                <a:t>25 janvier 1817</a:t>
              </a:r>
              <a:r>
                <a:rPr lang="fr-FR" sz="2400" dirty="0" smtClean="0">
                  <a:solidFill>
                    <a:prstClr val="white"/>
                  </a:solidFill>
                </a:rPr>
                <a:t>     </a:t>
              </a:r>
              <a:r>
                <a:rPr lang="fr-FR" sz="2400" dirty="0" err="1" smtClean="0">
                  <a:solidFill>
                    <a:prstClr val="white"/>
                  </a:solidFill>
                </a:rPr>
                <a:t>Teatro</a:t>
              </a:r>
              <a:r>
                <a:rPr lang="fr-FR" sz="2400" dirty="0" smtClean="0">
                  <a:solidFill>
                    <a:prstClr val="white"/>
                  </a:solidFill>
                </a:rPr>
                <a:t>  Valle</a:t>
              </a:r>
              <a:r>
                <a:rPr lang="fr-FR" sz="2400" dirty="0">
                  <a:solidFill>
                    <a:prstClr val="white"/>
                  </a:solidFill>
                </a:rPr>
                <a:t>	 </a:t>
              </a:r>
              <a:r>
                <a:rPr lang="fr-FR" sz="2400" dirty="0" smtClean="0">
                  <a:solidFill>
                    <a:prstClr val="white"/>
                  </a:solidFill>
                </a:rPr>
                <a:t>  </a:t>
              </a:r>
              <a:r>
                <a:rPr lang="fr-FR" sz="2400" b="1" dirty="0" smtClean="0">
                  <a:solidFill>
                    <a:srgbClr val="FFFF00"/>
                  </a:solidFill>
                </a:rPr>
                <a:t>Rome</a:t>
              </a:r>
              <a:endParaRPr lang="fr-FR" sz="2400" b="1" dirty="0">
                <a:solidFill>
                  <a:srgbClr val="FFFF00"/>
                </a:solidFill>
              </a:endParaRP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708" y="2362602"/>
              <a:ext cx="2698338" cy="4320000"/>
            </a:xfrm>
            <a:prstGeom prst="rect">
              <a:avLst/>
            </a:prstGeom>
          </p:spPr>
        </p:pic>
      </p:grpSp>
      <p:pic>
        <p:nvPicPr>
          <p:cNvPr id="4" name="pie voleuse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8782" y="5445224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4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18" y="1412776"/>
            <a:ext cx="4166809" cy="4860000"/>
          </a:xfrm>
          <a:prstGeom prst="ellipse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46502" y="-18619"/>
            <a:ext cx="87849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C000"/>
                </a:solidFill>
              </a:rPr>
              <a:t>Amalia </a:t>
            </a:r>
            <a:r>
              <a:rPr lang="fr-FR" sz="2800" b="1" cap="all" dirty="0" err="1">
                <a:solidFill>
                  <a:srgbClr val="FFC000"/>
                </a:solidFill>
              </a:rPr>
              <a:t>Canziani</a:t>
            </a:r>
            <a:r>
              <a:rPr lang="fr-FR" sz="2800" b="1" dirty="0">
                <a:solidFill>
                  <a:srgbClr val="FFC000"/>
                </a:solidFill>
              </a:rPr>
              <a:t> </a:t>
            </a:r>
            <a:endParaRPr lang="fr-FR" sz="2800" b="1" dirty="0" smtClean="0">
              <a:solidFill>
                <a:srgbClr val="FFC000"/>
              </a:solidFill>
            </a:endParaRPr>
          </a:p>
          <a:p>
            <a:pPr algn="ctr"/>
            <a:r>
              <a:rPr lang="fr-FR" sz="2800" b="1" dirty="0" smtClean="0">
                <a:solidFill>
                  <a:srgbClr val="FFC000"/>
                </a:solidFill>
              </a:rPr>
              <a:t>comtesse </a:t>
            </a:r>
            <a:r>
              <a:rPr lang="fr-FR" sz="2800" b="1" dirty="0" err="1" smtClean="0">
                <a:solidFill>
                  <a:srgbClr val="FFC000"/>
                </a:solidFill>
              </a:rPr>
              <a:t>B</a:t>
            </a:r>
            <a:r>
              <a:rPr lang="fr-FR" sz="2800" b="1" cap="all" dirty="0" err="1" smtClean="0">
                <a:solidFill>
                  <a:srgbClr val="FFC000"/>
                </a:solidFill>
              </a:rPr>
              <a:t>arbiano</a:t>
            </a:r>
            <a:r>
              <a:rPr lang="fr-FR" sz="2800" b="1" dirty="0" smtClean="0">
                <a:solidFill>
                  <a:srgbClr val="FFC000"/>
                </a:solidFill>
              </a:rPr>
              <a:t> di </a:t>
            </a:r>
            <a:r>
              <a:rPr lang="fr-FR" sz="2800" b="1" cap="all" dirty="0" err="1">
                <a:solidFill>
                  <a:srgbClr val="FFC000"/>
                </a:solidFill>
              </a:rPr>
              <a:t>Belgioioso</a:t>
            </a:r>
            <a:endParaRPr lang="fr-FR" sz="2800" b="1" cap="all" dirty="0">
              <a:solidFill>
                <a:srgbClr val="FFC000"/>
              </a:solidFill>
            </a:endParaRPr>
          </a:p>
          <a:p>
            <a:pPr algn="ctr"/>
            <a:r>
              <a:rPr lang="fr-FR" sz="2800" dirty="0" smtClean="0"/>
              <a:t> </a:t>
            </a:r>
            <a:r>
              <a:rPr lang="fr-FR" sz="2400" b="1" dirty="0"/>
              <a:t>La « </a:t>
            </a:r>
            <a:r>
              <a:rPr lang="fr-FR" sz="2400" b="1" dirty="0" err="1">
                <a:solidFill>
                  <a:srgbClr val="FFC000"/>
                </a:solidFill>
              </a:rPr>
              <a:t>morosa</a:t>
            </a:r>
            <a:r>
              <a:rPr lang="fr-FR" sz="2400" b="1" dirty="0"/>
              <a:t> » </a:t>
            </a:r>
            <a:r>
              <a:rPr lang="fr-FR" sz="2400" dirty="0"/>
              <a:t>de 1814 à 1817</a:t>
            </a:r>
          </a:p>
          <a:p>
            <a:endParaRPr lang="fr-FR" sz="2800" dirty="0"/>
          </a:p>
        </p:txBody>
      </p:sp>
      <p:grpSp>
        <p:nvGrpSpPr>
          <p:cNvPr id="11" name="Groupe 10"/>
          <p:cNvGrpSpPr/>
          <p:nvPr/>
        </p:nvGrpSpPr>
        <p:grpSpPr>
          <a:xfrm>
            <a:off x="6294565" y="5157191"/>
            <a:ext cx="2759823" cy="1440160"/>
            <a:chOff x="6294565" y="5157191"/>
            <a:chExt cx="2759823" cy="1440160"/>
          </a:xfrm>
        </p:grpSpPr>
        <p:sp>
          <p:nvSpPr>
            <p:cNvPr id="7" name="Rectangle 6"/>
            <p:cNvSpPr/>
            <p:nvPr/>
          </p:nvSpPr>
          <p:spPr>
            <a:xfrm>
              <a:off x="6300191" y="5205391"/>
              <a:ext cx="275419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/>
                <a:t>Son </a:t>
              </a:r>
              <a:r>
                <a:rPr lang="fr-FR" dirty="0" smtClean="0"/>
                <a:t>neveu</a:t>
              </a:r>
            </a:p>
            <a:p>
              <a:pPr algn="ctr"/>
              <a:r>
                <a:rPr lang="fr-FR" dirty="0" err="1" smtClean="0">
                  <a:solidFill>
                    <a:srgbClr val="FFC000"/>
                  </a:solidFill>
                </a:rPr>
                <a:t>Pompeo</a:t>
              </a:r>
              <a:r>
                <a:rPr lang="fr-FR" dirty="0" smtClean="0">
                  <a:solidFill>
                    <a:srgbClr val="FFC000"/>
                  </a:solidFill>
                </a:rPr>
                <a:t> </a:t>
              </a:r>
              <a:r>
                <a:rPr lang="fr-FR" dirty="0" err="1" smtClean="0">
                  <a:solidFill>
                    <a:srgbClr val="FFC000"/>
                  </a:solidFill>
                </a:rPr>
                <a:t>Belgioioso</a:t>
              </a:r>
              <a:endParaRPr lang="fr-FR" dirty="0" smtClean="0">
                <a:solidFill>
                  <a:srgbClr val="FFC000"/>
                </a:solidFill>
              </a:endParaRPr>
            </a:p>
            <a:p>
              <a:pPr algn="ctr"/>
              <a:r>
                <a:rPr lang="fr-FR" dirty="0" smtClean="0"/>
                <a:t>fut chanteur (basse) et compositeur de romances</a:t>
              </a:r>
              <a:endParaRPr lang="fr-FR" dirty="0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6294565" y="5157191"/>
              <a:ext cx="2677553" cy="1440160"/>
            </a:xfrm>
            <a:prstGeom prst="wedgeRoundRectCallout">
              <a:avLst/>
            </a:prstGeom>
            <a:noFill/>
            <a:ln>
              <a:solidFill>
                <a:srgbClr val="FDFF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46502" y="5157191"/>
            <a:ext cx="2790782" cy="1440160"/>
            <a:chOff x="146502" y="5157191"/>
            <a:chExt cx="2790782" cy="1440160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228001" y="5157191"/>
              <a:ext cx="2627784" cy="1440160"/>
            </a:xfrm>
            <a:prstGeom prst="wedgeRoundRectCallout">
              <a:avLst/>
            </a:prstGeom>
            <a:noFill/>
            <a:ln>
              <a:solidFill>
                <a:srgbClr val="FDFF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6502" y="5185684"/>
              <a:ext cx="279078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/>
                <a:t>Son </a:t>
              </a:r>
              <a:r>
                <a:rPr lang="fr-FR" dirty="0" smtClean="0"/>
                <a:t>fils</a:t>
              </a:r>
            </a:p>
            <a:p>
              <a:pPr algn="ctr"/>
              <a:r>
                <a:rPr lang="fr-FR" dirty="0" smtClean="0"/>
                <a:t> </a:t>
              </a:r>
              <a:r>
                <a:rPr lang="fr-FR" dirty="0" smtClean="0">
                  <a:solidFill>
                    <a:srgbClr val="FFC000"/>
                  </a:solidFill>
                </a:rPr>
                <a:t>Emiliano </a:t>
              </a:r>
              <a:r>
                <a:rPr lang="fr-FR" dirty="0" err="1" smtClean="0">
                  <a:solidFill>
                    <a:srgbClr val="FFC000"/>
                  </a:solidFill>
                </a:rPr>
                <a:t>Belgioioso</a:t>
              </a:r>
              <a:r>
                <a:rPr lang="fr-FR" dirty="0" smtClean="0">
                  <a:solidFill>
                    <a:srgbClr val="FFC000"/>
                  </a:solidFill>
                </a:rPr>
                <a:t> </a:t>
              </a:r>
            </a:p>
            <a:p>
              <a:pPr algn="ctr"/>
              <a:r>
                <a:rPr lang="fr-FR" dirty="0" smtClean="0"/>
                <a:t>épousa </a:t>
              </a:r>
              <a:r>
                <a:rPr lang="fr-FR" dirty="0"/>
                <a:t>en 1824 </a:t>
              </a:r>
              <a:r>
                <a:rPr lang="fr-FR" dirty="0" smtClean="0"/>
                <a:t>la patriote</a:t>
              </a:r>
            </a:p>
            <a:p>
              <a:pPr algn="ctr"/>
              <a:r>
                <a:rPr lang="fr-FR" dirty="0" smtClean="0"/>
                <a:t> </a:t>
              </a:r>
              <a:r>
                <a:rPr lang="fr-FR" dirty="0" smtClean="0">
                  <a:solidFill>
                    <a:srgbClr val="FFC000"/>
                  </a:solidFill>
                </a:rPr>
                <a:t>Cristina </a:t>
              </a:r>
              <a:r>
                <a:rPr lang="fr-FR" dirty="0">
                  <a:solidFill>
                    <a:srgbClr val="FFC000"/>
                  </a:solidFill>
                </a:rPr>
                <a:t>Trivulzio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808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4716016" y="1196752"/>
            <a:ext cx="4189091" cy="5146331"/>
            <a:chOff x="549475" y="1265755"/>
            <a:chExt cx="4189091" cy="5146331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4" t="2183" r="2552" b="1872"/>
            <a:stretch/>
          </p:blipFill>
          <p:spPr>
            <a:xfrm>
              <a:off x="817089" y="1265755"/>
              <a:ext cx="3490909" cy="4500000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549475" y="5765755"/>
              <a:ext cx="41890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 smtClean="0"/>
                <a:t>Johann </a:t>
              </a:r>
              <a:r>
                <a:rPr lang="fr-FR" i="1" dirty="0" err="1" smtClean="0"/>
                <a:t>Baptist</a:t>
              </a:r>
              <a:r>
                <a:rPr lang="fr-FR" i="1" dirty="0" smtClean="0"/>
                <a:t> REITER</a:t>
              </a:r>
            </a:p>
            <a:p>
              <a:pPr algn="ctr"/>
              <a:r>
                <a:rPr lang="fr-FR" i="1" dirty="0" smtClean="0"/>
                <a:t>ca 1835</a:t>
              </a:r>
              <a:endParaRPr lang="fr-FR" i="1" dirty="0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483397" y="188640"/>
            <a:ext cx="83022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C000"/>
                </a:solidFill>
              </a:rPr>
              <a:t>Isabella COLBRAN </a:t>
            </a:r>
          </a:p>
          <a:p>
            <a:pPr algn="ctr"/>
            <a:r>
              <a:rPr lang="fr-FR" b="1" dirty="0" smtClean="0"/>
              <a:t>1784-1845</a:t>
            </a:r>
            <a:endParaRPr lang="fr-FR" b="1" dirty="0"/>
          </a:p>
        </p:txBody>
      </p:sp>
      <p:grpSp>
        <p:nvGrpSpPr>
          <p:cNvPr id="11" name="Groupe 10"/>
          <p:cNvGrpSpPr/>
          <p:nvPr/>
        </p:nvGrpSpPr>
        <p:grpSpPr>
          <a:xfrm>
            <a:off x="333086" y="1200908"/>
            <a:ext cx="3903485" cy="5146331"/>
            <a:chOff x="333086" y="1200908"/>
            <a:chExt cx="3903485" cy="5146331"/>
          </a:xfrm>
        </p:grpSpPr>
        <p:sp>
          <p:nvSpPr>
            <p:cNvPr id="5" name="Rectangle 4"/>
            <p:cNvSpPr/>
            <p:nvPr/>
          </p:nvSpPr>
          <p:spPr>
            <a:xfrm>
              <a:off x="333086" y="5700908"/>
              <a:ext cx="39034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i="1" dirty="0"/>
                <a:t>Johann Heinrich SCHMIDT</a:t>
              </a:r>
            </a:p>
            <a:p>
              <a:pPr algn="ctr"/>
              <a:r>
                <a:rPr lang="fr-FR" i="1" dirty="0"/>
                <a:t>Musée du théâtre de la Scala ,</a:t>
              </a:r>
              <a:r>
                <a:rPr lang="fr-FR" i="1" dirty="0" smtClean="0"/>
                <a:t> </a:t>
              </a:r>
              <a:r>
                <a:rPr lang="fr-FR" i="1" dirty="0"/>
                <a:t>Milan</a:t>
              </a: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30" y="1200908"/>
              <a:ext cx="3249596" cy="45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150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5575" y="764704"/>
            <a:ext cx="8880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Opéra</a:t>
            </a:r>
          </a:p>
          <a:p>
            <a:r>
              <a:rPr lang="fr-FR" sz="2400" dirty="0" smtClean="0"/>
              <a:t>Création le </a:t>
            </a:r>
            <a:r>
              <a:rPr lang="fr-FR" sz="2400" b="1" dirty="0" smtClean="0">
                <a:solidFill>
                  <a:srgbClr val="FFFF00"/>
                </a:solidFill>
              </a:rPr>
              <a:t>5 mars 1818</a:t>
            </a:r>
            <a:r>
              <a:rPr lang="fr-FR" sz="2400" dirty="0" smtClean="0"/>
              <a:t>	 </a:t>
            </a:r>
            <a:r>
              <a:rPr lang="fr-FR" sz="2400" dirty="0" err="1" smtClean="0"/>
              <a:t>Teatro</a:t>
            </a:r>
            <a:r>
              <a:rPr lang="fr-FR" sz="2400" dirty="0" smtClean="0"/>
              <a:t> San Carlo	 </a:t>
            </a:r>
            <a:r>
              <a:rPr lang="fr-FR" sz="2400" b="1" dirty="0" smtClean="0">
                <a:solidFill>
                  <a:srgbClr val="FFFF00"/>
                </a:solidFill>
              </a:rPr>
              <a:t>Naples</a:t>
            </a:r>
          </a:p>
          <a:p>
            <a:r>
              <a:rPr lang="fr-FR" sz="2400" dirty="0" smtClean="0"/>
              <a:t>Livret : Andrea Leone TOTTOLA 	d’après l’</a:t>
            </a:r>
            <a:r>
              <a:rPr lang="fr-FR" sz="2400" dirty="0" err="1" smtClean="0"/>
              <a:t>Osiride</a:t>
            </a:r>
            <a:r>
              <a:rPr lang="fr-FR" sz="2400" dirty="0" smtClean="0"/>
              <a:t> de F. RINGHIERI 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2879811" y="99750"/>
            <a:ext cx="3408313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cap="all" dirty="0" err="1" smtClean="0">
                <a:solidFill>
                  <a:schemeClr val="bg1"/>
                </a:solidFill>
              </a:rPr>
              <a:t>Mosè</a:t>
            </a:r>
            <a:r>
              <a:rPr lang="fr-FR" sz="2800" b="1" cap="all" dirty="0" smtClean="0">
                <a:solidFill>
                  <a:schemeClr val="bg1"/>
                </a:solidFill>
              </a:rPr>
              <a:t> in </a:t>
            </a:r>
            <a:r>
              <a:rPr lang="fr-FR" sz="2800" b="1" cap="all" dirty="0" err="1" smtClean="0">
                <a:solidFill>
                  <a:schemeClr val="bg1"/>
                </a:solidFill>
              </a:rPr>
              <a:t>egitto</a:t>
            </a:r>
            <a:endParaRPr lang="fr-FR" sz="2800" b="1" cap="all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2940730" cy="396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24" y="2924904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5575" y="764704"/>
            <a:ext cx="8088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Melodramma</a:t>
            </a:r>
            <a:r>
              <a:rPr lang="fr-FR" sz="2400" b="1" dirty="0" smtClean="0"/>
              <a:t> per </a:t>
            </a:r>
            <a:r>
              <a:rPr lang="fr-FR" sz="2400" b="1" dirty="0" err="1" smtClean="0"/>
              <a:t>musica</a:t>
            </a:r>
            <a:endParaRPr lang="fr-FR" sz="2400" b="1" dirty="0" smtClean="0"/>
          </a:p>
          <a:p>
            <a:r>
              <a:rPr lang="fr-FR" sz="2400" dirty="0" smtClean="0"/>
              <a:t>Création le </a:t>
            </a:r>
            <a:r>
              <a:rPr lang="fr-FR" sz="2400" b="1" dirty="0" smtClean="0">
                <a:solidFill>
                  <a:srgbClr val="FFFF00"/>
                </a:solidFill>
              </a:rPr>
              <a:t>24 octobre 1819</a:t>
            </a:r>
            <a:r>
              <a:rPr lang="fr-FR" sz="2400" dirty="0" smtClean="0"/>
              <a:t>	 </a:t>
            </a:r>
            <a:r>
              <a:rPr lang="fr-FR" sz="2400" dirty="0" err="1" smtClean="0"/>
              <a:t>Teatro</a:t>
            </a:r>
            <a:r>
              <a:rPr lang="fr-FR" sz="2400" dirty="0" smtClean="0"/>
              <a:t> San Carlo	 </a:t>
            </a:r>
            <a:r>
              <a:rPr lang="fr-FR" sz="2400" b="1" dirty="0" smtClean="0">
                <a:solidFill>
                  <a:srgbClr val="FFFF00"/>
                </a:solidFill>
              </a:rPr>
              <a:t>Naples</a:t>
            </a:r>
          </a:p>
          <a:p>
            <a:r>
              <a:rPr lang="fr-FR" sz="2400" dirty="0" smtClean="0"/>
              <a:t>Livret : Andrea Leone TOTTOLA 	d’après Walter SCOTT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2879811" y="99750"/>
            <a:ext cx="3408313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cap="all" dirty="0" smtClean="0">
                <a:solidFill>
                  <a:schemeClr val="bg1"/>
                </a:solidFill>
              </a:rPr>
              <a:t>LA DONNA Del </a:t>
            </a:r>
            <a:r>
              <a:rPr lang="fr-FR" sz="2800" b="1" cap="all" dirty="0" err="1" smtClean="0">
                <a:solidFill>
                  <a:schemeClr val="bg1"/>
                </a:solidFill>
              </a:rPr>
              <a:t>lago</a:t>
            </a:r>
            <a:endParaRPr lang="fr-FR" sz="2800" b="1" cap="all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4176" y="6127050"/>
            <a:ext cx="7656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dirty="0">
                <a:solidFill>
                  <a:srgbClr val="92D050"/>
                </a:solidFill>
              </a:rPr>
              <a:t>Fra il padre e fra </a:t>
            </a:r>
            <a:r>
              <a:rPr lang="it-IT" sz="2000" b="1" i="1" dirty="0" smtClean="0">
                <a:solidFill>
                  <a:srgbClr val="92D050"/>
                </a:solidFill>
              </a:rPr>
              <a:t>l'amante, oh </a:t>
            </a:r>
            <a:r>
              <a:rPr lang="it-IT" sz="2000" b="1" i="1" dirty="0">
                <a:solidFill>
                  <a:srgbClr val="92D050"/>
                </a:solidFill>
              </a:rPr>
              <a:t>qual beato istante! </a:t>
            </a:r>
          </a:p>
          <a:p>
            <a:pPr algn="ctr"/>
            <a:r>
              <a:rPr lang="it-IT" sz="2000" b="1" i="1" dirty="0">
                <a:solidFill>
                  <a:srgbClr val="92D050"/>
                </a:solidFill>
              </a:rPr>
              <a:t>Ah! Chi sperar potea </a:t>
            </a:r>
            <a:r>
              <a:rPr lang="it-IT" sz="2000" b="1" i="1" dirty="0" smtClean="0">
                <a:solidFill>
                  <a:srgbClr val="92D050"/>
                </a:solidFill>
              </a:rPr>
              <a:t>tanta </a:t>
            </a:r>
            <a:r>
              <a:rPr lang="it-IT" sz="2000" b="1" i="1" dirty="0">
                <a:solidFill>
                  <a:srgbClr val="92D050"/>
                </a:solidFill>
              </a:rPr>
              <a:t>felicità! </a:t>
            </a:r>
            <a:endParaRPr lang="it-IT" sz="2000" b="1" i="1" dirty="0">
              <a:solidFill>
                <a:srgbClr val="92D050"/>
              </a:solidFill>
              <a:effectLst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9" y="2636912"/>
            <a:ext cx="4895999" cy="2880000"/>
          </a:xfrm>
          <a:prstGeom prst="rect">
            <a:avLst/>
          </a:prstGeom>
        </p:spPr>
      </p:pic>
      <p:pic>
        <p:nvPicPr>
          <p:cNvPr id="6" name="Joyce di Donato - Fra il padre - La Donna del Lago - Rossini aud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213" y="6237312"/>
            <a:ext cx="288000" cy="28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167050"/>
            <a:ext cx="275541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3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3615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28800"/>
            <a:ext cx="381770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9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516363" y="2956068"/>
            <a:ext cx="2412160" cy="3601449"/>
            <a:chOff x="516364" y="2995961"/>
            <a:chExt cx="2412160" cy="360144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365" y="3357410"/>
              <a:ext cx="2412159" cy="324000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516364" y="2995961"/>
              <a:ext cx="2412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Massimo d’Azeglio</a:t>
              </a:r>
              <a:endParaRPr lang="fr-FR" dirty="0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6444208" y="2965594"/>
            <a:ext cx="2332174" cy="3672278"/>
            <a:chOff x="6444208" y="2965594"/>
            <a:chExt cx="2332174" cy="367227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3397872"/>
              <a:ext cx="2332174" cy="324000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6444208" y="2965594"/>
              <a:ext cx="22601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/>
                <a:t>Niccolò</a:t>
              </a:r>
              <a:r>
                <a:rPr lang="fr-FR" dirty="0" smtClean="0"/>
                <a:t> Paganini</a:t>
              </a:r>
              <a:endParaRPr lang="fr-FR" dirty="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92948" y="217366"/>
            <a:ext cx="7941519" cy="6340151"/>
            <a:chOff x="492948" y="217366"/>
            <a:chExt cx="7941519" cy="6340151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69" y="2965594"/>
              <a:ext cx="2690017" cy="3240000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492948" y="333583"/>
              <a:ext cx="439248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 smtClean="0"/>
                <a:t>Carnaval à Rome 1821</a:t>
              </a:r>
            </a:p>
            <a:p>
              <a:endParaRPr lang="fr-FR" sz="2800" dirty="0"/>
            </a:p>
            <a:p>
              <a:r>
                <a:rPr lang="fr-FR" sz="2000" dirty="0" smtClean="0"/>
                <a:t>Création de </a:t>
              </a:r>
              <a:r>
                <a:rPr lang="fr-FR" sz="2400" b="1" cap="all" dirty="0" smtClean="0">
                  <a:ln>
                    <a:solidFill>
                      <a:srgbClr val="00B050"/>
                    </a:solidFill>
                  </a:ln>
                </a:rPr>
                <a:t>Matilde di </a:t>
              </a:r>
              <a:r>
                <a:rPr lang="fr-FR" sz="2400" b="1" cap="all" dirty="0" err="1" smtClean="0">
                  <a:ln>
                    <a:solidFill>
                      <a:srgbClr val="00B050"/>
                    </a:solidFill>
                  </a:ln>
                </a:rPr>
                <a:t>Shabran</a:t>
              </a:r>
              <a:endParaRPr lang="fr-FR" sz="2400" b="1" cap="all" dirty="0" smtClean="0">
                <a:ln>
                  <a:solidFill>
                    <a:srgbClr val="00B050"/>
                  </a:solidFill>
                </a:ln>
              </a:endParaRPr>
            </a:p>
            <a:p>
              <a:pPr algn="ctr"/>
              <a:r>
                <a:rPr lang="fr-FR" sz="2400" b="1" dirty="0" smtClean="0">
                  <a:ln>
                    <a:solidFill>
                      <a:srgbClr val="00B050"/>
                    </a:solidFill>
                  </a:ln>
                </a:rPr>
                <a:t>Opéra semi-</a:t>
              </a:r>
              <a:r>
                <a:rPr lang="fr-FR" sz="2400" b="1" dirty="0" err="1" smtClean="0">
                  <a:ln>
                    <a:solidFill>
                      <a:srgbClr val="00B050"/>
                    </a:solidFill>
                  </a:ln>
                </a:rPr>
                <a:t>seria</a:t>
              </a:r>
              <a:endParaRPr lang="fr-FR" sz="2400" b="1" dirty="0" smtClean="0">
                <a:ln>
                  <a:solidFill>
                    <a:srgbClr val="00B050"/>
                  </a:solidFill>
                </a:ln>
              </a:endParaRPr>
            </a:p>
            <a:p>
              <a:pPr algn="ctr"/>
              <a:r>
                <a:rPr lang="fr-FR" sz="2400" dirty="0" smtClean="0"/>
                <a:t>24 février 1821,  </a:t>
              </a:r>
              <a:r>
                <a:rPr lang="fr-FR" sz="2400" dirty="0" err="1" smtClean="0"/>
                <a:t>Teatro</a:t>
              </a:r>
              <a:r>
                <a:rPr lang="fr-FR" sz="2400" dirty="0" smtClean="0"/>
                <a:t> Apollo</a:t>
              </a:r>
              <a:endParaRPr lang="fr-FR" sz="24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404843" y="6188185"/>
              <a:ext cx="2690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Gioacchino Rossini</a:t>
              </a:r>
              <a:endParaRPr lang="fr-FR" dirty="0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217366"/>
              <a:ext cx="3430419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23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179" y="1229882"/>
            <a:ext cx="1995218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45859"/>
            <a:ext cx="2517500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83568" y="260648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Portrait charge de Paganini</a:t>
            </a:r>
          </a:p>
          <a:p>
            <a:pPr algn="ctr"/>
            <a:r>
              <a:rPr lang="fr-FR" i="1" dirty="0" err="1" smtClean="0"/>
              <a:t>Dantan</a:t>
            </a:r>
            <a:r>
              <a:rPr lang="fr-FR" i="1" dirty="0" smtClean="0"/>
              <a:t> le jeune</a:t>
            </a:r>
          </a:p>
          <a:p>
            <a:pPr algn="ctr"/>
            <a:r>
              <a:rPr lang="fr-FR" i="1" dirty="0" err="1" smtClean="0"/>
              <a:t>Palazzo</a:t>
            </a:r>
            <a:r>
              <a:rPr lang="fr-FR" i="1" dirty="0" smtClean="0"/>
              <a:t> Doria-</a:t>
            </a:r>
            <a:r>
              <a:rPr lang="fr-FR" i="1" dirty="0" err="1" smtClean="0"/>
              <a:t>Tursi</a:t>
            </a:r>
            <a:r>
              <a:rPr lang="fr-FR" i="1" dirty="0" smtClean="0"/>
              <a:t> , Gênes</a:t>
            </a:r>
            <a:endParaRPr lang="fr-FR" i="1" dirty="0"/>
          </a:p>
        </p:txBody>
      </p:sp>
      <p:sp>
        <p:nvSpPr>
          <p:cNvPr id="5" name="Rectangle 4"/>
          <p:cNvSpPr/>
          <p:nvPr/>
        </p:nvSpPr>
        <p:spPr>
          <a:xfrm>
            <a:off x="4788024" y="5397761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i="1" dirty="0" smtClean="0"/>
              <a:t>Paganini jouant de la gu</a:t>
            </a:r>
            <a:r>
              <a:rPr lang="fr-FR" i="1" dirty="0" smtClean="0"/>
              <a:t>itare</a:t>
            </a:r>
          </a:p>
          <a:p>
            <a:pPr algn="ctr"/>
            <a:r>
              <a:rPr lang="fr-FR" i="1" dirty="0" err="1" smtClean="0"/>
              <a:t>Palazzo</a:t>
            </a:r>
            <a:r>
              <a:rPr lang="fr-FR" i="1" dirty="0" smtClean="0"/>
              <a:t> Doria-</a:t>
            </a:r>
            <a:r>
              <a:rPr lang="fr-FR" i="1" dirty="0" err="1" smtClean="0"/>
              <a:t>Tursi</a:t>
            </a:r>
            <a:r>
              <a:rPr lang="fr-FR" i="1" dirty="0" smtClean="0"/>
              <a:t>,  Gênes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61782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91" y="31415"/>
            <a:ext cx="396044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i="1" dirty="0"/>
              <a:t>Siamo ciechi, siamo nati,</a:t>
            </a:r>
            <a:br>
              <a:rPr lang="it-IT" sz="2800" i="1" dirty="0"/>
            </a:br>
            <a:r>
              <a:rPr lang="it-IT" sz="2800" i="1" dirty="0"/>
              <a:t>per campar di cortesia;</a:t>
            </a:r>
            <a:br>
              <a:rPr lang="it-IT" sz="2800" i="1" dirty="0"/>
            </a:br>
            <a:r>
              <a:rPr lang="it-IT" sz="2800" i="1" dirty="0"/>
              <a:t>in giornata d'allegria</a:t>
            </a:r>
            <a:br>
              <a:rPr lang="it-IT" sz="2800" i="1" dirty="0"/>
            </a:br>
            <a:r>
              <a:rPr lang="it-IT" sz="2800" i="1" dirty="0"/>
              <a:t>non si niega carità</a:t>
            </a:r>
            <a:r>
              <a:rPr lang="it-IT" sz="2800" i="1" dirty="0" smtClean="0"/>
              <a:t>!</a:t>
            </a:r>
            <a:r>
              <a:rPr lang="it-IT" i="1" dirty="0"/>
              <a:t/>
            </a:r>
            <a:br>
              <a:rPr lang="it-IT" i="1" dirty="0"/>
            </a:br>
            <a:endParaRPr lang="fr-FR" i="1" dirty="0"/>
          </a:p>
        </p:txBody>
      </p:sp>
      <p:sp>
        <p:nvSpPr>
          <p:cNvPr id="3" name="Rectangle 2"/>
          <p:cNvSpPr/>
          <p:nvPr/>
        </p:nvSpPr>
        <p:spPr>
          <a:xfrm>
            <a:off x="0" y="4509120"/>
            <a:ext cx="9144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i="1" dirty="0" smtClean="0"/>
              <a:t>Deh</a:t>
            </a:r>
            <a:r>
              <a:rPr lang="it-IT" sz="2800" i="1" dirty="0"/>
              <a:t>! soccorreteci, donnette </a:t>
            </a:r>
            <a:r>
              <a:rPr lang="it-IT" sz="2800" i="1" dirty="0" smtClean="0"/>
              <a:t>amabili!</a:t>
            </a:r>
            <a:br>
              <a:rPr lang="it-IT" sz="2800" i="1" dirty="0" smtClean="0"/>
            </a:br>
            <a:r>
              <a:rPr lang="it-IT" sz="2800" i="1" dirty="0" smtClean="0"/>
              <a:t>Siate </a:t>
            </a:r>
            <a:r>
              <a:rPr lang="it-IT" sz="2800" i="1" dirty="0"/>
              <a:t>benefiche </a:t>
            </a:r>
            <a:r>
              <a:rPr lang="it-IT" sz="2800" i="1" dirty="0" smtClean="0"/>
              <a:t>coi </a:t>
            </a:r>
            <a:r>
              <a:rPr lang="it-IT" sz="2800" i="1" dirty="0"/>
              <a:t>miserabili!</a:t>
            </a:r>
            <a:br>
              <a:rPr lang="it-IT" sz="2800" i="1" dirty="0"/>
            </a:br>
            <a:r>
              <a:rPr lang="it-IT" sz="2800" i="1" dirty="0"/>
              <a:t>Noi siamo poveri di buona </a:t>
            </a:r>
            <a:r>
              <a:rPr lang="it-IT" sz="2800" i="1" dirty="0" smtClean="0"/>
              <a:t>bocca,</a:t>
            </a:r>
            <a:br>
              <a:rPr lang="it-IT" sz="2800" i="1" dirty="0" smtClean="0"/>
            </a:br>
            <a:r>
              <a:rPr lang="it-IT" sz="2800" i="1" dirty="0" smtClean="0"/>
              <a:t>siam </a:t>
            </a:r>
            <a:r>
              <a:rPr lang="it-IT" sz="2800" i="1" dirty="0"/>
              <a:t>pronti a prendere quel che ci tocca</a:t>
            </a:r>
            <a:r>
              <a:rPr lang="it-IT" sz="2800" i="1" dirty="0" smtClean="0"/>
              <a:t>.</a:t>
            </a:r>
          </a:p>
          <a:p>
            <a:pPr algn="ctr"/>
            <a:r>
              <a:rPr lang="it-IT" sz="2800" i="1" dirty="0"/>
              <a:t>Deh! soccorreteci, per carità che carnevale, morendo stà! </a:t>
            </a:r>
            <a:endParaRPr lang="fr-FR" sz="2800" i="1" dirty="0"/>
          </a:p>
          <a:p>
            <a:r>
              <a:rPr lang="it-IT" sz="2800" i="1" dirty="0"/>
              <a:t/>
            </a:r>
            <a:br>
              <a:rPr lang="it-IT" sz="2800" i="1" dirty="0"/>
            </a:br>
            <a:r>
              <a:rPr lang="it-IT" dirty="0"/>
              <a:t/>
            </a:r>
            <a:br>
              <a:rPr lang="it-IT" dirty="0"/>
            </a:b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4606975" y="52915"/>
            <a:ext cx="410445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i="1" dirty="0"/>
              <a:t>Donne belle, donne care!</a:t>
            </a:r>
            <a:br>
              <a:rPr lang="it-IT" sz="2800" i="1" dirty="0"/>
            </a:br>
            <a:r>
              <a:rPr lang="it-IT" sz="2800" i="1" dirty="0"/>
              <a:t>Per pietà, non siate avare!</a:t>
            </a:r>
            <a:br>
              <a:rPr lang="it-IT" sz="2800" i="1" dirty="0"/>
            </a:br>
            <a:r>
              <a:rPr lang="it-IT" sz="2800" i="1" dirty="0"/>
              <a:t>Fate a poveri ciechietti</a:t>
            </a:r>
            <a:br>
              <a:rPr lang="it-IT" sz="2800" i="1" dirty="0"/>
            </a:br>
            <a:r>
              <a:rPr lang="it-IT" sz="2800" i="1" dirty="0"/>
              <a:t>un tantin di carità!</a:t>
            </a:r>
            <a:r>
              <a:rPr lang="it-IT" i="1" dirty="0"/>
              <a:t/>
            </a:r>
            <a:br>
              <a:rPr lang="it-IT" i="1" dirty="0"/>
            </a:br>
            <a:endParaRPr lang="fr-FR" i="1" dirty="0"/>
          </a:p>
        </p:txBody>
      </p:sp>
      <p:sp>
        <p:nvSpPr>
          <p:cNvPr id="6" name="Rectangle 5"/>
          <p:cNvSpPr/>
          <p:nvPr/>
        </p:nvSpPr>
        <p:spPr>
          <a:xfrm>
            <a:off x="2461115" y="2124296"/>
            <a:ext cx="42484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i="1" dirty="0"/>
              <a:t>Siamo tutti poverelli</a:t>
            </a:r>
            <a:br>
              <a:rPr lang="it-IT" sz="2800" i="1" dirty="0"/>
            </a:br>
            <a:r>
              <a:rPr lang="it-IT" sz="2800" i="1" dirty="0"/>
              <a:t>che suonando i campanelli</a:t>
            </a:r>
            <a:br>
              <a:rPr lang="it-IT" sz="2800" i="1" dirty="0"/>
            </a:br>
            <a:r>
              <a:rPr lang="it-IT" sz="2800" i="1" dirty="0"/>
              <a:t>che scuotendo li batocchi</a:t>
            </a:r>
            <a:br>
              <a:rPr lang="it-IT" sz="2800" i="1" dirty="0"/>
            </a:br>
            <a:r>
              <a:rPr lang="it-IT" sz="2800" i="1" dirty="0"/>
              <a:t>col do, re, mi, fa, sol, la,</a:t>
            </a:r>
            <a:br>
              <a:rPr lang="it-IT" sz="2800" i="1" dirty="0"/>
            </a:br>
            <a:r>
              <a:rPr lang="it-IT" sz="2800" i="1" dirty="0"/>
              <a:t>domandiam la carità!</a:t>
            </a:r>
            <a:endParaRPr lang="fr-FR" sz="2800" i="1" dirty="0"/>
          </a:p>
        </p:txBody>
      </p:sp>
      <p:pic>
        <p:nvPicPr>
          <p:cNvPr id="4" name="Il Carnevale di Venezia aud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1431" y="332656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636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68435" y="1628800"/>
            <a:ext cx="3223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 smtClean="0">
                <a:solidFill>
                  <a:srgbClr val="FFFF00"/>
                </a:solidFill>
              </a:rPr>
              <a:t>Cigno</a:t>
            </a:r>
            <a:r>
              <a:rPr lang="fr-FR" sz="3600" b="1" dirty="0" smtClean="0">
                <a:solidFill>
                  <a:srgbClr val="FFFF00"/>
                </a:solidFill>
              </a:rPr>
              <a:t> di Pesaro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 rot="937228">
            <a:off x="4652232" y="937323"/>
            <a:ext cx="390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 smtClean="0">
                <a:solidFill>
                  <a:srgbClr val="FF00FF"/>
                </a:solidFill>
              </a:rPr>
              <a:t>Signor</a:t>
            </a:r>
            <a:r>
              <a:rPr lang="fr-FR" sz="3600" b="1" dirty="0" smtClean="0">
                <a:solidFill>
                  <a:srgbClr val="FF00FF"/>
                </a:solidFill>
              </a:rPr>
              <a:t> </a:t>
            </a:r>
            <a:r>
              <a:rPr lang="fr-FR" sz="3600" b="1" dirty="0" err="1" smtClean="0">
                <a:solidFill>
                  <a:srgbClr val="FF00FF"/>
                </a:solidFill>
              </a:rPr>
              <a:t>Vacarmini</a:t>
            </a:r>
            <a:endParaRPr lang="fr-FR" sz="3600" b="1" dirty="0">
              <a:solidFill>
                <a:srgbClr val="FF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 rot="20017755">
            <a:off x="50634" y="971001"/>
            <a:ext cx="444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 smtClean="0">
                <a:solidFill>
                  <a:srgbClr val="92D050"/>
                </a:solidFill>
              </a:rPr>
              <a:t>Signor</a:t>
            </a:r>
            <a:r>
              <a:rPr lang="fr-FR" sz="3600" b="1" dirty="0" smtClean="0">
                <a:solidFill>
                  <a:srgbClr val="92D050"/>
                </a:solidFill>
              </a:rPr>
              <a:t> </a:t>
            </a:r>
            <a:r>
              <a:rPr lang="fr-FR" sz="3600" b="1" dirty="0" err="1" smtClean="0">
                <a:solidFill>
                  <a:srgbClr val="92D050"/>
                </a:solidFill>
              </a:rPr>
              <a:t>Tambourossini</a:t>
            </a:r>
            <a:endParaRPr lang="fr-FR" sz="3600" b="1" dirty="0">
              <a:solidFill>
                <a:srgbClr val="92D05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20222195">
            <a:off x="1352702" y="3078430"/>
            <a:ext cx="265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FF"/>
                </a:solidFill>
              </a:rPr>
              <a:t>Il </a:t>
            </a:r>
            <a:r>
              <a:rPr lang="fr-FR" sz="3600" b="1" dirty="0" err="1" smtClean="0">
                <a:solidFill>
                  <a:srgbClr val="FF00FF"/>
                </a:solidFill>
              </a:rPr>
              <a:t>tedeschino</a:t>
            </a:r>
            <a:endParaRPr lang="fr-FR" sz="3600" b="1" dirty="0">
              <a:solidFill>
                <a:srgbClr val="FF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 rot="21177056">
            <a:off x="4303627" y="3594252"/>
            <a:ext cx="4292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92D050"/>
                </a:solidFill>
              </a:rPr>
              <a:t>Il </a:t>
            </a:r>
            <a:r>
              <a:rPr lang="fr-FR" sz="3600" b="1" dirty="0" err="1" smtClean="0">
                <a:solidFill>
                  <a:srgbClr val="92D050"/>
                </a:solidFill>
              </a:rPr>
              <a:t>Giove</a:t>
            </a:r>
            <a:r>
              <a:rPr lang="fr-FR" sz="3600" b="1" dirty="0" smtClean="0">
                <a:solidFill>
                  <a:srgbClr val="92D050"/>
                </a:solidFill>
              </a:rPr>
              <a:t> </a:t>
            </a:r>
            <a:r>
              <a:rPr lang="fr-FR" sz="3600" b="1" dirty="0" err="1" smtClean="0">
                <a:solidFill>
                  <a:srgbClr val="92D050"/>
                </a:solidFill>
              </a:rPr>
              <a:t>della</a:t>
            </a:r>
            <a:r>
              <a:rPr lang="fr-FR" sz="3600" b="1" dirty="0" smtClean="0">
                <a:solidFill>
                  <a:srgbClr val="92D050"/>
                </a:solidFill>
              </a:rPr>
              <a:t> </a:t>
            </a:r>
            <a:r>
              <a:rPr lang="fr-FR" sz="3600" b="1" dirty="0" err="1" smtClean="0">
                <a:solidFill>
                  <a:srgbClr val="92D050"/>
                </a:solidFill>
              </a:rPr>
              <a:t>musica</a:t>
            </a:r>
            <a:endParaRPr lang="fr-FR" sz="3600" b="1" dirty="0">
              <a:solidFill>
                <a:srgbClr val="92D05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 rot="1241186">
            <a:off x="328157" y="4468516"/>
            <a:ext cx="3397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 smtClean="0">
                <a:solidFill>
                  <a:srgbClr val="00B0F0"/>
                </a:solidFill>
              </a:rPr>
              <a:t>Signor</a:t>
            </a:r>
            <a:r>
              <a:rPr lang="fr-FR" sz="3600" b="1" dirty="0" smtClean="0">
                <a:solidFill>
                  <a:srgbClr val="00B0F0"/>
                </a:solidFill>
              </a:rPr>
              <a:t> </a:t>
            </a:r>
            <a:r>
              <a:rPr lang="fr-FR" sz="3600" b="1" dirty="0" err="1" smtClean="0">
                <a:solidFill>
                  <a:srgbClr val="00B0F0"/>
                </a:solidFill>
              </a:rPr>
              <a:t>Baccano</a:t>
            </a:r>
            <a:endParaRPr lang="fr-FR" sz="3600" b="1" dirty="0">
              <a:solidFill>
                <a:srgbClr val="00B0F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 rot="1050982">
            <a:off x="5232713" y="5515001"/>
            <a:ext cx="365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 smtClean="0">
                <a:solidFill>
                  <a:srgbClr val="FFFF00"/>
                </a:solidFill>
              </a:rPr>
              <a:t>Signor</a:t>
            </a:r>
            <a:r>
              <a:rPr lang="fr-FR" sz="3600" b="1" dirty="0" smtClean="0">
                <a:solidFill>
                  <a:srgbClr val="FFFF00"/>
                </a:solidFill>
              </a:rPr>
              <a:t> Crescendo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 rot="19645177">
            <a:off x="2464974" y="5121487"/>
            <a:ext cx="363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</a:rPr>
              <a:t>Signor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</a:rPr>
              <a:t>Chiassoni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20958616">
            <a:off x="5022276" y="2419837"/>
            <a:ext cx="367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 smtClean="0">
                <a:solidFill>
                  <a:srgbClr val="00B0F0"/>
                </a:solidFill>
              </a:rPr>
              <a:t>Cegnale</a:t>
            </a:r>
            <a:r>
              <a:rPr lang="fr-FR" sz="3600" b="1" dirty="0" smtClean="0">
                <a:solidFill>
                  <a:srgbClr val="00B0F0"/>
                </a:solidFill>
              </a:rPr>
              <a:t> di Lugo</a:t>
            </a:r>
            <a:endParaRPr lang="fr-FR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6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07" y="980728"/>
            <a:ext cx="3814570" cy="576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23672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Caricature de Delacroix</a:t>
            </a:r>
          </a:p>
          <a:p>
            <a:pPr algn="ctr"/>
            <a:r>
              <a:rPr lang="fr-FR" i="1" dirty="0"/>
              <a:t>Miroir des spectacles, des lettres, des mœurs et des arts, 13 août 1821</a:t>
            </a:r>
          </a:p>
          <a:p>
            <a:pPr algn="ctr"/>
            <a:endParaRPr lang="fr-FR" sz="2400" b="1" dirty="0" smtClean="0"/>
          </a:p>
          <a:p>
            <a:pPr algn="ctr"/>
            <a:endParaRPr lang="fr-FR" sz="2400" dirty="0"/>
          </a:p>
          <a:p>
            <a:pPr algn="ctr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9146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c/cc/Il_signor_Tambourossini_-_Delaroche.png?uselang=f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23" y="891022"/>
            <a:ext cx="6744953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11663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Caricature de Paul Delaroche </a:t>
            </a:r>
          </a:p>
          <a:p>
            <a:pPr algn="ctr"/>
            <a:r>
              <a:rPr lang="fr-FR" sz="2400" dirty="0"/>
              <a:t>Il </a:t>
            </a:r>
            <a:r>
              <a:rPr lang="fr-FR" sz="2400" dirty="0" err="1"/>
              <a:t>Signor</a:t>
            </a:r>
            <a:r>
              <a:rPr lang="fr-FR" sz="2400" dirty="0"/>
              <a:t> </a:t>
            </a:r>
            <a:r>
              <a:rPr lang="fr-FR" sz="2400" dirty="0" err="1"/>
              <a:t>Tambourossini</a:t>
            </a:r>
            <a:r>
              <a:rPr lang="fr-FR" sz="2400" dirty="0"/>
              <a:t>  ou la nouvelle mélodie </a:t>
            </a:r>
            <a:r>
              <a:rPr lang="fr-FR" sz="2400" dirty="0" smtClean="0"/>
              <a:t>, 1821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5920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5586053" y="191542"/>
            <a:ext cx="3300166" cy="5880848"/>
            <a:chOff x="5586053" y="191542"/>
            <a:chExt cx="3300166" cy="5880848"/>
          </a:xfrm>
        </p:grpSpPr>
        <p:pic>
          <p:nvPicPr>
            <p:cNvPr id="7170" name="Picture 2" descr="Madonna 08 Pila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0985"/>
            <a:stretch/>
          </p:blipFill>
          <p:spPr bwMode="auto">
            <a:xfrm>
              <a:off x="5796136" y="1268760"/>
              <a:ext cx="2880000" cy="443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5586053" y="5703058"/>
              <a:ext cx="33001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/>
                <a:t>Santuario</a:t>
              </a:r>
              <a:r>
                <a:rPr lang="fr-FR" dirty="0" smtClean="0"/>
                <a:t> </a:t>
              </a:r>
              <a:r>
                <a:rPr lang="fr-FR" dirty="0" err="1" smtClean="0"/>
                <a:t>della</a:t>
              </a:r>
              <a:r>
                <a:rPr lang="fr-FR" dirty="0" smtClean="0"/>
                <a:t> </a:t>
              </a:r>
              <a:r>
                <a:rPr lang="fr-FR" dirty="0" err="1" smtClean="0"/>
                <a:t>Vergine</a:t>
              </a:r>
              <a:r>
                <a:rPr lang="fr-FR" dirty="0" smtClean="0"/>
                <a:t> </a:t>
              </a:r>
              <a:r>
                <a:rPr lang="fr-FR" dirty="0" err="1" smtClean="0"/>
                <a:t>del</a:t>
              </a:r>
              <a:r>
                <a:rPr lang="fr-FR" dirty="0" smtClean="0"/>
                <a:t> Pilar</a:t>
              </a: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5796137" y="191542"/>
              <a:ext cx="28800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 smtClean="0"/>
                <a:t>Mariage</a:t>
              </a:r>
            </a:p>
            <a:p>
              <a:pPr algn="ctr"/>
              <a:r>
                <a:rPr lang="fr-FR" sz="3200" b="1" dirty="0" smtClean="0"/>
                <a:t> 16 mars 1822</a:t>
              </a:r>
              <a:endParaRPr lang="fr-FR" sz="3200" b="1" dirty="0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241479" y="404664"/>
            <a:ext cx="5193615" cy="5862414"/>
            <a:chOff x="241479" y="404664"/>
            <a:chExt cx="5193615" cy="586241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bright="22000" contras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44" y="2780928"/>
              <a:ext cx="5124450" cy="348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79" y="404664"/>
              <a:ext cx="5177065" cy="19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01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3499" y="764704"/>
            <a:ext cx="8880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Mélodrame tragique</a:t>
            </a:r>
          </a:p>
          <a:p>
            <a:r>
              <a:rPr lang="fr-FR" sz="2400" dirty="0" smtClean="0"/>
              <a:t>Création le </a:t>
            </a:r>
            <a:r>
              <a:rPr lang="fr-FR" sz="2400" b="1" dirty="0" smtClean="0">
                <a:solidFill>
                  <a:srgbClr val="FFFF00"/>
                </a:solidFill>
              </a:rPr>
              <a:t>3 février 1823         </a:t>
            </a:r>
            <a:r>
              <a:rPr lang="fr-FR" sz="2400" dirty="0" err="1" smtClean="0"/>
              <a:t>Teatro</a:t>
            </a:r>
            <a:r>
              <a:rPr lang="fr-FR" sz="2400" dirty="0" smtClean="0"/>
              <a:t> </a:t>
            </a:r>
            <a:r>
              <a:rPr lang="fr-FR" sz="2400" dirty="0" err="1" smtClean="0"/>
              <a:t>della</a:t>
            </a:r>
            <a:r>
              <a:rPr lang="fr-FR" sz="2400" dirty="0" smtClean="0"/>
              <a:t> </a:t>
            </a:r>
            <a:r>
              <a:rPr lang="fr-FR" sz="2400" dirty="0" err="1" smtClean="0"/>
              <a:t>Fenice</a:t>
            </a:r>
            <a:r>
              <a:rPr lang="fr-FR" sz="2400" dirty="0" smtClean="0"/>
              <a:t>        </a:t>
            </a:r>
            <a:r>
              <a:rPr lang="fr-FR" sz="2400" b="1" dirty="0" smtClean="0">
                <a:solidFill>
                  <a:srgbClr val="FFFF00"/>
                </a:solidFill>
              </a:rPr>
              <a:t>Venise</a:t>
            </a:r>
          </a:p>
          <a:p>
            <a:r>
              <a:rPr lang="fr-FR" sz="2400" dirty="0" smtClean="0"/>
              <a:t>Livret : Gaetano ROSSI 	d’après Sémiramis de VOLTAIRE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3122866" y="125566"/>
            <a:ext cx="2962185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cap="all" dirty="0" err="1" smtClean="0">
                <a:solidFill>
                  <a:schemeClr val="bg1"/>
                </a:solidFill>
              </a:rPr>
              <a:t>semiramide</a:t>
            </a:r>
            <a:endParaRPr lang="fr-FR" sz="2800" b="1" cap="all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70796"/>
            <a:ext cx="5029940" cy="36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2" y="2561634"/>
            <a:ext cx="246738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24" y="1358346"/>
            <a:ext cx="3766304" cy="277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283968" y="620688"/>
            <a:ext cx="45365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Casa Rossini</a:t>
            </a:r>
          </a:p>
          <a:p>
            <a:pPr algn="ctr"/>
            <a:r>
              <a:rPr lang="fr-FR" sz="2400" dirty="0" smtClean="0"/>
              <a:t>243 (26)  </a:t>
            </a:r>
            <a:r>
              <a:rPr lang="fr-FR" sz="2400" dirty="0" err="1" smtClean="0"/>
              <a:t>Strada</a:t>
            </a:r>
            <a:r>
              <a:rPr lang="fr-FR" sz="2400" dirty="0" smtClean="0"/>
              <a:t> </a:t>
            </a:r>
            <a:r>
              <a:rPr lang="fr-FR" sz="2400" dirty="0" err="1" smtClean="0"/>
              <a:t>Maggiore</a:t>
            </a:r>
            <a:r>
              <a:rPr lang="fr-FR" sz="2400" dirty="0" smtClean="0"/>
              <a:t> BOLOGNA</a:t>
            </a:r>
          </a:p>
          <a:p>
            <a:endParaRPr lang="fr-FR" sz="2400" dirty="0" smtClean="0"/>
          </a:p>
          <a:p>
            <a:pPr algn="ctr"/>
            <a:r>
              <a:rPr lang="fr-FR" dirty="0" smtClean="0"/>
              <a:t>Achat le 7 /11/1822 - </a:t>
            </a:r>
            <a:r>
              <a:rPr lang="fr-FR" dirty="0"/>
              <a:t>4 150 </a:t>
            </a:r>
            <a:r>
              <a:rPr lang="fr-FR" dirty="0" smtClean="0"/>
              <a:t>écus</a:t>
            </a:r>
          </a:p>
          <a:p>
            <a:pPr algn="ctr"/>
            <a:r>
              <a:rPr lang="fr-FR" dirty="0" smtClean="0"/>
              <a:t>Début des travaux  d’aménagement   07/1825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42816" y="4130346"/>
            <a:ext cx="3781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1" dirty="0"/>
              <a:t>Foto Poppi, Collezioni Fondazione CaRisBo</a:t>
            </a:r>
            <a:endParaRPr lang="fr-FR" sz="1400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34" y="3068960"/>
            <a:ext cx="4480560" cy="32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6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38000"/>
            <a:ext cx="6712258" cy="612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788" y="41231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Le 11 novembre 1823   Rossini est invité au « Veau qui tête »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00333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04" y="1268760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A dì </a:t>
            </a:r>
            <a:r>
              <a:rPr lang="it-IT" sz="4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Febrajo 1792</a:t>
            </a: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. Mercordì. </a:t>
            </a:r>
            <a:endParaRPr lang="it-IT" sz="4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Giovacchino</a:t>
            </a: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Antonio, </a:t>
            </a: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figlio di </a:t>
            </a:r>
            <a:r>
              <a:rPr lang="it-IT" sz="4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Giuseppe</a:t>
            </a: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 del fu Giovacchino </a:t>
            </a:r>
            <a:r>
              <a:rPr lang="it-IT" sz="4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Rossini</a:t>
            </a: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 e di </a:t>
            </a:r>
            <a:r>
              <a:rPr lang="it-IT" sz="4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</a:t>
            </a: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 figlia di Domenico </a:t>
            </a:r>
            <a:r>
              <a:rPr lang="it-IT" sz="4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Guidarini </a:t>
            </a: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coniugi di questa cura </a:t>
            </a:r>
            <a:endParaRPr lang="it-IT" sz="4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è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stato battezzato da me Giammichele Giustiniani curato. </a:t>
            </a:r>
            <a:endParaRPr lang="it-IT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Padrini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furono il Nobile Sign.Conte Paolo Macchirelli Giordani, e la Nob. Sig.a Catterina Giovannelli nata Semproni.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15516" y="236547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/>
              <a:t>Pesaro</a:t>
            </a:r>
            <a:r>
              <a:rPr lang="it-IT" sz="2400" dirty="0"/>
              <a:t>. </a:t>
            </a:r>
            <a:r>
              <a:rPr lang="it-IT" sz="2400" dirty="0" smtClean="0"/>
              <a:t>Acte de baptême de </a:t>
            </a:r>
            <a:r>
              <a:rPr lang="it-IT" sz="2400" b="1" cap="all" dirty="0" smtClean="0">
                <a:solidFill>
                  <a:srgbClr val="FFC000"/>
                </a:solidFill>
              </a:rPr>
              <a:t>Rossini</a:t>
            </a:r>
            <a:endParaRPr lang="fr-FR" sz="2400" b="1" cap="al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4572000" y="355711"/>
            <a:ext cx="4048670" cy="6126550"/>
            <a:chOff x="4712794" y="457508"/>
            <a:chExt cx="4048670" cy="612655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149" y="980728"/>
              <a:ext cx="3916315" cy="4680000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4712794" y="5660728"/>
              <a:ext cx="3919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Étude pour Judith et Holopherne</a:t>
              </a:r>
            </a:p>
            <a:p>
              <a:pPr algn="ctr"/>
              <a:r>
                <a:rPr lang="fr-FR" i="1" dirty="0" smtClean="0"/>
                <a:t>Horace </a:t>
              </a:r>
              <a:r>
                <a:rPr lang="fr-FR" i="1" cap="all" dirty="0" smtClean="0"/>
                <a:t>Vernet</a:t>
              </a:r>
            </a:p>
            <a:p>
              <a:pPr algn="ctr"/>
              <a:r>
                <a:rPr lang="fr-FR" i="1" cap="all" dirty="0" smtClean="0"/>
                <a:t> </a:t>
              </a:r>
              <a:r>
                <a:rPr lang="fr-FR" i="1" dirty="0" smtClean="0"/>
                <a:t>Musée des Beaux Arts, Boston</a:t>
              </a:r>
              <a:endParaRPr lang="fr-FR" i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45148" y="457508"/>
              <a:ext cx="39163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2800" b="1" dirty="0">
                  <a:solidFill>
                    <a:srgbClr val="FFC000"/>
                  </a:solidFill>
                </a:rPr>
                <a:t>Olympe </a:t>
              </a:r>
              <a:r>
                <a:rPr lang="fr-FR" sz="2800" b="1" dirty="0" smtClean="0">
                  <a:solidFill>
                    <a:srgbClr val="FFC000"/>
                  </a:solidFill>
                </a:rPr>
                <a:t>PELISSIER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467543" y="328578"/>
            <a:ext cx="3888719" cy="5908649"/>
            <a:chOff x="467543" y="328578"/>
            <a:chExt cx="3888719" cy="5908649"/>
          </a:xfrm>
        </p:grpSpPr>
        <p:sp>
          <p:nvSpPr>
            <p:cNvPr id="9" name="ZoneTexte 8"/>
            <p:cNvSpPr txBox="1"/>
            <p:nvPr/>
          </p:nvSpPr>
          <p:spPr>
            <a:xfrm>
              <a:off x="467544" y="5590896"/>
              <a:ext cx="3888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Autoportrait</a:t>
              </a:r>
            </a:p>
            <a:p>
              <a:pPr algn="ctr"/>
              <a:r>
                <a:rPr lang="fr-FR" i="1" dirty="0" smtClean="0"/>
                <a:t>Musée des Beaux Arts, Cleveland</a:t>
              </a:r>
              <a:endParaRPr lang="fr-FR" i="1" dirty="0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3" y="892460"/>
              <a:ext cx="3888718" cy="46800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67544" y="328578"/>
              <a:ext cx="388871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dirty="0"/>
                <a:t>Horace </a:t>
              </a:r>
              <a:r>
                <a:rPr lang="fr-FR" sz="2800" b="1" dirty="0" smtClean="0"/>
                <a:t>VERNET</a:t>
              </a:r>
              <a:endParaRPr lang="fr-FR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4691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4479516" y="306840"/>
            <a:ext cx="4551088" cy="6508398"/>
            <a:chOff x="4479516" y="306840"/>
            <a:chExt cx="4551088" cy="650839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9516" y="306840"/>
              <a:ext cx="4551088" cy="612000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4498988" y="6445906"/>
              <a:ext cx="4531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Lithographie de Charles Motte</a:t>
              </a:r>
              <a:endParaRPr lang="fr-FR" dirty="0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20455" y="116632"/>
            <a:ext cx="4280065" cy="2700000"/>
            <a:chOff x="1" y="346260"/>
            <a:chExt cx="4280065" cy="2700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488" y="346260"/>
              <a:ext cx="2119578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1" y="1124744"/>
              <a:ext cx="21604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Portrait de George IV (détail)</a:t>
              </a:r>
            </a:p>
            <a:p>
              <a:pPr algn="ctr"/>
              <a:r>
                <a:rPr lang="fr-FR" sz="1400" i="1" dirty="0"/>
                <a:t>Thomas Lawrence</a:t>
              </a:r>
            </a:p>
            <a:p>
              <a:pPr algn="ctr"/>
              <a:endParaRPr lang="fr-FR" dirty="0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234968" y="2996952"/>
            <a:ext cx="4162636" cy="3583777"/>
            <a:chOff x="234968" y="2996952"/>
            <a:chExt cx="4162636" cy="358377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69" y="2996952"/>
              <a:ext cx="4162635" cy="3276000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234968" y="6272952"/>
              <a:ext cx="41626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Salon de musique du pavillon royal de Brighton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2966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950731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6" y="5769883"/>
            <a:ext cx="3960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 dirty="0"/>
              <a:t>François </a:t>
            </a:r>
            <a:r>
              <a:rPr lang="fr-FR" i="1" cap="all" dirty="0"/>
              <a:t>Gérard</a:t>
            </a:r>
            <a:endParaRPr lang="fr-FR" i="1" dirty="0"/>
          </a:p>
          <a:p>
            <a:pPr algn="ctr"/>
            <a:r>
              <a:rPr lang="fr-FR" i="1" dirty="0"/>
              <a:t> portrait </a:t>
            </a:r>
            <a:r>
              <a:rPr lang="fr-FR" i="1" dirty="0" smtClean="0"/>
              <a:t>inachevé</a:t>
            </a:r>
            <a:endParaRPr lang="fr-FR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4635725" y="3211254"/>
            <a:ext cx="43922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66FF66"/>
                </a:solidFill>
              </a:rPr>
              <a:t>PARIS</a:t>
            </a:r>
          </a:p>
          <a:p>
            <a:pPr algn="ctr"/>
            <a:endParaRPr lang="fr-FR" sz="2000" b="1" dirty="0" smtClean="0">
              <a:solidFill>
                <a:srgbClr val="66FF66"/>
              </a:solidFill>
            </a:endParaRPr>
          </a:p>
          <a:p>
            <a:pPr algn="ctr"/>
            <a:endParaRPr lang="fr-FR" sz="2000" b="1" dirty="0" smtClean="0">
              <a:solidFill>
                <a:srgbClr val="66FF66"/>
              </a:solidFill>
            </a:endParaRPr>
          </a:p>
          <a:p>
            <a:pPr algn="ctr"/>
            <a:r>
              <a:rPr lang="fr-FR" sz="4000" b="1" dirty="0" smtClean="0"/>
              <a:t>Les hautes charges</a:t>
            </a:r>
            <a:endParaRPr lang="fr-FR" sz="4000" b="1" dirty="0"/>
          </a:p>
          <a:p>
            <a:pPr algn="ctr"/>
            <a:endParaRPr lang="fr-FR" sz="4800" b="1" dirty="0" smtClean="0">
              <a:solidFill>
                <a:srgbClr val="66FF66"/>
              </a:solidFill>
            </a:endParaRPr>
          </a:p>
          <a:p>
            <a:pPr algn="ctr"/>
            <a:endParaRPr lang="fr-FR" sz="2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148064" y="1412776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/>
              <a:t>1824-1836</a:t>
            </a:r>
            <a:endParaRPr lang="fr-FR" sz="4800" b="1" dirty="0"/>
          </a:p>
        </p:txBody>
      </p:sp>
    </p:spTree>
    <p:extLst>
      <p:ext uri="{BB962C8B-B14F-4D97-AF65-F5344CB8AC3E}">
        <p14:creationId xmlns:p14="http://schemas.microsoft.com/office/powerpoint/2010/main" val="28891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3" y="2656471"/>
            <a:ext cx="5688000" cy="3953017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683568" y="136471"/>
            <a:ext cx="3960440" cy="2520000"/>
            <a:chOff x="683568" y="136471"/>
            <a:chExt cx="3960440" cy="2520000"/>
          </a:xfrm>
        </p:grpSpPr>
        <p:pic>
          <p:nvPicPr>
            <p:cNvPr id="1026" name="Picture 2" descr="Description de cette image, également commentée ci-aprè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36471"/>
              <a:ext cx="2102577" cy="252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2714137" y="908720"/>
              <a:ext cx="19298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/>
                <a:t>Ferdinando </a:t>
              </a:r>
              <a:r>
                <a:rPr lang="fr-FR" b="1" cap="all" dirty="0" err="1" smtClean="0"/>
                <a:t>Paër</a:t>
              </a:r>
              <a:endParaRPr lang="fr-FR" b="1" cap="all" dirty="0" smtClean="0"/>
            </a:p>
            <a:p>
              <a:pPr algn="ctr"/>
              <a:r>
                <a:rPr lang="fr-FR" dirty="0" smtClean="0"/>
                <a:t>1771-1839</a:t>
              </a:r>
              <a:endParaRPr lang="fr-FR" dirty="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5889013" y="1052736"/>
            <a:ext cx="3219491" cy="5542875"/>
            <a:chOff x="5889013" y="1052736"/>
            <a:chExt cx="3219491" cy="554287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1052736"/>
              <a:ext cx="2880000" cy="4823614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5889013" y="5949280"/>
              <a:ext cx="3219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/>
                <a:t>Caricature d’Hippolyte </a:t>
              </a:r>
              <a:r>
                <a:rPr lang="fr-FR" b="1" dirty="0" err="1" smtClean="0"/>
                <a:t>Mailly</a:t>
              </a:r>
              <a:endParaRPr lang="fr-FR" b="1" dirty="0" smtClean="0"/>
            </a:p>
            <a:p>
              <a:pPr algn="ctr"/>
              <a:r>
                <a:rPr lang="fr-FR" dirty="0" smtClean="0"/>
                <a:t>185? 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9070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8608" y="1240434"/>
            <a:ext cx="8880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Cantate scénique</a:t>
            </a:r>
          </a:p>
          <a:p>
            <a:r>
              <a:rPr lang="fr-FR" sz="2400" dirty="0" smtClean="0"/>
              <a:t>Création le </a:t>
            </a:r>
            <a:r>
              <a:rPr lang="fr-FR" sz="2400" b="1" dirty="0" smtClean="0">
                <a:solidFill>
                  <a:srgbClr val="FFFF00"/>
                </a:solidFill>
              </a:rPr>
              <a:t>19 juin 1825         </a:t>
            </a:r>
            <a:r>
              <a:rPr lang="fr-FR" sz="2400" dirty="0" smtClean="0"/>
              <a:t>Théâtre des Italiens		</a:t>
            </a:r>
            <a:r>
              <a:rPr lang="fr-FR" sz="2400" b="1" dirty="0" smtClean="0">
                <a:solidFill>
                  <a:srgbClr val="FFFF00"/>
                </a:solidFill>
              </a:rPr>
              <a:t>Paris</a:t>
            </a:r>
          </a:p>
          <a:p>
            <a:r>
              <a:rPr lang="fr-FR" sz="2400" dirty="0" smtClean="0"/>
              <a:t>Livret : Luigi </a:t>
            </a:r>
            <a:r>
              <a:rPr lang="fr-FR" sz="2400" dirty="0" err="1" smtClean="0"/>
              <a:t>Balocchi</a:t>
            </a:r>
            <a:r>
              <a:rPr lang="fr-FR" sz="2400" dirty="0" smtClean="0"/>
              <a:t>	d’après Corinne ou l’Italie de Madame de STAEL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2810201" y="125566"/>
            <a:ext cx="3529275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cap="all" dirty="0" smtClean="0">
                <a:solidFill>
                  <a:schemeClr val="bg1"/>
                </a:solidFill>
              </a:rPr>
              <a:t>Le voyage A REIMS</a:t>
            </a:r>
            <a:endParaRPr lang="fr-FR" sz="2800" b="1" cap="all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708920"/>
            <a:ext cx="2482166" cy="396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9" y="2708920"/>
            <a:ext cx="471518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3615509" cy="288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7543" y="404664"/>
            <a:ext cx="79928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/>
              <a:t>1826-1829</a:t>
            </a:r>
          </a:p>
          <a:p>
            <a:pPr algn="ctr"/>
            <a:r>
              <a:rPr lang="fr-FR" sz="3600" b="1" dirty="0" smtClean="0"/>
              <a:t>Les créations pour l’Académie Royale de Musique de Paris</a:t>
            </a:r>
            <a:endParaRPr lang="fr-FR" sz="36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3867029" y="2708920"/>
            <a:ext cx="516946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09/10/1826	</a:t>
            </a:r>
            <a:r>
              <a:rPr lang="fr-FR" sz="2800" b="1" dirty="0" smtClean="0">
                <a:solidFill>
                  <a:srgbClr val="FFFF00"/>
                </a:solidFill>
              </a:rPr>
              <a:t>Le Siège de Corinthe</a:t>
            </a:r>
          </a:p>
          <a:p>
            <a:endParaRPr lang="fr-FR" sz="2800" dirty="0"/>
          </a:p>
          <a:p>
            <a:r>
              <a:rPr lang="fr-FR" sz="2800" dirty="0" smtClean="0"/>
              <a:t>26/03/1827	</a:t>
            </a:r>
            <a:r>
              <a:rPr lang="fr-FR" sz="2800" b="1" dirty="0" smtClean="0">
                <a:solidFill>
                  <a:srgbClr val="FFFF00"/>
                </a:solidFill>
              </a:rPr>
              <a:t>Moïse et Pharaon</a:t>
            </a:r>
          </a:p>
          <a:p>
            <a:endParaRPr lang="fr-FR" sz="2800" dirty="0"/>
          </a:p>
          <a:p>
            <a:r>
              <a:rPr lang="fr-FR" sz="2800" dirty="0" smtClean="0"/>
              <a:t>20/08/1828	</a:t>
            </a:r>
            <a:r>
              <a:rPr lang="fr-FR" sz="2800" b="1" dirty="0" smtClean="0">
                <a:solidFill>
                  <a:srgbClr val="FFFF00"/>
                </a:solidFill>
              </a:rPr>
              <a:t>Le Comte </a:t>
            </a:r>
            <a:r>
              <a:rPr lang="fr-FR" sz="2800" b="1" dirty="0" err="1" smtClean="0">
                <a:solidFill>
                  <a:srgbClr val="FFFF00"/>
                </a:solidFill>
              </a:rPr>
              <a:t>Ory</a:t>
            </a:r>
            <a:endParaRPr lang="fr-FR" sz="2800" b="1" dirty="0" smtClean="0">
              <a:solidFill>
                <a:srgbClr val="FFFF00"/>
              </a:solidFill>
            </a:endParaRPr>
          </a:p>
          <a:p>
            <a:endParaRPr lang="fr-FR" sz="2800" dirty="0"/>
          </a:p>
          <a:p>
            <a:r>
              <a:rPr lang="fr-FR" sz="2800" dirty="0" smtClean="0"/>
              <a:t>03/08/1829	</a:t>
            </a:r>
            <a:r>
              <a:rPr lang="fr-FR" sz="2800" b="1" dirty="0" smtClean="0">
                <a:solidFill>
                  <a:srgbClr val="FFFF00"/>
                </a:solidFill>
              </a:rPr>
              <a:t>Guillaume Tell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07504" y="5660928"/>
            <a:ext cx="361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Académie Royale de Musique</a:t>
            </a:r>
          </a:p>
          <a:p>
            <a:pPr algn="ctr"/>
            <a:r>
              <a:rPr lang="fr-FR" dirty="0" smtClean="0"/>
              <a:t>12 rue Le Peletier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91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8608" y="1240434"/>
            <a:ext cx="8880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Opéra</a:t>
            </a:r>
          </a:p>
          <a:p>
            <a:r>
              <a:rPr lang="fr-FR" sz="2400" dirty="0" smtClean="0"/>
              <a:t>Création le </a:t>
            </a:r>
            <a:r>
              <a:rPr lang="fr-FR" sz="2400" b="1" dirty="0" smtClean="0">
                <a:solidFill>
                  <a:srgbClr val="FFFF00"/>
                </a:solidFill>
              </a:rPr>
              <a:t>3 août 1829         </a:t>
            </a:r>
            <a:r>
              <a:rPr lang="fr-FR" sz="2400" dirty="0" smtClean="0"/>
              <a:t>Académie Royale de Musique        </a:t>
            </a:r>
            <a:r>
              <a:rPr lang="fr-FR" sz="2400" b="1" dirty="0" smtClean="0">
                <a:solidFill>
                  <a:srgbClr val="FFFF00"/>
                </a:solidFill>
              </a:rPr>
              <a:t>Paris</a:t>
            </a:r>
          </a:p>
          <a:p>
            <a:r>
              <a:rPr lang="fr-FR" sz="2400" dirty="0" smtClean="0"/>
              <a:t>Livret : Etienne </a:t>
            </a:r>
            <a:r>
              <a:rPr lang="fr-FR" sz="2400" cap="all" dirty="0" smtClean="0"/>
              <a:t>de Jouy </a:t>
            </a:r>
            <a:r>
              <a:rPr lang="fr-FR" sz="2400" dirty="0" smtClean="0"/>
              <a:t>et Hippolyte </a:t>
            </a:r>
            <a:r>
              <a:rPr lang="fr-FR" sz="2400" cap="all" dirty="0" smtClean="0"/>
              <a:t>Bis</a:t>
            </a:r>
            <a:r>
              <a:rPr lang="fr-FR" sz="2400" dirty="0" smtClean="0"/>
              <a:t>	d’après SCHILLER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3122866" y="125566"/>
            <a:ext cx="2962185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cap="all" dirty="0" smtClean="0">
                <a:solidFill>
                  <a:schemeClr val="bg1"/>
                </a:solidFill>
              </a:rPr>
              <a:t>GUILLAUME TELL</a:t>
            </a:r>
            <a:endParaRPr lang="fr-FR" sz="2800" b="1" cap="all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679" y="788030"/>
            <a:ext cx="9138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solidFill>
                  <a:srgbClr val="92D050"/>
                </a:solidFill>
              </a:rPr>
              <a:t>Une ode grandiose à la liberté</a:t>
            </a:r>
            <a:endParaRPr lang="fr-FR" sz="2000" b="1" i="1" dirty="0">
              <a:solidFill>
                <a:srgbClr val="92D05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4928"/>
            <a:ext cx="2579404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44928"/>
            <a:ext cx="2510030" cy="3960000"/>
          </a:xfrm>
          <a:prstGeom prst="rect">
            <a:avLst/>
          </a:prstGeom>
        </p:spPr>
      </p:pic>
      <p:pic>
        <p:nvPicPr>
          <p:cNvPr id="6" name="guglielmo te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6309272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71600" y="476672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Indicatif d’ouverture des programmes RAI 1954-1986</a:t>
            </a:r>
            <a:endParaRPr lang="fr-FR" sz="2400" dirty="0"/>
          </a:p>
        </p:txBody>
      </p:sp>
      <p:pic>
        <p:nvPicPr>
          <p:cNvPr id="3" name="Rai - Sigla Apertura Programmi (1954-198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6125" y="3417888"/>
            <a:ext cx="30163" cy="22225"/>
          </a:xfrm>
          <a:prstGeom prst="rect">
            <a:avLst/>
          </a:prstGeom>
        </p:spPr>
      </p:pic>
      <p:pic>
        <p:nvPicPr>
          <p:cNvPr id="4" name="Rai - Sigla Apertura Programmi (1954-198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3691666" y="2780929"/>
            <a:ext cx="864460" cy="636960"/>
          </a:xfrm>
          <a:prstGeom prst="rect">
            <a:avLst/>
          </a:prstGeom>
        </p:spPr>
      </p:pic>
      <p:pic>
        <p:nvPicPr>
          <p:cNvPr id="5" name="Rai - Sigla Apertura Programmi (1954-198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5736" y="1640113"/>
            <a:ext cx="537437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7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8788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5287"/>
            <a:ext cx="4760976" cy="673912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3600000" cy="3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41168"/>
            <a:ext cx="25812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288632" y="4068498"/>
            <a:ext cx="36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Lithographie </a:t>
            </a:r>
            <a:r>
              <a:rPr lang="fr-FR" cap="all" dirty="0" err="1" smtClean="0"/>
              <a:t>Charlet</a:t>
            </a:r>
            <a:r>
              <a:rPr lang="fr-FR" strike="sngStrike" dirty="0" smtClean="0"/>
              <a:t> </a:t>
            </a:r>
            <a:r>
              <a:rPr lang="fr-FR" dirty="0" smtClean="0"/>
              <a:t>ORY 1829</a:t>
            </a:r>
          </a:p>
          <a:p>
            <a:pPr algn="ctr"/>
            <a:r>
              <a:rPr lang="fr-FR" dirty="0"/>
              <a:t>d</a:t>
            </a:r>
            <a:r>
              <a:rPr lang="fr-FR" smtClean="0"/>
              <a:t>’après </a:t>
            </a:r>
            <a:r>
              <a:rPr lang="fr-FR" dirty="0" smtClean="0"/>
              <a:t>DUPRE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0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4833162" y="112475"/>
            <a:ext cx="4158556" cy="6969660"/>
            <a:chOff x="4833162" y="112475"/>
            <a:chExt cx="4158556" cy="696966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162" y="112475"/>
              <a:ext cx="4158556" cy="5652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925870" y="5789473"/>
              <a:ext cx="3973140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/>
                <a:t>Rossini au macaroni</a:t>
              </a:r>
            </a:p>
            <a:p>
              <a:pPr algn="ctr"/>
              <a:r>
                <a:rPr lang="fr-FR" dirty="0" smtClean="0"/>
                <a:t>Portrait charge en rébus </a:t>
              </a:r>
              <a:r>
                <a:rPr lang="fr-FR" dirty="0" err="1" smtClean="0"/>
                <a:t>Dantan</a:t>
              </a:r>
              <a:r>
                <a:rPr lang="fr-FR" dirty="0" smtClean="0"/>
                <a:t> le jeune </a:t>
              </a:r>
              <a:r>
                <a:rPr lang="fr-FR" i="1" dirty="0" smtClean="0"/>
                <a:t>Musée </a:t>
              </a:r>
              <a:r>
                <a:rPr lang="fr-FR" i="1" dirty="0" err="1" smtClean="0"/>
                <a:t>Carnavalet</a:t>
              </a:r>
              <a:r>
                <a:rPr lang="fr-FR" i="1" dirty="0" smtClean="0"/>
                <a:t>, Paris  </a:t>
              </a:r>
              <a:r>
                <a:rPr lang="fr-FR" dirty="0"/>
                <a:t>1860</a:t>
              </a:r>
            </a:p>
            <a:p>
              <a:pPr algn="ctr"/>
              <a:endParaRPr lang="fr-FR" i="1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108504" y="112475"/>
            <a:ext cx="4572000" cy="6415662"/>
            <a:chOff x="108504" y="112475"/>
            <a:chExt cx="4572000" cy="641566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4" y="112475"/>
              <a:ext cx="4457761" cy="5652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08504" y="5789473"/>
              <a:ext cx="4572000" cy="7386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fr-FR" sz="2400" smtClean="0">
                  <a:solidFill>
                    <a:prstClr val="white"/>
                  </a:solidFill>
                </a:rPr>
                <a:t>Caricature de </a:t>
              </a:r>
              <a:r>
                <a:rPr lang="fr-FR" sz="2400" dirty="0">
                  <a:solidFill>
                    <a:prstClr val="white"/>
                  </a:solidFill>
                </a:rPr>
                <a:t>Benjamin Roubaud</a:t>
              </a:r>
            </a:p>
            <a:p>
              <a:pPr lvl="0" algn="ctr"/>
              <a:r>
                <a:rPr lang="fr-FR" dirty="0">
                  <a:solidFill>
                    <a:prstClr val="white"/>
                  </a:solidFill>
                </a:rPr>
                <a:t>Entre 1830 et 1835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41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11" y="996131"/>
            <a:ext cx="4234777" cy="576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11896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C000"/>
                </a:solidFill>
              </a:rPr>
              <a:t>Anna GUIDARINI</a:t>
            </a:r>
          </a:p>
        </p:txBody>
      </p:sp>
    </p:spTree>
    <p:extLst>
      <p:ext uri="{BB962C8B-B14F-4D97-AF65-F5344CB8AC3E}">
        <p14:creationId xmlns:p14="http://schemas.microsoft.com/office/powerpoint/2010/main" val="93769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946" y="1268760"/>
            <a:ext cx="3821794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79712" y="188640"/>
            <a:ext cx="552298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C000"/>
                </a:solidFill>
              </a:rPr>
              <a:t>Olympe </a:t>
            </a:r>
            <a:r>
              <a:rPr lang="fr-FR" sz="2800" b="1" dirty="0" err="1" smtClean="0">
                <a:solidFill>
                  <a:srgbClr val="FFC000"/>
                </a:solidFill>
              </a:rPr>
              <a:t>D</a:t>
            </a:r>
            <a:r>
              <a:rPr lang="fr-FR" sz="2800" b="1" cap="all" dirty="0" err="1" smtClean="0">
                <a:solidFill>
                  <a:srgbClr val="FFC000"/>
                </a:solidFill>
              </a:rPr>
              <a:t>escuillers</a:t>
            </a:r>
            <a:r>
              <a:rPr lang="fr-FR" sz="2800" dirty="0" smtClean="0">
                <a:solidFill>
                  <a:srgbClr val="FFC000"/>
                </a:solidFill>
              </a:rPr>
              <a:t> dite </a:t>
            </a:r>
            <a:r>
              <a:rPr lang="fr-FR" sz="2800" b="1" dirty="0" smtClean="0">
                <a:solidFill>
                  <a:srgbClr val="FFC000"/>
                </a:solidFill>
              </a:rPr>
              <a:t>PELISSIER</a:t>
            </a:r>
          </a:p>
          <a:p>
            <a:pPr algn="ctr"/>
            <a:r>
              <a:rPr lang="fr-FR" b="1" dirty="0" smtClean="0"/>
              <a:t>1799-1878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692946" y="5733256"/>
            <a:ext cx="3699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Horace VERNET</a:t>
            </a:r>
          </a:p>
          <a:p>
            <a:pPr algn="ctr"/>
            <a:r>
              <a:rPr lang="fr-FR" i="1" dirty="0" smtClean="0"/>
              <a:t>Petit Palais, Paris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56389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602897" y="667349"/>
            <a:ext cx="3537055" cy="5537108"/>
            <a:chOff x="5076056" y="1351668"/>
            <a:chExt cx="3537055" cy="5537108"/>
          </a:xfrm>
        </p:grpSpPr>
        <p:pic>
          <p:nvPicPr>
            <p:cNvPr id="1026" name="Picture 2" descr="Image dans Infobox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647" y="1351668"/>
              <a:ext cx="3385424" cy="48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076056" y="6211668"/>
              <a:ext cx="353705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/>
                <a:t>James Mayer de </a:t>
              </a:r>
              <a:r>
                <a:rPr lang="fr-FR" sz="2000" b="1" cap="all" dirty="0"/>
                <a:t>Rothschild</a:t>
              </a:r>
              <a:r>
                <a:rPr lang="fr-FR" sz="2000" b="1" dirty="0"/>
                <a:t> </a:t>
              </a:r>
              <a:endParaRPr lang="fr-FR" sz="2000" b="1" dirty="0" smtClean="0"/>
            </a:p>
            <a:p>
              <a:pPr algn="ctr"/>
              <a:r>
                <a:rPr lang="fr-FR" dirty="0" smtClean="0"/>
                <a:t>(</a:t>
              </a:r>
              <a:r>
                <a:rPr lang="fr-FR" dirty="0"/>
                <a:t>1792-1868)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4644008" y="711454"/>
            <a:ext cx="4248472" cy="5461527"/>
            <a:chOff x="242006" y="1427250"/>
            <a:chExt cx="4248472" cy="5461527"/>
          </a:xfrm>
        </p:grpSpPr>
        <p:sp>
          <p:nvSpPr>
            <p:cNvPr id="3" name="Rectangle 2"/>
            <p:cNvSpPr/>
            <p:nvPr/>
          </p:nvSpPr>
          <p:spPr>
            <a:xfrm>
              <a:off x="242006" y="6211669"/>
              <a:ext cx="4248472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/>
                <a:t>Marie-Antoine dit </a:t>
              </a:r>
              <a:r>
                <a:rPr lang="fr-FR" sz="2000" b="1" dirty="0"/>
                <a:t>Antonin </a:t>
              </a:r>
              <a:r>
                <a:rPr lang="fr-FR" sz="2000" b="1" cap="all" dirty="0" smtClean="0"/>
                <a:t>Carême</a:t>
              </a:r>
            </a:p>
            <a:p>
              <a:pPr algn="ctr"/>
              <a:r>
                <a:rPr lang="fr-FR" dirty="0" smtClean="0"/>
                <a:t>(1784-1833)</a:t>
              </a:r>
              <a:endParaRPr lang="fr-FR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92" y="1427250"/>
              <a:ext cx="3492000" cy="4708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177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004048" y="1484784"/>
            <a:ext cx="3456384" cy="792088"/>
          </a:xfrm>
        </p:spPr>
        <p:txBody>
          <a:bodyPr>
            <a:noAutofit/>
          </a:bodyPr>
          <a:lstStyle/>
          <a:p>
            <a:r>
              <a:rPr lang="fr-FR" sz="4800" b="1" dirty="0" smtClean="0"/>
              <a:t>1838-1848</a:t>
            </a:r>
            <a:endParaRPr lang="fr-FR" sz="4800" b="1" dirty="0"/>
          </a:p>
        </p:txBody>
      </p:sp>
      <p:grpSp>
        <p:nvGrpSpPr>
          <p:cNvPr id="5" name="Groupe 4"/>
          <p:cNvGrpSpPr/>
          <p:nvPr/>
        </p:nvGrpSpPr>
        <p:grpSpPr>
          <a:xfrm>
            <a:off x="541608" y="476672"/>
            <a:ext cx="4068117" cy="6111455"/>
            <a:chOff x="2535024" y="476672"/>
            <a:chExt cx="4068117" cy="611145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5024" y="476672"/>
              <a:ext cx="4067089" cy="504000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2536052" y="5664797"/>
              <a:ext cx="40670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 err="1" smtClean="0"/>
                <a:t>Ary</a:t>
              </a:r>
              <a:r>
                <a:rPr lang="fr-FR" i="1" dirty="0" smtClean="0"/>
                <a:t> SCHEFFER</a:t>
              </a:r>
            </a:p>
            <a:p>
              <a:pPr algn="ctr"/>
              <a:r>
                <a:rPr lang="fr-FR" i="1" dirty="0" smtClean="0"/>
                <a:t>Musée de la musique de la philharmonie, Paris</a:t>
              </a:r>
              <a:r>
                <a:rPr lang="fr-FR" i="1" dirty="0"/>
                <a:t> </a:t>
              </a:r>
              <a:r>
                <a:rPr lang="fr-FR" i="1" dirty="0" smtClean="0"/>
                <a:t> 1843</a:t>
              </a:r>
              <a:endParaRPr lang="fr-FR" i="1" dirty="0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5148064" y="3140968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66FF66"/>
                </a:solidFill>
              </a:rPr>
              <a:t>BOLOGNE</a:t>
            </a:r>
            <a:endParaRPr lang="fr-FR" sz="4800" b="1" dirty="0">
              <a:solidFill>
                <a:srgbClr val="66FF66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860032" y="458112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La vie tranquille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24670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9" y="1268760"/>
            <a:ext cx="825500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16602" y="332656"/>
            <a:ext cx="8159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1842 	STABAT MATER</a:t>
            </a:r>
            <a:endParaRPr lang="fr-FR" sz="40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469029" y="6113810"/>
            <a:ext cx="825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Article de Oreste </a:t>
            </a:r>
            <a:r>
              <a:rPr lang="it-IT" dirty="0"/>
              <a:t>Trebbi, La Rivista del Comune di Bologna</a:t>
            </a:r>
            <a:r>
              <a:rPr lang="it-IT"/>
              <a:t>, </a:t>
            </a:r>
            <a:r>
              <a:rPr lang="it-IT" smtClean="0"/>
              <a:t>avril </a:t>
            </a:r>
            <a:r>
              <a:rPr lang="it-IT" dirty="0"/>
              <a:t>1918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44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323528" y="366032"/>
            <a:ext cx="4403261" cy="5911350"/>
            <a:chOff x="323528" y="366032"/>
            <a:chExt cx="4403261" cy="591135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715" y="366032"/>
              <a:ext cx="4403074" cy="5400000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323528" y="5877272"/>
              <a:ext cx="4403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/>
                <a:t>Alexandre AGUADO</a:t>
              </a:r>
              <a:endParaRPr lang="fr-FR" sz="2000" b="1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945334" y="366032"/>
            <a:ext cx="3972056" cy="5926887"/>
            <a:chOff x="4945334" y="366032"/>
            <a:chExt cx="3972056" cy="592688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5334" y="366032"/>
              <a:ext cx="3861000" cy="540000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4945334" y="5892809"/>
              <a:ext cx="3972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/>
                <a:t>Don </a:t>
              </a:r>
              <a:r>
                <a:rPr lang="fr-FR" sz="2000" b="1" dirty="0"/>
                <a:t>Manuel </a:t>
              </a:r>
              <a:r>
                <a:rPr lang="fr-FR" sz="2000" b="1" cap="all" dirty="0"/>
                <a:t>Fernandez Varela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556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ur di Bologna e la sua Università | Bologna To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" y="485349"/>
            <a:ext cx="9072000" cy="604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bimu.comune.bologna.it/biblioweb/palazzo-archiginnasio/wp-content/uploads/sites/19/2019/08/6.2-lap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" y="2977755"/>
            <a:ext cx="555269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29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9" y="437294"/>
            <a:ext cx="4501585" cy="6120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83" y="2314538"/>
            <a:ext cx="160575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5" t="1" r="12005" b="31043"/>
          <a:stretch/>
        </p:blipFill>
        <p:spPr>
          <a:xfrm>
            <a:off x="4464840" y="34513"/>
            <a:ext cx="2090060" cy="2160000"/>
          </a:xfrm>
          <a:prstGeom prst="rect">
            <a:avLst/>
          </a:prstGeom>
        </p:spPr>
      </p:pic>
      <p:pic>
        <p:nvPicPr>
          <p:cNvPr id="3074" name="Picture 2" descr="https://upload.wikimedia.org/wikipedia/commons/1/14/Ivanov_Nikolay_Kuzmich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22" r="6622"/>
          <a:stretch/>
        </p:blipFill>
        <p:spPr bwMode="auto">
          <a:xfrm>
            <a:off x="4610411" y="4453459"/>
            <a:ext cx="194448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28373"/>
            <a:ext cx="2304000" cy="313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9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70"/>
            <a:ext cx="9144000" cy="635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7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76056" y="2492896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/>
              <a:t>Stabat mater dolorosa</a:t>
            </a:r>
            <a:br>
              <a:rPr lang="fr-FR" sz="2400" i="1" dirty="0"/>
            </a:br>
            <a:r>
              <a:rPr lang="fr-FR" sz="2400" i="1" dirty="0"/>
              <a:t>juxta </a:t>
            </a:r>
            <a:r>
              <a:rPr lang="fr-FR" sz="2400" i="1" dirty="0" err="1"/>
              <a:t>crucem</a:t>
            </a:r>
            <a:r>
              <a:rPr lang="fr-FR" sz="2400" i="1" dirty="0"/>
              <a:t> </a:t>
            </a:r>
            <a:r>
              <a:rPr lang="fr-FR" sz="2400" i="1" dirty="0" err="1"/>
              <a:t>lacrimosa</a:t>
            </a:r>
            <a:r>
              <a:rPr lang="fr-FR" sz="2400" i="1" dirty="0"/>
              <a:t/>
            </a:r>
            <a:br>
              <a:rPr lang="fr-FR" sz="2400" i="1" dirty="0"/>
            </a:br>
            <a:r>
              <a:rPr lang="fr-FR" sz="2400" i="1" dirty="0" err="1"/>
              <a:t>dum</a:t>
            </a:r>
            <a:r>
              <a:rPr lang="fr-FR" sz="2400" i="1" dirty="0"/>
              <a:t> </a:t>
            </a:r>
            <a:r>
              <a:rPr lang="fr-FR" sz="2400" i="1" dirty="0" err="1"/>
              <a:t>pendebat</a:t>
            </a:r>
            <a:r>
              <a:rPr lang="fr-FR" sz="2400" i="1" dirty="0"/>
              <a:t> </a:t>
            </a:r>
            <a:r>
              <a:rPr lang="fr-FR" sz="2400" i="1" dirty="0" err="1"/>
              <a:t>Filius</a:t>
            </a:r>
            <a:r>
              <a:rPr lang="fr-FR" sz="2400" i="1" dirty="0"/>
              <a:t>.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1028074" y="6125736"/>
            <a:ext cx="330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ROSSO FIORENTINO</a:t>
            </a:r>
          </a:p>
          <a:p>
            <a:pPr algn="ctr"/>
            <a:r>
              <a:rPr lang="fr-FR" i="1" dirty="0" smtClean="0"/>
              <a:t>Pinacothèque, Volterra</a:t>
            </a:r>
            <a:endParaRPr lang="fr-FR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4" y="365736"/>
            <a:ext cx="3303406" cy="5760000"/>
          </a:xfrm>
          <a:prstGeom prst="rect">
            <a:avLst/>
          </a:prstGeom>
        </p:spPr>
      </p:pic>
      <p:pic>
        <p:nvPicPr>
          <p:cNvPr id="3" name="Stabat mater 1er mvt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6570" y="4797152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9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101" y="1412736"/>
            <a:ext cx="4445423" cy="432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475020" y="5837934"/>
            <a:ext cx="4556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Musée de la Musique</a:t>
            </a:r>
          </a:p>
          <a:p>
            <a:pPr algn="ctr"/>
            <a:r>
              <a:rPr lang="fr-FR" dirty="0"/>
              <a:t>Salle </a:t>
            </a:r>
            <a:r>
              <a:rPr lang="fr-FR" dirty="0" smtClean="0"/>
              <a:t>« Rossini et l’opéra du XIXème siècle »</a:t>
            </a:r>
          </a:p>
        </p:txBody>
      </p:sp>
      <p:sp>
        <p:nvSpPr>
          <p:cNvPr id="5" name="Rectangle 4"/>
          <p:cNvSpPr/>
          <p:nvPr/>
        </p:nvSpPr>
        <p:spPr>
          <a:xfrm>
            <a:off x="2339752" y="177119"/>
            <a:ext cx="450654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err="1"/>
              <a:t>Palazzo</a:t>
            </a:r>
            <a:r>
              <a:rPr lang="fr-FR" sz="2800" dirty="0"/>
              <a:t> Sanguinetti</a:t>
            </a:r>
          </a:p>
          <a:p>
            <a:pPr algn="ctr"/>
            <a:r>
              <a:rPr lang="fr-FR" dirty="0" smtClean="0"/>
              <a:t>34 </a:t>
            </a:r>
            <a:r>
              <a:rPr lang="fr-FR" dirty="0" err="1" smtClean="0"/>
              <a:t>Strada</a:t>
            </a:r>
            <a:r>
              <a:rPr lang="fr-FR" dirty="0" smtClean="0"/>
              <a:t> </a:t>
            </a:r>
            <a:r>
              <a:rPr lang="fr-FR" dirty="0" err="1"/>
              <a:t>Maggiore</a:t>
            </a:r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755576" y="1946849"/>
            <a:ext cx="2779893" cy="3251774"/>
            <a:chOff x="370016" y="145548"/>
            <a:chExt cx="2779893" cy="3251774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16" y="145548"/>
              <a:ext cx="2779893" cy="288000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370016" y="3027990"/>
              <a:ext cx="2779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Domenico DONZELLI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42442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-931"/>
          <a:stretch/>
        </p:blipFill>
        <p:spPr>
          <a:xfrm>
            <a:off x="247652" y="1484784"/>
            <a:ext cx="3915680" cy="4680000"/>
          </a:xfrm>
        </p:spPr>
      </p:pic>
      <p:sp>
        <p:nvSpPr>
          <p:cNvPr id="6" name="ZoneTexte 5"/>
          <p:cNvSpPr txBox="1"/>
          <p:nvPr/>
        </p:nvSpPr>
        <p:spPr>
          <a:xfrm>
            <a:off x="297280" y="548680"/>
            <a:ext cx="38164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C000"/>
                </a:solidFill>
              </a:rPr>
              <a:t>Giuseppe </a:t>
            </a:r>
            <a:r>
              <a:rPr lang="fr-FR" sz="2800" b="1" cap="all" dirty="0" smtClean="0">
                <a:solidFill>
                  <a:srgbClr val="FFC000"/>
                </a:solidFill>
              </a:rPr>
              <a:t>Rossini</a:t>
            </a:r>
          </a:p>
          <a:p>
            <a:pPr algn="ctr"/>
            <a:r>
              <a:rPr lang="fr-FR" cap="all" dirty="0" smtClean="0"/>
              <a:t>1764-1838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67" y="1531668"/>
            <a:ext cx="3806165" cy="468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27984" y="532619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b="1" dirty="0">
                <a:solidFill>
                  <a:srgbClr val="FFC000"/>
                </a:solidFill>
              </a:rPr>
              <a:t>Anna </a:t>
            </a:r>
            <a:r>
              <a:rPr lang="it-IT" sz="2800" b="1" dirty="0" smtClean="0">
                <a:solidFill>
                  <a:srgbClr val="FFC000"/>
                </a:solidFill>
              </a:rPr>
              <a:t>GUIDARINI</a:t>
            </a:r>
          </a:p>
          <a:p>
            <a:pPr algn="ctr"/>
            <a:r>
              <a:rPr lang="it-IT" dirty="0" smtClean="0"/>
              <a:t>1771-1827</a:t>
            </a:r>
            <a:endParaRPr lang="it-IT" dirty="0"/>
          </a:p>
        </p:txBody>
      </p:sp>
      <p:sp>
        <p:nvSpPr>
          <p:cNvPr id="3" name="Rectangle 2"/>
          <p:cNvSpPr/>
          <p:nvPr/>
        </p:nvSpPr>
        <p:spPr>
          <a:xfrm>
            <a:off x="297280" y="6211669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i="1" dirty="0"/>
              <a:t>Vincenzo </a:t>
            </a:r>
            <a:r>
              <a:rPr lang="it-IT" i="1" cap="all" dirty="0"/>
              <a:t>Rasori </a:t>
            </a:r>
            <a:endParaRPr lang="it-IT" i="1" cap="all" dirty="0" smtClean="0"/>
          </a:p>
          <a:p>
            <a:pPr algn="ctr"/>
            <a:r>
              <a:rPr lang="it-IT" i="1" dirty="0" smtClean="0"/>
              <a:t>Museo </a:t>
            </a:r>
            <a:r>
              <a:rPr lang="it-IT" i="1" dirty="0"/>
              <a:t>Civico, Lugo</a:t>
            </a:r>
            <a:endParaRPr lang="fr-FR" i="1" dirty="0"/>
          </a:p>
        </p:txBody>
      </p:sp>
      <p:sp>
        <p:nvSpPr>
          <p:cNvPr id="7" name="Rectangle 6"/>
          <p:cNvSpPr/>
          <p:nvPr/>
        </p:nvSpPr>
        <p:spPr>
          <a:xfrm>
            <a:off x="4725047" y="6143684"/>
            <a:ext cx="3806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i="1" dirty="0"/>
              <a:t>Vincenzo </a:t>
            </a:r>
            <a:r>
              <a:rPr lang="it-IT" i="1" cap="all" dirty="0"/>
              <a:t>Rasori </a:t>
            </a:r>
            <a:endParaRPr lang="it-IT" i="1" cap="all" dirty="0" smtClean="0"/>
          </a:p>
          <a:p>
            <a:pPr algn="ctr"/>
            <a:r>
              <a:rPr lang="it-IT" i="1" dirty="0" smtClean="0"/>
              <a:t>Museo </a:t>
            </a:r>
            <a:r>
              <a:rPr lang="it-IT" i="1" dirty="0"/>
              <a:t>Civico, Lugo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82154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4778" y="1208944"/>
            <a:ext cx="28745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fr-FR" sz="4800" b="1" dirty="0" smtClean="0">
                <a:solidFill>
                  <a:prstClr val="white">
                    <a:tint val="75000"/>
                  </a:prstClr>
                </a:solidFill>
              </a:rPr>
              <a:t>1848-1855</a:t>
            </a:r>
            <a:endParaRPr lang="fr-FR" sz="4800" b="1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44778" y="3641062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66FF66"/>
                </a:solidFill>
              </a:rPr>
              <a:t>FLORENCE</a:t>
            </a:r>
          </a:p>
          <a:p>
            <a:pPr algn="ctr"/>
            <a:endParaRPr lang="fr-FR" sz="2400" b="1" dirty="0" smtClean="0"/>
          </a:p>
          <a:p>
            <a:pPr algn="ctr"/>
            <a:r>
              <a:rPr lang="fr-FR" sz="4000" b="1" dirty="0" smtClean="0"/>
              <a:t>Le silence</a:t>
            </a:r>
            <a:endParaRPr lang="fr-FR" sz="40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76403"/>
            <a:ext cx="478536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5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16531" y="82391"/>
            <a:ext cx="8673856" cy="6005435"/>
            <a:chOff x="125659" y="292910"/>
            <a:chExt cx="8673856" cy="600543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59" y="292910"/>
              <a:ext cx="6315075" cy="2350979"/>
            </a:xfrm>
            <a:prstGeom prst="rect">
              <a:avLst/>
            </a:prstGeom>
          </p:spPr>
        </p:pic>
        <p:cxnSp>
          <p:nvCxnSpPr>
            <p:cNvPr id="4" name="Connecteur droit avec flèche 3"/>
            <p:cNvCxnSpPr/>
            <p:nvPr/>
          </p:nvCxnSpPr>
          <p:spPr>
            <a:xfrm>
              <a:off x="5958307" y="652950"/>
              <a:ext cx="1368152" cy="1152129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887" y="1910061"/>
              <a:ext cx="3969628" cy="3741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4806179" y="5652014"/>
              <a:ext cx="39696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/>
                <a:t>Palazzo</a:t>
              </a:r>
              <a:r>
                <a:rPr lang="fr-FR" dirty="0" smtClean="0"/>
                <a:t> </a:t>
              </a:r>
              <a:r>
                <a:rPr lang="fr-FR" dirty="0" err="1" smtClean="0"/>
                <a:t>Ginori</a:t>
              </a:r>
              <a:r>
                <a:rPr lang="fr-FR" dirty="0" smtClean="0"/>
                <a:t> Conti</a:t>
              </a:r>
            </a:p>
            <a:p>
              <a:pPr algn="ctr"/>
              <a:r>
                <a:rPr lang="fr-FR" dirty="0" smtClean="0"/>
                <a:t>13 Via </a:t>
              </a:r>
              <a:r>
                <a:rPr lang="fr-FR" dirty="0" err="1" smtClean="0"/>
                <a:t>Larga</a:t>
              </a:r>
              <a:r>
                <a:rPr lang="fr-FR" dirty="0" smtClean="0"/>
                <a:t> (aujourd’hui  via Cavour)</a:t>
              </a:r>
              <a:endParaRPr lang="fr-FR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819919" y="2767263"/>
            <a:ext cx="2418064" cy="3505229"/>
            <a:chOff x="5128902" y="1132499"/>
            <a:chExt cx="2418064" cy="3505229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1898" y="1132499"/>
              <a:ext cx="2395067" cy="313200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5128902" y="4268396"/>
              <a:ext cx="2418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Filippo MORDANI</a:t>
              </a:r>
              <a:endParaRPr lang="fr-FR" dirty="0"/>
            </a:p>
          </p:txBody>
        </p:sp>
      </p:grpSp>
      <p:pic>
        <p:nvPicPr>
          <p:cNvPr id="10" name="Semiramide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3049" y="5946316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6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908720"/>
            <a:ext cx="4302234" cy="475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716015" y="5660720"/>
            <a:ext cx="430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Lithographie de F. PERRIN</a:t>
            </a:r>
            <a:endParaRPr lang="fr-FR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539552" y="908902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/>
              <a:t>1855-1868</a:t>
            </a:r>
            <a:endParaRPr lang="fr-FR" sz="4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3429000"/>
            <a:ext cx="4716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66FF66"/>
                </a:solidFill>
              </a:rPr>
              <a:t>PARIS</a:t>
            </a:r>
          </a:p>
          <a:p>
            <a:pPr algn="ctr"/>
            <a:endParaRPr lang="fr-FR" sz="2000" b="1" dirty="0"/>
          </a:p>
          <a:p>
            <a:pPr algn="ctr"/>
            <a:r>
              <a:rPr lang="fr-FR" sz="4000" b="1" dirty="0" smtClean="0"/>
              <a:t>Les dernières années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134166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843970" y="167860"/>
            <a:ext cx="6236557" cy="6176903"/>
            <a:chOff x="2698664" y="148570"/>
            <a:chExt cx="6236557" cy="617690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664" y="523691"/>
              <a:ext cx="6236557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64" y="4520755"/>
              <a:ext cx="2565157" cy="1800000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664" y="4525473"/>
              <a:ext cx="3574469" cy="1800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707904" y="148570"/>
              <a:ext cx="42180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fr-FR" sz="2000" b="1" dirty="0">
                  <a:solidFill>
                    <a:prstClr val="white"/>
                  </a:solidFill>
                </a:rPr>
                <a:t>Villa Beau Séjour, avenue Ingres Passy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301780" y="1772816"/>
            <a:ext cx="2238946" cy="3298688"/>
            <a:chOff x="326726" y="998181"/>
            <a:chExt cx="2238946" cy="3298688"/>
          </a:xfrm>
        </p:grpSpPr>
        <p:pic>
          <p:nvPicPr>
            <p:cNvPr id="2" name="Picture 4" descr="Rue de la Chaussée d'Antin, 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000" contras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26" y="998181"/>
              <a:ext cx="2214000" cy="29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26726" y="3989092"/>
              <a:ext cx="22389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400" dirty="0"/>
                <a:t>2 rue de la Chaussée d’Antin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274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genderdesk.files.wordpress.com/2020/10/rossini-book-cropp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5" y="188640"/>
            <a:ext cx="2028691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75" y="1340768"/>
            <a:ext cx="7020000" cy="558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86" y="44624"/>
            <a:ext cx="8066047" cy="3420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91" y="4110955"/>
            <a:ext cx="6801266" cy="270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8224" y="3729400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Baguette de direction d’orchestre en ébène, nacre et ivoire ;  don de la commune de Passy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6661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11" y="899194"/>
            <a:ext cx="3872766" cy="594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7596" y="87003"/>
            <a:ext cx="3872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prstClr val="white"/>
                </a:solidFill>
              </a:rPr>
              <a:t>Gravure </a:t>
            </a:r>
            <a:r>
              <a:rPr lang="fr-FR" sz="2400" b="1" dirty="0">
                <a:solidFill>
                  <a:prstClr val="white"/>
                </a:solidFill>
              </a:rPr>
              <a:t>de </a:t>
            </a:r>
            <a:r>
              <a:rPr lang="fr-FR" sz="2400" b="1" dirty="0" smtClean="0">
                <a:solidFill>
                  <a:prstClr val="white"/>
                </a:solidFill>
              </a:rPr>
              <a:t>Hippolyte </a:t>
            </a:r>
            <a:r>
              <a:rPr lang="fr-FR" sz="2400" b="1" dirty="0" err="1" smtClean="0">
                <a:solidFill>
                  <a:prstClr val="white"/>
                </a:solidFill>
              </a:rPr>
              <a:t>Mailly</a:t>
            </a:r>
            <a:endParaRPr lang="fr-FR" sz="2400" dirty="0" smtClean="0">
              <a:solidFill>
                <a:prstClr val="white"/>
              </a:solidFill>
            </a:endParaRPr>
          </a:p>
          <a:p>
            <a:pPr lvl="0" algn="ctr"/>
            <a:r>
              <a:rPr lang="fr-FR" sz="2400" dirty="0" smtClean="0">
                <a:solidFill>
                  <a:prstClr val="white"/>
                </a:solidFill>
              </a:rPr>
              <a:t>4 juillet 1867</a:t>
            </a:r>
            <a:endParaRPr lang="fr-FR" sz="2400" dirty="0">
              <a:solidFill>
                <a:prstClr val="white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18000"/>
            <a:ext cx="4068423" cy="594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68197"/>
            <a:ext cx="4068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prstClr val="white"/>
                </a:solidFill>
              </a:rPr>
              <a:t>Gravure </a:t>
            </a:r>
            <a:r>
              <a:rPr lang="fr-FR" sz="2400" b="1" dirty="0">
                <a:solidFill>
                  <a:prstClr val="white"/>
                </a:solidFill>
              </a:rPr>
              <a:t>de </a:t>
            </a:r>
            <a:r>
              <a:rPr lang="fr-FR" sz="2400" b="1" dirty="0" smtClean="0">
                <a:solidFill>
                  <a:prstClr val="white"/>
                </a:solidFill>
              </a:rPr>
              <a:t>Gill</a:t>
            </a:r>
            <a:endParaRPr lang="fr-FR" sz="2400" dirty="0" smtClean="0">
              <a:solidFill>
                <a:prstClr val="white"/>
              </a:solidFill>
            </a:endParaRPr>
          </a:p>
          <a:p>
            <a:pPr lvl="0" algn="ctr"/>
            <a:r>
              <a:rPr lang="fr-FR" sz="2400" dirty="0" smtClean="0">
                <a:solidFill>
                  <a:prstClr val="white"/>
                </a:solidFill>
              </a:rPr>
              <a:t>6 juillet 1867</a:t>
            </a:r>
            <a:endParaRPr lang="fr-FR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8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32" y="980728"/>
            <a:ext cx="5352935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547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Caricature </a:t>
            </a:r>
            <a:r>
              <a:rPr lang="fr-FR" sz="2400" b="1" dirty="0" smtClean="0"/>
              <a:t>d’Auguste-Eugène Leray, parue dans L’IMAGE</a:t>
            </a:r>
            <a:endParaRPr lang="fr-FR" dirty="0"/>
          </a:p>
          <a:p>
            <a:pPr algn="ctr"/>
            <a:r>
              <a:rPr lang="fr-FR" sz="2400" dirty="0"/>
              <a:t>11 juillet 1867</a:t>
            </a:r>
          </a:p>
        </p:txBody>
      </p:sp>
    </p:spTree>
    <p:extLst>
      <p:ext uri="{BB962C8B-B14F-4D97-AF65-F5344CB8AC3E}">
        <p14:creationId xmlns:p14="http://schemas.microsoft.com/office/powerpoint/2010/main" val="9887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" y="4698000"/>
            <a:ext cx="4055934" cy="2160000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251520" y="25797"/>
            <a:ext cx="3027789" cy="4483220"/>
            <a:chOff x="251520" y="25797"/>
            <a:chExt cx="3027789" cy="448322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5797"/>
              <a:ext cx="3027789" cy="396000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251520" y="3985797"/>
              <a:ext cx="30277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 smtClean="0"/>
                <a:t>Francesco </a:t>
              </a:r>
              <a:r>
                <a:rPr lang="fr-FR" sz="1400" i="1" dirty="0" err="1" smtClean="0"/>
                <a:t>Hayez</a:t>
              </a:r>
              <a:endParaRPr lang="fr-FR" sz="1400" i="1" dirty="0" smtClean="0"/>
            </a:p>
            <a:p>
              <a:pPr algn="ctr"/>
              <a:r>
                <a:rPr lang="fr-FR" sz="1400" i="1" dirty="0" smtClean="0"/>
                <a:t>Pinacothèque de Brera, Milan</a:t>
              </a:r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228" y="0"/>
            <a:ext cx="5225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4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4759891" y="3500668"/>
            <a:ext cx="4197135" cy="3357332"/>
            <a:chOff x="4788023" y="3331180"/>
            <a:chExt cx="4197135" cy="335733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3" y="3331180"/>
              <a:ext cx="4197135" cy="29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326984" y="6319180"/>
              <a:ext cx="13532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dirty="0" smtClean="0"/>
                <a:t>1</a:t>
              </a:r>
              <a:r>
                <a:rPr lang="fr-FR" baseline="30000" dirty="0" smtClean="0"/>
                <a:t>er</a:t>
              </a:r>
              <a:r>
                <a:rPr lang="fr-FR" dirty="0" smtClean="0"/>
                <a:t> </a:t>
              </a:r>
              <a:r>
                <a:rPr lang="fr-FR" dirty="0"/>
                <a:t>mai 1887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262675" y="3501884"/>
            <a:ext cx="4340018" cy="3377820"/>
            <a:chOff x="251519" y="3356990"/>
            <a:chExt cx="4340018" cy="337782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19" y="3356990"/>
              <a:ext cx="4340018" cy="2988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621635" y="6365478"/>
              <a:ext cx="19513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dirty="0"/>
                <a:t>10 novembre 1869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232588" y="-34461"/>
            <a:ext cx="8695299" cy="3544765"/>
            <a:chOff x="259335" y="6752"/>
            <a:chExt cx="8695299" cy="3544765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34" y="6752"/>
              <a:ext cx="4197600" cy="3265144"/>
            </a:xfrm>
            <a:prstGeom prst="rect">
              <a:avLst/>
            </a:prstGeom>
          </p:spPr>
        </p:pic>
        <p:grpSp>
          <p:nvGrpSpPr>
            <p:cNvPr id="9" name="Groupe 8"/>
            <p:cNvGrpSpPr/>
            <p:nvPr/>
          </p:nvGrpSpPr>
          <p:grpSpPr>
            <a:xfrm>
              <a:off x="259335" y="17242"/>
              <a:ext cx="5824258" cy="3534275"/>
              <a:chOff x="259335" y="17242"/>
              <a:chExt cx="5824258" cy="3534275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335" y="17242"/>
                <a:ext cx="4341600" cy="3254654"/>
              </a:xfrm>
              <a:prstGeom prst="rect">
                <a:avLst/>
              </a:prstGeom>
            </p:spPr>
          </p:pic>
          <p:sp>
            <p:nvSpPr>
              <p:cNvPr id="8" name="ZoneTexte 7"/>
              <p:cNvSpPr txBox="1"/>
              <p:nvPr/>
            </p:nvSpPr>
            <p:spPr>
              <a:xfrm>
                <a:off x="3491305" y="3182185"/>
                <a:ext cx="2592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/>
                  <a:t>21 novembre  1868</a:t>
                </a:r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501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142073" y="980728"/>
            <a:ext cx="8847587" cy="4938188"/>
            <a:chOff x="142073" y="980728"/>
            <a:chExt cx="8847587" cy="4938188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73" y="980728"/>
              <a:ext cx="8847587" cy="4938188"/>
            </a:xfrm>
            <a:prstGeom prst="rect">
              <a:avLst/>
            </a:prstGeom>
          </p:spPr>
        </p:pic>
        <p:sp>
          <p:nvSpPr>
            <p:cNvPr id="6" name="Ellipse 5"/>
            <p:cNvSpPr/>
            <p:nvPr/>
          </p:nvSpPr>
          <p:spPr>
            <a:xfrm>
              <a:off x="7668344" y="4581128"/>
              <a:ext cx="1058416" cy="5760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/>
            <p:cNvSpPr/>
            <p:nvPr/>
          </p:nvSpPr>
          <p:spPr>
            <a:xfrm>
              <a:off x="539552" y="980728"/>
              <a:ext cx="1058416" cy="5760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>
              <a:off x="3203848" y="1412776"/>
              <a:ext cx="1058416" cy="5760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/>
          </p:nvSpPr>
          <p:spPr>
            <a:xfrm>
              <a:off x="142073" y="5342623"/>
              <a:ext cx="1058416" cy="5760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2931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21341" y="83367"/>
            <a:ext cx="4810164" cy="6762571"/>
            <a:chOff x="245637" y="95429"/>
            <a:chExt cx="4810164" cy="6762571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" contras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37" y="738000"/>
              <a:ext cx="4810164" cy="6120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253608" y="95429"/>
              <a:ext cx="279422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fr-FR" dirty="0" smtClean="0">
                  <a:solidFill>
                    <a:prstClr val="white"/>
                  </a:solidFill>
                </a:rPr>
                <a:t>3 mai 1887</a:t>
              </a:r>
            </a:p>
            <a:p>
              <a:pPr lvl="0" algn="ctr"/>
              <a:r>
                <a:rPr lang="fr-FR" dirty="0" smtClean="0">
                  <a:solidFill>
                    <a:prstClr val="white"/>
                  </a:solidFill>
                </a:rPr>
                <a:t>Place Santa Croce, Florence</a:t>
              </a:r>
              <a:endParaRPr lang="fr-FR" dirty="0">
                <a:solidFill>
                  <a:prstClr val="white"/>
                </a:solidFill>
              </a:endParaRPr>
            </a:p>
            <a:p>
              <a:pPr algn="ctr"/>
              <a:endParaRPr lang="fr-FR" b="1" dirty="0"/>
            </a:p>
          </p:txBody>
        </p:sp>
      </p:grpSp>
      <p:pic>
        <p:nvPicPr>
          <p:cNvPr id="4" name="Mosè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86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4016" y="545032"/>
            <a:ext cx="288000" cy="288000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5364088" y="295346"/>
            <a:ext cx="3600416" cy="6334487"/>
            <a:chOff x="5436080" y="259256"/>
            <a:chExt cx="3600416" cy="633448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" r="43715"/>
            <a:stretch/>
          </p:blipFill>
          <p:spPr bwMode="auto">
            <a:xfrm>
              <a:off x="5796136" y="1193743"/>
              <a:ext cx="2880000" cy="54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436080" y="259256"/>
              <a:ext cx="360041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dirty="0">
                  <a:solidFill>
                    <a:prstClr val="white"/>
                  </a:solidFill>
                </a:rPr>
                <a:t>23 Juin 1902</a:t>
              </a:r>
            </a:p>
            <a:p>
              <a:pPr lvl="0" algn="ctr"/>
              <a:r>
                <a:rPr lang="fr-FR" dirty="0">
                  <a:solidFill>
                    <a:prstClr val="white"/>
                  </a:solidFill>
                </a:rPr>
                <a:t>Inauguration du Monument </a:t>
              </a:r>
              <a:endParaRPr lang="fr-FR" dirty="0" smtClean="0">
                <a:solidFill>
                  <a:prstClr val="white"/>
                </a:solidFill>
              </a:endParaRPr>
            </a:p>
            <a:p>
              <a:pPr lvl="0" algn="ctr"/>
              <a:r>
                <a:rPr lang="fr-FR" dirty="0" smtClean="0">
                  <a:solidFill>
                    <a:prstClr val="white"/>
                  </a:solidFill>
                </a:rPr>
                <a:t>de </a:t>
              </a:r>
              <a:r>
                <a:rPr lang="fr-FR" dirty="0">
                  <a:solidFill>
                    <a:prstClr val="white"/>
                  </a:solidFill>
                </a:rPr>
                <a:t>Giuseppe CASSIOLI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252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066" y="180277"/>
            <a:ext cx="4565934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67544" y="1052736"/>
            <a:ext cx="33843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Portrait charge</a:t>
            </a:r>
          </a:p>
          <a:p>
            <a:pPr algn="ctr"/>
            <a:r>
              <a:rPr lang="fr-FR" sz="2400" b="1" dirty="0" smtClean="0"/>
              <a:t>d’Etienne </a:t>
            </a:r>
            <a:r>
              <a:rPr lang="fr-FR" sz="2400" b="1" dirty="0" err="1" smtClean="0"/>
              <a:t>Carjat</a:t>
            </a:r>
            <a:endParaRPr lang="fr-FR" sz="2400" b="1" dirty="0" smtClean="0"/>
          </a:p>
          <a:p>
            <a:pPr algn="ctr"/>
            <a:endParaRPr lang="fr-FR" sz="2400" b="1" dirty="0" smtClean="0"/>
          </a:p>
          <a:p>
            <a:pPr algn="ctr"/>
            <a:r>
              <a:rPr lang="fr-FR" i="1" dirty="0" smtClean="0"/>
              <a:t>Musée d’Orsay, conservé au Musée du Louvre</a:t>
            </a:r>
          </a:p>
          <a:p>
            <a:pPr algn="ctr"/>
            <a:r>
              <a:rPr lang="fr-FR" i="1" dirty="0" smtClean="0"/>
              <a:t>1853</a:t>
            </a:r>
            <a:endParaRPr lang="fr-FR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141829" y="3933056"/>
            <a:ext cx="4427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  <a:latin typeface="French Script MT" panose="03020402040607040605" pitchFamily="66" charset="0"/>
              </a:rPr>
              <a:t>Oui : Rossini, Raphaël et Virgile</a:t>
            </a:r>
          </a:p>
          <a:p>
            <a:r>
              <a:rPr lang="fr-FR" sz="2800" b="1" dirty="0" smtClean="0">
                <a:solidFill>
                  <a:srgbClr val="FFFF00"/>
                </a:solidFill>
                <a:latin typeface="French Script MT" panose="03020402040607040605" pitchFamily="66" charset="0"/>
              </a:rPr>
              <a:t>Sont un soleil qui sous trois noms a lui</a:t>
            </a:r>
          </a:p>
          <a:p>
            <a:r>
              <a:rPr lang="fr-FR" sz="2800" b="1" dirty="0" smtClean="0">
                <a:solidFill>
                  <a:srgbClr val="FFFF00"/>
                </a:solidFill>
                <a:latin typeface="French Script MT" panose="03020402040607040605" pitchFamily="66" charset="0"/>
              </a:rPr>
              <a:t>Et ces trois fils </a:t>
            </a:r>
            <a:r>
              <a:rPr lang="fr-FR" sz="2800" b="1" smtClean="0">
                <a:solidFill>
                  <a:srgbClr val="FFFF00"/>
                </a:solidFill>
                <a:latin typeface="French Script MT" panose="03020402040607040605" pitchFamily="66" charset="0"/>
              </a:rPr>
              <a:t>de la même </a:t>
            </a:r>
            <a:r>
              <a:rPr lang="fr-FR" sz="2800" b="1" dirty="0" smtClean="0">
                <a:solidFill>
                  <a:srgbClr val="FFFF00"/>
                </a:solidFill>
                <a:latin typeface="French Script MT" panose="03020402040607040605" pitchFamily="66" charset="0"/>
              </a:rPr>
              <a:t>presqu’île</a:t>
            </a:r>
          </a:p>
          <a:p>
            <a:r>
              <a:rPr lang="fr-FR" sz="2800" b="1" dirty="0" smtClean="0">
                <a:solidFill>
                  <a:srgbClr val="FFFF00"/>
                </a:solidFill>
                <a:latin typeface="French Script MT" panose="03020402040607040605" pitchFamily="66" charset="0"/>
              </a:rPr>
              <a:t>Font croire à Dieu quand on doute de lui</a:t>
            </a:r>
          </a:p>
          <a:p>
            <a:r>
              <a:rPr lang="fr-FR" sz="28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	</a:t>
            </a:r>
            <a:r>
              <a:rPr lang="fr-FR" sz="2800" b="1" dirty="0" smtClean="0">
                <a:solidFill>
                  <a:srgbClr val="FFFF00"/>
                </a:solidFill>
                <a:latin typeface="French Script MT" panose="03020402040607040605" pitchFamily="66" charset="0"/>
              </a:rPr>
              <a:t>		</a:t>
            </a:r>
            <a:r>
              <a:rPr lang="fr-FR" sz="2800" b="1" dirty="0" err="1" smtClean="0">
                <a:solidFill>
                  <a:srgbClr val="FFFF00"/>
                </a:solidFill>
                <a:latin typeface="French Script MT" panose="03020402040607040605" pitchFamily="66" charset="0"/>
              </a:rPr>
              <a:t>Méry</a:t>
            </a:r>
            <a:endParaRPr lang="fr-FR" sz="2800" b="1" dirty="0">
              <a:solidFill>
                <a:srgbClr val="FFFF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r="2528"/>
          <a:stretch/>
        </p:blipFill>
        <p:spPr bwMode="auto">
          <a:xfrm>
            <a:off x="164283" y="1772816"/>
            <a:ext cx="51120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www.bolognadavivere.com/wp-content/uploads/2012/10/Veduta-Cortile-Foto-P.-Gna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0" y="836711"/>
            <a:ext cx="3600000" cy="537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64283" y="5589240"/>
            <a:ext cx="511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L’église San Giacomo </a:t>
            </a:r>
            <a:r>
              <a:rPr lang="fr-FR" sz="2400" dirty="0" err="1" smtClean="0"/>
              <a:t>Maggiore</a:t>
            </a:r>
            <a:r>
              <a:rPr lang="fr-FR" sz="2400" dirty="0" smtClean="0"/>
              <a:t> </a:t>
            </a:r>
          </a:p>
          <a:p>
            <a:pPr algn="ctr"/>
            <a:r>
              <a:rPr lang="fr-FR" sz="2400" dirty="0" smtClean="0"/>
              <a:t>et le conservatoire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323528" y="548680"/>
            <a:ext cx="4952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66FF66"/>
                </a:solidFill>
              </a:rPr>
              <a:t>BOLOGNE</a:t>
            </a:r>
            <a:endParaRPr lang="fr-FR" sz="2800" b="1" dirty="0">
              <a:solidFill>
                <a:srgbClr val="66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7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7242"/>
            <a:ext cx="3714750" cy="52387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297459" y="3212976"/>
            <a:ext cx="4608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Parmi ses élèves </a:t>
            </a:r>
          </a:p>
          <a:p>
            <a:pPr algn="ctr"/>
            <a:endParaRPr lang="fr-FR" sz="2800" dirty="0"/>
          </a:p>
          <a:p>
            <a:pPr algn="ctr"/>
            <a:r>
              <a:rPr lang="fr-FR" sz="2800" dirty="0" smtClean="0"/>
              <a:t>Gaetano Donizetti</a:t>
            </a:r>
          </a:p>
          <a:p>
            <a:pPr algn="ctr"/>
            <a:r>
              <a:rPr lang="fr-FR" sz="2800" dirty="0" smtClean="0"/>
              <a:t>Gioacchino Rossini</a:t>
            </a:r>
          </a:p>
          <a:p>
            <a:pPr algn="ctr"/>
            <a:r>
              <a:rPr lang="fr-FR" sz="2800" dirty="0"/>
              <a:t>Giovanni </a:t>
            </a:r>
            <a:r>
              <a:rPr lang="fr-FR" sz="2800" dirty="0" err="1" smtClean="0"/>
              <a:t>Tadolini</a:t>
            </a:r>
            <a:endParaRPr lang="fr-FR" sz="2800" dirty="0" smtClean="0"/>
          </a:p>
          <a:p>
            <a:pPr algn="ctr"/>
            <a:r>
              <a:rPr lang="fr-FR" sz="2800" dirty="0" smtClean="0"/>
              <a:t>Giovanni </a:t>
            </a:r>
            <a:r>
              <a:rPr lang="fr-FR" sz="2800" dirty="0" err="1" smtClean="0"/>
              <a:t>Pacini</a:t>
            </a:r>
            <a:r>
              <a:rPr lang="fr-FR" sz="2800" dirty="0" smtClean="0"/>
              <a:t> cours privés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297459" y="980728"/>
            <a:ext cx="4451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solidFill>
                  <a:srgbClr val="FFC000"/>
                </a:solidFill>
              </a:rPr>
              <a:t>Stanislao</a:t>
            </a:r>
            <a:r>
              <a:rPr lang="fr-FR" sz="2800" b="1" dirty="0" smtClean="0">
                <a:solidFill>
                  <a:srgbClr val="FFC000"/>
                </a:solidFill>
              </a:rPr>
              <a:t> MATTEI</a:t>
            </a:r>
            <a:endParaRPr lang="fr-FR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7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23572</TotalTime>
  <Words>1072</Words>
  <Application>Microsoft Office PowerPoint</Application>
  <PresentationFormat>Affichage à l'écran (4:3)</PresentationFormat>
  <Paragraphs>291</Paragraphs>
  <Slides>71</Slides>
  <Notes>3</Notes>
  <HiddenSlides>0</HiddenSlides>
  <MMClips>12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71</vt:i4>
      </vt:variant>
    </vt:vector>
  </HeadingPairs>
  <TitlesOfParts>
    <vt:vector size="72" baseType="lpstr">
      <vt:lpstr>Thème Office</vt:lpstr>
      <vt:lpstr>Les deux vies  du Cygne de Pesaro Gioacchino ROSSINI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ROSSINI</dc:title>
  <dc:creator>Annick</dc:creator>
  <cp:lastModifiedBy>Annick</cp:lastModifiedBy>
  <cp:revision>780</cp:revision>
  <dcterms:created xsi:type="dcterms:W3CDTF">2021-11-22T13:58:45Z</dcterms:created>
  <dcterms:modified xsi:type="dcterms:W3CDTF">2023-01-26T08:11:26Z</dcterms:modified>
</cp:coreProperties>
</file>