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6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7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5" r:id="rId31"/>
    <p:sldId id="28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3"/>
    <p:restoredTop sz="94674"/>
  </p:normalViewPr>
  <p:slideViewPr>
    <p:cSldViewPr snapToGrid="0" snapToObjects="1">
      <p:cViewPr varScale="1">
        <p:scale>
          <a:sx n="129" d="100"/>
          <a:sy n="129" d="100"/>
        </p:scale>
        <p:origin x="2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23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25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44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30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69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23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1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2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50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01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C27F4-746F-8740-BA5B-0BDB9B82AB7A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30784-82A9-D74F-AC35-AC2B978E0D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403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47EBD0-5978-AB44-B768-AE05548C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26" y="0"/>
            <a:ext cx="9150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1915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11155A0-7B61-A042-B364-7C094EDD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0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CB1A42-2351-4943-AD7C-C6A0DE8ABB33}"/>
              </a:ext>
            </a:extLst>
          </p:cNvPr>
          <p:cNvSpPr txBox="1"/>
          <p:nvPr/>
        </p:nvSpPr>
        <p:spPr>
          <a:xfrm>
            <a:off x="8650287" y="4282440"/>
            <a:ext cx="3541713" cy="197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Leda</a:t>
            </a: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le cygne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Corrège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 1530 – 152x191 cm</a:t>
            </a:r>
          </a:p>
          <a:p>
            <a:pPr algn="ctr">
              <a:lnSpc>
                <a:spcPct val="150000"/>
              </a:lnSpc>
            </a:pPr>
            <a:r>
              <a:rPr lang="fr-FR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Gemäldegalerie</a:t>
            </a: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Berlin</a:t>
            </a:r>
          </a:p>
        </p:txBody>
      </p:sp>
    </p:spTree>
    <p:extLst>
      <p:ext uri="{BB962C8B-B14F-4D97-AF65-F5344CB8AC3E}">
        <p14:creationId xmlns:p14="http://schemas.microsoft.com/office/powerpoint/2010/main" val="51198178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5A45ADE-0874-6749-B020-ACE2316F2EF2}"/>
              </a:ext>
            </a:extLst>
          </p:cNvPr>
          <p:cNvSpPr txBox="1"/>
          <p:nvPr/>
        </p:nvSpPr>
        <p:spPr>
          <a:xfrm rot="19146158">
            <a:off x="-278931" y="3164138"/>
            <a:ext cx="4210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Stendhal, le "chinois"</a:t>
            </a:r>
            <a:endParaRPr lang="fr-FR" sz="24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C28590-0707-DF4D-A03C-8B1353678796}"/>
              </a:ext>
            </a:extLst>
          </p:cNvPr>
          <p:cNvSpPr txBox="1"/>
          <p:nvPr/>
        </p:nvSpPr>
        <p:spPr>
          <a:xfrm>
            <a:off x="9080500" y="4901692"/>
            <a:ext cx="3111500" cy="150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Stendhal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étudiant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 1802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0FB853-8477-A943-84D1-C5BCCEA8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84" y="25153"/>
            <a:ext cx="5475816" cy="68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543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00A0F11E-5A79-914B-89BC-443640BD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3" y="0"/>
            <a:ext cx="419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691C5D2-7F1E-644C-8EB5-4A2DD15B1A9F}"/>
              </a:ext>
            </a:extLst>
          </p:cNvPr>
          <p:cNvSpPr txBox="1"/>
          <p:nvPr/>
        </p:nvSpPr>
        <p:spPr>
          <a:xfrm>
            <a:off x="4383088" y="5610726"/>
            <a:ext cx="7778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</a:t>
            </a: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(présumé) </a:t>
            </a: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</a:t>
            </a:r>
            <a:r>
              <a:rPr lang="fr-FR" sz="20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Angela </a:t>
            </a:r>
            <a:r>
              <a:rPr lang="fr-FR" sz="20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Pietragrua</a:t>
            </a:r>
            <a:endParaRPr lang="fr-FR" sz="2000" i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2465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dans Infobox.">
            <a:extLst>
              <a:ext uri="{FF2B5EF4-FFF2-40B4-BE49-F238E27FC236}">
                <a16:creationId xmlns:a16="http://schemas.microsoft.com/office/drawing/2014/main" id="{A7F49355-3ADB-B94F-97FC-F9EEB5F3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67" y="0"/>
            <a:ext cx="617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B2D793-E302-AF4D-850F-D5001C5F1E11}"/>
              </a:ext>
            </a:extLst>
          </p:cNvPr>
          <p:cNvSpPr txBox="1"/>
          <p:nvPr/>
        </p:nvSpPr>
        <p:spPr>
          <a:xfrm>
            <a:off x="15240" y="3672840"/>
            <a:ext cx="5518467" cy="2615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Jugement dernier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Fresque de Michel-Ange</a:t>
            </a:r>
          </a:p>
          <a:p>
            <a:pPr algn="ctr">
              <a:lnSpc>
                <a:spcPct val="150000"/>
              </a:lnSpc>
            </a:pPr>
            <a:r>
              <a:rPr lang="fr-FR" sz="20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 1536 et 1541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1370 × 1220 cm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chapelle Sixtine</a:t>
            </a:r>
          </a:p>
        </p:txBody>
      </p:sp>
      <p:pic>
        <p:nvPicPr>
          <p:cNvPr id="7180" name="Picture 12" descr="Voir et modifier les données sur Wikidata">
            <a:extLst>
              <a:ext uri="{FF2B5EF4-FFF2-40B4-BE49-F238E27FC236}">
                <a16:creationId xmlns:a16="http://schemas.microsoft.com/office/drawing/2014/main" id="{F7FFE65C-4546-D844-AFF2-5A6219BA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830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3912FE6-2B54-DE44-B47A-E1CDF6E78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93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D10142-5D3B-464E-98FB-CE34F81A8E12}"/>
              </a:ext>
            </a:extLst>
          </p:cNvPr>
          <p:cNvSpPr txBox="1"/>
          <p:nvPr/>
        </p:nvSpPr>
        <p:spPr>
          <a:xfrm>
            <a:off x="10547667" y="4693920"/>
            <a:ext cx="1705293" cy="167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chapelle Sixtine</a:t>
            </a:r>
          </a:p>
        </p:txBody>
      </p:sp>
    </p:spTree>
    <p:extLst>
      <p:ext uri="{BB962C8B-B14F-4D97-AF65-F5344CB8AC3E}">
        <p14:creationId xmlns:p14="http://schemas.microsoft.com/office/powerpoint/2010/main" val="88125465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CAB3EDC-E762-844B-9B81-8E71D417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80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733C413-0D6E-3046-94A2-87D5867C5B9B}"/>
              </a:ext>
            </a:extLst>
          </p:cNvPr>
          <p:cNvSpPr txBox="1"/>
          <p:nvPr/>
        </p:nvSpPr>
        <p:spPr>
          <a:xfrm>
            <a:off x="1653540" y="4282440"/>
            <a:ext cx="3147060" cy="2308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Sibylle 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1635-36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Guido Reni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Pinacothèque nationale</a:t>
            </a:r>
            <a:endParaRPr lang="fr-FR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Bologne</a:t>
            </a:r>
            <a:endParaRPr lang="fr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9551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age dans Infobox.">
            <a:extLst>
              <a:ext uri="{FF2B5EF4-FFF2-40B4-BE49-F238E27FC236}">
                <a16:creationId xmlns:a16="http://schemas.microsoft.com/office/drawing/2014/main" id="{185CDACB-E0E8-D048-8C64-543DCF3C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0"/>
            <a:ext cx="5322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7359BA-1166-9048-A13B-793559E123A2}"/>
              </a:ext>
            </a:extLst>
          </p:cNvPr>
          <p:cNvSpPr txBox="1"/>
          <p:nvPr/>
        </p:nvSpPr>
        <p:spPr>
          <a:xfrm>
            <a:off x="8869680" y="3398520"/>
            <a:ext cx="3322320" cy="3221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Donna </a:t>
            </a:r>
            <a:r>
              <a:rPr lang="fr-FR" sz="2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Velata</a:t>
            </a:r>
            <a:endParaRPr lang="fr-FR" sz="2400" b="1" i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(La Dame voilée)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1516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Raphaël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82x60,5 cm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Palais Pitti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Florence</a:t>
            </a:r>
          </a:p>
        </p:txBody>
      </p:sp>
    </p:spTree>
    <p:extLst>
      <p:ext uri="{BB962C8B-B14F-4D97-AF65-F5344CB8AC3E}">
        <p14:creationId xmlns:p14="http://schemas.microsoft.com/office/powerpoint/2010/main" val="54597252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B67367-A8A7-E142-B511-7459DEE2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14" y="0"/>
            <a:ext cx="5880386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A3DCB18-E7B3-714A-9FFF-995EAF2A389D}"/>
              </a:ext>
            </a:extLst>
          </p:cNvPr>
          <p:cNvSpPr txBox="1"/>
          <p:nvPr/>
        </p:nvSpPr>
        <p:spPr>
          <a:xfrm>
            <a:off x="6979920" y="3764280"/>
            <a:ext cx="4541520" cy="280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Narcisse 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Caravage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</a:rPr>
              <a:t>110 × 92 cm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 1598-99</a:t>
            </a:r>
          </a:p>
          <a:p>
            <a:pPr algn="ctr">
              <a:lnSpc>
                <a:spcPct val="150000"/>
              </a:lnSpc>
            </a:pPr>
            <a:r>
              <a:rPr lang="fr-FR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Galleria</a:t>
            </a:r>
            <a:r>
              <a:rPr lang="fr-FR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Nazionale d'Arte </a:t>
            </a:r>
            <a:r>
              <a:rPr lang="fr-FR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Antica</a:t>
            </a:r>
            <a:endParaRPr lang="fr-FR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Rome</a:t>
            </a:r>
          </a:p>
        </p:txBody>
      </p:sp>
    </p:spTree>
    <p:extLst>
      <p:ext uri="{BB962C8B-B14F-4D97-AF65-F5344CB8AC3E}">
        <p14:creationId xmlns:p14="http://schemas.microsoft.com/office/powerpoint/2010/main" val="173310327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02C12E8-522D-094A-8804-8A54A87E114A}"/>
              </a:ext>
            </a:extLst>
          </p:cNvPr>
          <p:cNvSpPr txBox="1"/>
          <p:nvPr/>
        </p:nvSpPr>
        <p:spPr>
          <a:xfrm>
            <a:off x="10279117" y="4090633"/>
            <a:ext cx="1912883" cy="197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Scala</a:t>
            </a:r>
          </a:p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Milan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Estampe 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 XIXe siècle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16D8BE5D-733F-3C40-A4FC-0B085B8D3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55"/>
            <a:ext cx="10279117" cy="64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22627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>
            <a:extLst>
              <a:ext uri="{FF2B5EF4-FFF2-40B4-BE49-F238E27FC236}">
                <a16:creationId xmlns:a16="http://schemas.microsoft.com/office/drawing/2014/main" id="{286D8237-1265-A549-90A1-44C9B836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79" y="249126"/>
            <a:ext cx="4496907" cy="55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D4225F-8535-D04F-B22A-9B15A1552FF4}"/>
              </a:ext>
            </a:extLst>
          </p:cNvPr>
          <p:cNvSpPr txBox="1"/>
          <p:nvPr/>
        </p:nvSpPr>
        <p:spPr>
          <a:xfrm>
            <a:off x="0" y="62026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Metilde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Viscontini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Dembowski</a:t>
            </a:r>
            <a:endParaRPr lang="fr-F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06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4530D4-6C07-AF41-A784-F4A4A0550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760" y="0"/>
            <a:ext cx="534924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75ECDAA-C139-4848-B36E-B7A1D78EABBF}"/>
              </a:ext>
            </a:extLst>
          </p:cNvPr>
          <p:cNvSpPr txBox="1"/>
          <p:nvPr/>
        </p:nvSpPr>
        <p:spPr>
          <a:xfrm>
            <a:off x="0" y="746760"/>
            <a:ext cx="6842760" cy="5080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32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STENDHAL,</a:t>
            </a:r>
          </a:p>
          <a:p>
            <a:pPr algn="ctr">
              <a:lnSpc>
                <a:spcPct val="200000"/>
              </a:lnSpc>
            </a:pPr>
            <a:r>
              <a:rPr lang="fr-FR" sz="32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amoureux de l’Italie</a:t>
            </a:r>
          </a:p>
          <a:p>
            <a:pPr algn="ctr">
              <a:lnSpc>
                <a:spcPct val="200000"/>
              </a:lnSpc>
            </a:pPr>
            <a:r>
              <a:rPr lang="fr-FR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(1783-1842)</a:t>
            </a:r>
          </a:p>
          <a:p>
            <a:pPr algn="ctr">
              <a:lnSpc>
                <a:spcPct val="200000"/>
              </a:lnSpc>
            </a:pPr>
            <a:endParaRPr lang="fr-F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250000"/>
              </a:lnSpc>
            </a:pPr>
            <a:endParaRPr lang="fr-F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Marie-Hélène VIVIANI</a:t>
            </a:r>
          </a:p>
        </p:txBody>
      </p:sp>
    </p:spTree>
    <p:extLst>
      <p:ext uri="{BB962C8B-B14F-4D97-AF65-F5344CB8AC3E}">
        <p14:creationId xmlns:p14="http://schemas.microsoft.com/office/powerpoint/2010/main" val="186693772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551F05B-FB2C-594B-83C2-10D7D16AF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139700"/>
            <a:ext cx="6451600" cy="5207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A14ACD-9310-9643-B805-77E04EBBBEA1}"/>
              </a:ext>
            </a:extLst>
          </p:cNvPr>
          <p:cNvSpPr txBox="1"/>
          <p:nvPr/>
        </p:nvSpPr>
        <p:spPr>
          <a:xfrm>
            <a:off x="0" y="5257800"/>
            <a:ext cx="12192000" cy="150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Salomé avec la tête de Jean-Baptiste </a:t>
            </a: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Bernardino LUINI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1527 – 51x58 cm 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Galerie des Offices à Florence</a:t>
            </a:r>
          </a:p>
        </p:txBody>
      </p:sp>
    </p:spTree>
    <p:extLst>
      <p:ext uri="{BB962C8B-B14F-4D97-AF65-F5344CB8AC3E}">
        <p14:creationId xmlns:p14="http://schemas.microsoft.com/office/powerpoint/2010/main" val="99673571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>
            <a:extLst>
              <a:ext uri="{FF2B5EF4-FFF2-40B4-BE49-F238E27FC236}">
                <a16:creationId xmlns:a16="http://schemas.microsoft.com/office/drawing/2014/main" id="{286D8237-1265-A549-90A1-44C9B836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79" y="249126"/>
            <a:ext cx="4496907" cy="55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D4225F-8535-D04F-B22A-9B15A1552FF4}"/>
              </a:ext>
            </a:extLst>
          </p:cNvPr>
          <p:cNvSpPr txBox="1"/>
          <p:nvPr/>
        </p:nvSpPr>
        <p:spPr>
          <a:xfrm>
            <a:off x="0" y="62026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Metilde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Viscontini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Dembowski</a:t>
            </a:r>
            <a:endParaRPr lang="fr-F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833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7B183DD-F9FA-B040-8E4F-80B691779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503" y="259080"/>
            <a:ext cx="4439577" cy="58309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52FE933-DC39-1343-AE48-DF0A913991D4}"/>
              </a:ext>
            </a:extLst>
          </p:cNvPr>
          <p:cNvSpPr txBox="1"/>
          <p:nvPr/>
        </p:nvSpPr>
        <p:spPr>
          <a:xfrm>
            <a:off x="0" y="5090160"/>
            <a:ext cx="6868503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 tête de boucher italien </a:t>
            </a:r>
            <a:b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ornée d’énormes favoris noirs"</a:t>
            </a:r>
            <a:endParaRPr lang="fr-FR" sz="24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9155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iuditta Pasta">
            <a:extLst>
              <a:ext uri="{FF2B5EF4-FFF2-40B4-BE49-F238E27FC236}">
                <a16:creationId xmlns:a16="http://schemas.microsoft.com/office/drawing/2014/main" id="{E32BED4C-210D-BF45-A413-595AB10C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00251"/>
            <a:ext cx="4724400" cy="64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iuditta Pasta — Wikipédia">
            <a:extLst>
              <a:ext uri="{FF2B5EF4-FFF2-40B4-BE49-F238E27FC236}">
                <a16:creationId xmlns:a16="http://schemas.microsoft.com/office/drawing/2014/main" id="{42B475D4-4A56-0B47-9A23-9304BE9F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228600"/>
            <a:ext cx="5227321" cy="64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F595DB1-3ECA-2948-BCAC-C12E56014155}"/>
              </a:ext>
            </a:extLst>
          </p:cNvPr>
          <p:cNvSpPr txBox="1"/>
          <p:nvPr/>
        </p:nvSpPr>
        <p:spPr>
          <a:xfrm>
            <a:off x="4907280" y="4373880"/>
            <a:ext cx="1859279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Giuditta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Pasta</a:t>
            </a:r>
            <a:endParaRPr lang="fr-F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6233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F4051FF-BF4A-4E46-BE3F-86642B4F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0"/>
            <a:ext cx="4175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C6F48C-A2DA-5145-8AE1-6D588929631B}"/>
              </a:ext>
            </a:extLst>
          </p:cNvPr>
          <p:cNvSpPr txBox="1"/>
          <p:nvPr/>
        </p:nvSpPr>
        <p:spPr>
          <a:xfrm>
            <a:off x="0" y="5789414"/>
            <a:ext cx="4008438" cy="58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0" u="none" strike="noStrike" dirty="0" err="1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Giulia</a:t>
            </a:r>
            <a:r>
              <a:rPr lang="fr-FR" sz="2400" b="1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2400" b="1" i="0" u="none" strike="noStrike" dirty="0" err="1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Rinieri</a:t>
            </a:r>
            <a:endParaRPr lang="fr-FR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3376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791F6E6-1E3E-9348-A2AC-C8005B5E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950" y="812800"/>
            <a:ext cx="5880100" cy="3860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174F4C-745A-8141-92D3-F73CF5454C66}"/>
              </a:ext>
            </a:extLst>
          </p:cNvPr>
          <p:cNvSpPr txBox="1"/>
          <p:nvPr/>
        </p:nvSpPr>
        <p:spPr>
          <a:xfrm>
            <a:off x="3048000" y="5469374"/>
            <a:ext cx="5988050" cy="58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Venise et le lion de Carpaccio</a:t>
            </a:r>
            <a:endParaRPr lang="fr-FR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2133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BF87B6F-AF27-7C44-AD5C-7CC8A7D70E0F}"/>
              </a:ext>
            </a:extLst>
          </p:cNvPr>
          <p:cNvSpPr txBox="1"/>
          <p:nvPr/>
        </p:nvSpPr>
        <p:spPr>
          <a:xfrm>
            <a:off x="6299200" y="1331714"/>
            <a:ext cx="5892800" cy="113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0" u="none" strike="noStrike" dirty="0" err="1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Civita</a:t>
            </a:r>
            <a:r>
              <a:rPr lang="fr-FR" sz="2400" b="1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2400" b="1" i="0" u="none" strike="noStrike" dirty="0" err="1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Vecchia</a:t>
            </a:r>
            <a:endParaRPr lang="fr-FR" sz="24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FFC000"/>
                </a:solidFill>
                <a:latin typeface="Verdana" panose="020B0604030504040204" pitchFamily="34" charset="0"/>
              </a:rPr>
              <a:t>au XIXe siècle </a:t>
            </a:r>
            <a:endParaRPr lang="fr-FR" sz="2400" dirty="0">
              <a:solidFill>
                <a:srgbClr val="FFC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BA1D07-CA7F-294F-B950-01541750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00" y="3939917"/>
            <a:ext cx="6832600" cy="2908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4B5094-B3F3-3644-99E6-8D1E9A47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"/>
            <a:ext cx="6299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8151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E0D025-AA54-C34D-80A9-00001C8D4F42}"/>
              </a:ext>
            </a:extLst>
          </p:cNvPr>
          <p:cNvSpPr txBox="1"/>
          <p:nvPr/>
        </p:nvSpPr>
        <p:spPr>
          <a:xfrm>
            <a:off x="0" y="3991094"/>
            <a:ext cx="6651308" cy="169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Stendhal, Consul de France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</a:rPr>
              <a:t>vers 1835</a:t>
            </a:r>
          </a:p>
          <a:p>
            <a:pPr algn="ctr">
              <a:lnSpc>
                <a:spcPct val="150000"/>
              </a:lnSpc>
            </a:pPr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</a:rPr>
              <a:t>Sylvestro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</a:rPr>
              <a:t> Valeri</a:t>
            </a:r>
            <a:endParaRPr lang="fr-FR" sz="2400" dirty="0">
              <a:solidFill>
                <a:srgbClr val="FFC000"/>
              </a:solidFill>
            </a:endParaRPr>
          </a:p>
        </p:txBody>
      </p:sp>
      <p:pic>
        <p:nvPicPr>
          <p:cNvPr id="18434" name="Picture 2" descr="Henri Beyle dit Stendhal, consul de France en Italie (23 janvier 1783, Grenoble ; 23 mars 1842, Paris), Silvestro Valeri (1836)">
            <a:extLst>
              <a:ext uri="{FF2B5EF4-FFF2-40B4-BE49-F238E27FC236}">
                <a16:creationId xmlns:a16="http://schemas.microsoft.com/office/drawing/2014/main" id="{D34D5A6D-8CAA-3146-A516-3F4F57AC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08" y="0"/>
            <a:ext cx="5380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83497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ria Casares dans le film &quot;La Chartreuse de Parme&quot; de Christian-Jaque en 1948.">
            <a:extLst>
              <a:ext uri="{FF2B5EF4-FFF2-40B4-BE49-F238E27FC236}">
                <a16:creationId xmlns:a16="http://schemas.microsoft.com/office/drawing/2014/main" id="{0FE533B7-B59B-5C44-933B-964B927E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" y="0"/>
            <a:ext cx="507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DB19248-837A-A64C-AB40-55E94E8612E0}"/>
              </a:ext>
            </a:extLst>
          </p:cNvPr>
          <p:cNvSpPr txBox="1"/>
          <p:nvPr/>
        </p:nvSpPr>
        <p:spPr>
          <a:xfrm>
            <a:off x="5903278" y="4628495"/>
            <a:ext cx="6288722" cy="161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i="1" u="none" strike="noStrike" dirty="0" err="1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Sanseverina</a:t>
            </a:r>
            <a:r>
              <a:rPr lang="fr-FR" sz="28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- Maria </a:t>
            </a:r>
            <a:r>
              <a:rPr lang="fr-FR" sz="2800" b="1" i="1" u="none" strike="noStrike" dirty="0" err="1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Casares</a:t>
            </a:r>
            <a:br>
              <a:rPr lang="fr-FR" sz="2000" b="1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</a:br>
            <a:r>
              <a:rPr lang="fr-FR" sz="200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dans le film de </a:t>
            </a:r>
            <a:br>
              <a:rPr lang="fr-FR" sz="2000" b="1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</a:br>
            <a:r>
              <a:rPr lang="fr-FR" sz="2000" b="1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Claude Autant Lara</a:t>
            </a:r>
            <a:endParaRPr lang="fr-FR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1840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pitaphe de Stendhal">
            <a:extLst>
              <a:ext uri="{FF2B5EF4-FFF2-40B4-BE49-F238E27FC236}">
                <a16:creationId xmlns:a16="http://schemas.microsoft.com/office/drawing/2014/main" id="{F71A263F-97D9-7040-B7AE-C81D2A77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" y="0"/>
            <a:ext cx="4792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E6B43A-9760-4B4D-9BE5-55A2040E84E1}"/>
              </a:ext>
            </a:extLst>
          </p:cNvPr>
          <p:cNvSpPr txBox="1"/>
          <p:nvPr/>
        </p:nvSpPr>
        <p:spPr>
          <a:xfrm>
            <a:off x="5486400" y="1230898"/>
            <a:ext cx="5791200" cy="539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2200" b="0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“</a:t>
            </a:r>
            <a:r>
              <a:rPr lang="fr-FR" sz="22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Henri Beyle</a:t>
            </a:r>
            <a:endParaRPr lang="fr-FR" sz="22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fr-FR" sz="22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Milanais</a:t>
            </a:r>
            <a:endParaRPr lang="fr-FR" sz="22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fr-FR" sz="22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il vécut, écrivit, aima.</a:t>
            </a:r>
            <a:endParaRPr lang="fr-FR" sz="22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fr-FR" sz="22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Cette âme</a:t>
            </a:r>
            <a:endParaRPr lang="fr-FR" sz="22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fr-FR" sz="22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adorait</a:t>
            </a:r>
            <a:endParaRPr lang="fr-FR" sz="22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fr-FR" sz="22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Cimarosa, Mozart et Shakespeare.</a:t>
            </a:r>
            <a:endParaRPr lang="fr-FR" sz="22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fr-FR" sz="22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Il mourut à l’âge de … </a:t>
            </a:r>
            <a:endParaRPr lang="fr-FR" sz="22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fr-FR" sz="22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en 18…”</a:t>
            </a:r>
            <a:endParaRPr lang="fr-FR" sz="2200" b="1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20486" name="Picture 6" descr="Stendhal — Wikipédia">
            <a:extLst>
              <a:ext uri="{FF2B5EF4-FFF2-40B4-BE49-F238E27FC236}">
                <a16:creationId xmlns:a16="http://schemas.microsoft.com/office/drawing/2014/main" id="{57605A64-DD58-2A49-A5AD-D1B4D729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0"/>
            <a:ext cx="27940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4D8AEC5-2E60-324F-99FC-C9D4742ECC6D}"/>
              </a:ext>
            </a:extLst>
          </p:cNvPr>
          <p:cNvSpPr txBox="1"/>
          <p:nvPr/>
        </p:nvSpPr>
        <p:spPr>
          <a:xfrm>
            <a:off x="5153978" y="89654"/>
            <a:ext cx="4244022" cy="96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Sa propre épitaphe </a:t>
            </a:r>
          </a:p>
          <a:p>
            <a:pPr algn="ctr">
              <a:lnSpc>
                <a:spcPct val="150000"/>
              </a:lnSpc>
            </a:pPr>
            <a:r>
              <a:rPr lang="fr-FR" sz="200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en italien :</a:t>
            </a:r>
            <a:endParaRPr lang="fr-FR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528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48E457-E7F7-FE4F-88B3-FED512DC4D46}"/>
              </a:ext>
            </a:extLst>
          </p:cNvPr>
          <p:cNvSpPr txBox="1"/>
          <p:nvPr/>
        </p:nvSpPr>
        <p:spPr>
          <a:xfrm>
            <a:off x="0" y="4602480"/>
            <a:ext cx="6833286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présumé d’</a:t>
            </a: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Henri Beyle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avec un ami </a:t>
            </a: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(détail)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Dessin de L.-J. Jay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(Coll. Part.)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CFFC06-F70D-374B-9261-C5317606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86" y="-2575"/>
            <a:ext cx="5333314" cy="68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561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23F280C-8755-F64B-ADDD-54DBABA6278D}"/>
              </a:ext>
            </a:extLst>
          </p:cNvPr>
          <p:cNvSpPr txBox="1"/>
          <p:nvPr/>
        </p:nvSpPr>
        <p:spPr>
          <a:xfrm>
            <a:off x="0" y="3752516"/>
            <a:ext cx="6318567" cy="2430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</a:rPr>
              <a:t>U</a:t>
            </a:r>
            <a:r>
              <a:rPr lang="fr-FR" sz="2000" b="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n des derniers </a:t>
            </a:r>
          </a:p>
          <a:p>
            <a:pPr algn="ctr">
              <a:lnSpc>
                <a:spcPct val="150000"/>
              </a:lnSpc>
            </a:pPr>
            <a:r>
              <a:rPr lang="fr-FR" sz="2400" b="1" i="1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portraits de Stendhal</a:t>
            </a:r>
            <a:r>
              <a:rPr lang="fr-FR" sz="240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2000" b="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peint par </a:t>
            </a:r>
            <a:r>
              <a:rPr lang="fr-FR" sz="2000" b="1" i="0" u="none" strike="noStrike" dirty="0" err="1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Dedreux-Dorcy</a:t>
            </a:r>
            <a:r>
              <a:rPr lang="fr-FR" sz="2000" b="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fr-FR" sz="2000" b="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en 1839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de Grenoble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805EA4-98AC-D945-BA31-54CAC312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567" y="0"/>
            <a:ext cx="5848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8646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C9FB0FF-3C50-3441-A6D0-A1EB3BCE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20" y="-919170"/>
            <a:ext cx="7178039" cy="777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3CCD847-0FD3-7846-B725-2FC2969E68E4}"/>
              </a:ext>
            </a:extLst>
          </p:cNvPr>
          <p:cNvSpPr txBox="1"/>
          <p:nvPr/>
        </p:nvSpPr>
        <p:spPr>
          <a:xfrm>
            <a:off x="0" y="4478946"/>
            <a:ext cx="5379719" cy="196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de Stendhal 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</a:t>
            </a:r>
            <a:r>
              <a:rPr lang="fr-FR" sz="20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Dedreux-Dorcy</a:t>
            </a: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gravé par </a:t>
            </a: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Henri-Joseph Dubouchet</a:t>
            </a: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fr-FR" sz="2000" b="0" i="0" u="none" strike="noStrike" dirty="0">
              <a:solidFill>
                <a:srgbClr val="FFC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342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3AA9B97-11EB-2D45-85AF-8A57B7166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33350"/>
            <a:ext cx="57150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F88A7B6-4074-6442-8F3B-190675935BFC}"/>
              </a:ext>
            </a:extLst>
          </p:cNvPr>
          <p:cNvSpPr txBox="1"/>
          <p:nvPr/>
        </p:nvSpPr>
        <p:spPr>
          <a:xfrm>
            <a:off x="8941143" y="3820712"/>
            <a:ext cx="3353830" cy="252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 Henri Gagnon</a:t>
            </a:r>
            <a:r>
              <a:rPr lang="fr-FR" sz="2400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Attribué au peintre 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Roy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Stendhal Grenoble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841955-C835-1F46-A8A4-9465FBFFB1DA}"/>
              </a:ext>
            </a:extLst>
          </p:cNvPr>
          <p:cNvSpPr txBox="1"/>
          <p:nvPr/>
        </p:nvSpPr>
        <p:spPr>
          <a:xfrm>
            <a:off x="0" y="4863079"/>
            <a:ext cx="3238500" cy="18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Henri Gagnon 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 le grand-père maternel de Stendhal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734934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3F9C8BF-E07D-8C44-94A1-C76B0CD5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0" y="90884"/>
            <a:ext cx="9226508" cy="66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353D48C-B117-DC48-B7E9-33785538268B}"/>
              </a:ext>
            </a:extLst>
          </p:cNvPr>
          <p:cNvSpPr txBox="1"/>
          <p:nvPr/>
        </p:nvSpPr>
        <p:spPr>
          <a:xfrm>
            <a:off x="9352968" y="5279207"/>
            <a:ext cx="2839032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Place Grenette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Grenoble  </a:t>
            </a:r>
          </a:p>
        </p:txBody>
      </p:sp>
    </p:spTree>
    <p:extLst>
      <p:ext uri="{BB962C8B-B14F-4D97-AF65-F5344CB8AC3E}">
        <p14:creationId xmlns:p14="http://schemas.microsoft.com/office/powerpoint/2010/main" val="348507686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32EEDD5-60C6-6843-BFC1-0C3F82E39F81}"/>
              </a:ext>
            </a:extLst>
          </p:cNvPr>
          <p:cNvSpPr txBox="1"/>
          <p:nvPr/>
        </p:nvSpPr>
        <p:spPr>
          <a:xfrm>
            <a:off x="5765800" y="4944152"/>
            <a:ext cx="6426200" cy="150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Henri Beyle</a:t>
            </a:r>
          </a:p>
          <a:p>
            <a:pPr algn="ctr">
              <a:lnSpc>
                <a:spcPct val="150000"/>
              </a:lnSpc>
            </a:pPr>
            <a:r>
              <a:rPr lang="fr-FR" sz="20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jeune homme</a:t>
            </a: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Louis-Léopold Boilly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E2ADEA-B1C6-294F-8CD7-0A97B121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3" y="-23791"/>
            <a:ext cx="5037187" cy="688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138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1C66763-EF90-604F-BF80-97B4C3EC9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86" y="0"/>
            <a:ext cx="5799667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4A386B-9DDA-BE40-8A99-1B6189ABB643}"/>
              </a:ext>
            </a:extLst>
          </p:cNvPr>
          <p:cNvSpPr txBox="1"/>
          <p:nvPr/>
        </p:nvSpPr>
        <p:spPr>
          <a:xfrm>
            <a:off x="26246" y="2753627"/>
            <a:ext cx="6339839" cy="374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Bonaparte franchissant </a:t>
            </a:r>
          </a:p>
          <a:p>
            <a:pPr algn="ctr"/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Grand-Saint-Bernard</a:t>
            </a:r>
            <a:endParaRPr lang="fr-F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(portrait équestre de Napoléon Bonaparte 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alors Premier Consul), </a:t>
            </a:r>
          </a:p>
          <a:p>
            <a:pPr algn="ctr">
              <a:lnSpc>
                <a:spcPct val="150000"/>
              </a:lnSpc>
            </a:pPr>
            <a:endParaRPr lang="fr-FR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Jacques-Louis DAVID</a:t>
            </a:r>
          </a:p>
          <a:p>
            <a:pPr algn="ctr">
              <a:lnSpc>
                <a:spcPct val="150000"/>
              </a:lnSpc>
            </a:pPr>
            <a:endParaRPr lang="fr-FR" dirty="0">
              <a:solidFill>
                <a:srgbClr val="FFC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fr-FR" sz="1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fr-FR" sz="1400" baseline="30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fr-FR" sz="1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version : (1802)</a:t>
            </a:r>
            <a:br>
              <a:rPr lang="fr-FR" sz="1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du Château de Versailles</a:t>
            </a:r>
          </a:p>
        </p:txBody>
      </p:sp>
    </p:spTree>
    <p:extLst>
      <p:ext uri="{BB962C8B-B14F-4D97-AF65-F5344CB8AC3E}">
        <p14:creationId xmlns:p14="http://schemas.microsoft.com/office/powerpoint/2010/main" val="200611404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300F23-AC77-FF4D-9A58-23485FA2D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0"/>
            <a:ext cx="53848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E1B69D-42B1-1845-8904-20B542B93335}"/>
              </a:ext>
            </a:extLst>
          </p:cNvPr>
          <p:cNvSpPr txBox="1"/>
          <p:nvPr/>
        </p:nvSpPr>
        <p:spPr>
          <a:xfrm>
            <a:off x="5679440" y="3657600"/>
            <a:ext cx="6512560" cy="260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Corsia</a:t>
            </a:r>
            <a:r>
              <a:rPr lang="fr-FR" sz="2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dei Servi, </a:t>
            </a: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Milan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(auj. cours Victor Emmanuel)</a:t>
            </a:r>
            <a:b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1836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Giuseppe </a:t>
            </a:r>
            <a:r>
              <a:rPr lang="fr-FR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Canella</a:t>
            </a:r>
            <a:endParaRPr lang="fr-F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de Milan</a:t>
            </a:r>
          </a:p>
        </p:txBody>
      </p:sp>
    </p:spTree>
    <p:extLst>
      <p:ext uri="{BB962C8B-B14F-4D97-AF65-F5344CB8AC3E}">
        <p14:creationId xmlns:p14="http://schemas.microsoft.com/office/powerpoint/2010/main" val="4412712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015E5C3-966E-7544-BA16-D4C7EAAAD84E}"/>
              </a:ext>
            </a:extLst>
          </p:cNvPr>
          <p:cNvSpPr txBox="1"/>
          <p:nvPr/>
        </p:nvSpPr>
        <p:spPr>
          <a:xfrm>
            <a:off x="0" y="5717406"/>
            <a:ext cx="7778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</a:t>
            </a:r>
            <a:r>
              <a:rPr lang="fr-FR" sz="2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(présumé) </a:t>
            </a:r>
            <a:r>
              <a:rPr lang="fr-F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</a:t>
            </a:r>
            <a:r>
              <a:rPr lang="fr-FR" sz="20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Angela </a:t>
            </a:r>
            <a:r>
              <a:rPr lang="fr-FR" sz="20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Pietragrua</a:t>
            </a:r>
            <a:endParaRPr lang="fr-FR" sz="2000" i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9E801787-CF4A-F549-9F9A-43B5CDE5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33" y="0"/>
            <a:ext cx="419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38525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1825</TotalTime>
  <Words>349</Words>
  <Application>Microsoft Macintosh PowerPoint</Application>
  <PresentationFormat>Grand écran</PresentationFormat>
  <Paragraphs>105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46</cp:revision>
  <dcterms:created xsi:type="dcterms:W3CDTF">2022-03-05T07:35:59Z</dcterms:created>
  <dcterms:modified xsi:type="dcterms:W3CDTF">2022-03-09T07:55:31Z</dcterms:modified>
</cp:coreProperties>
</file>