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61" r:id="rId2"/>
    <p:sldId id="257" r:id="rId3"/>
    <p:sldId id="262" r:id="rId4"/>
    <p:sldId id="256" r:id="rId5"/>
    <p:sldId id="274" r:id="rId6"/>
    <p:sldId id="263" r:id="rId7"/>
    <p:sldId id="258" r:id="rId8"/>
    <p:sldId id="276" r:id="rId9"/>
    <p:sldId id="260" r:id="rId10"/>
    <p:sldId id="273" r:id="rId11"/>
    <p:sldId id="265" r:id="rId12"/>
    <p:sldId id="281" r:id="rId13"/>
    <p:sldId id="290" r:id="rId14"/>
    <p:sldId id="275" r:id="rId15"/>
    <p:sldId id="268" r:id="rId16"/>
    <p:sldId id="267" r:id="rId17"/>
    <p:sldId id="282" r:id="rId18"/>
    <p:sldId id="284" r:id="rId19"/>
    <p:sldId id="322" r:id="rId20"/>
    <p:sldId id="323" r:id="rId21"/>
    <p:sldId id="288" r:id="rId22"/>
    <p:sldId id="291" r:id="rId23"/>
    <p:sldId id="259" r:id="rId24"/>
    <p:sldId id="293" r:id="rId25"/>
    <p:sldId id="295" r:id="rId26"/>
    <p:sldId id="294" r:id="rId27"/>
    <p:sldId id="306" r:id="rId28"/>
    <p:sldId id="307" r:id="rId29"/>
    <p:sldId id="311" r:id="rId30"/>
    <p:sldId id="308" r:id="rId31"/>
    <p:sldId id="283" r:id="rId32"/>
    <p:sldId id="299" r:id="rId33"/>
    <p:sldId id="300" r:id="rId34"/>
    <p:sldId id="304" r:id="rId35"/>
    <p:sldId id="292" r:id="rId36"/>
    <p:sldId id="301" r:id="rId37"/>
    <p:sldId id="303" r:id="rId38"/>
    <p:sldId id="302" r:id="rId39"/>
    <p:sldId id="310" r:id="rId40"/>
    <p:sldId id="325" r:id="rId41"/>
    <p:sldId id="324" r:id="rId42"/>
    <p:sldId id="327" r:id="rId43"/>
    <p:sldId id="326" r:id="rId44"/>
    <p:sldId id="271" r:id="rId45"/>
    <p:sldId id="269" r:id="rId46"/>
    <p:sldId id="270" r:id="rId47"/>
    <p:sldId id="266" r:id="rId48"/>
    <p:sldId id="285" r:id="rId49"/>
    <p:sldId id="286" r:id="rId50"/>
    <p:sldId id="320" r:id="rId51"/>
    <p:sldId id="287" r:id="rId52"/>
    <p:sldId id="312" r:id="rId53"/>
    <p:sldId id="313" r:id="rId54"/>
    <p:sldId id="315" r:id="rId55"/>
    <p:sldId id="314" r:id="rId56"/>
    <p:sldId id="316" r:id="rId57"/>
    <p:sldId id="317" r:id="rId58"/>
    <p:sldId id="318" r:id="rId59"/>
    <p:sldId id="328" r:id="rId60"/>
    <p:sldId id="329" r:id="rId6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CA00"/>
    <a:srgbClr val="5F0503"/>
    <a:srgbClr val="916D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p:restoredTop sz="95386"/>
  </p:normalViewPr>
  <p:slideViewPr>
    <p:cSldViewPr snapToGrid="0" snapToObjects="1">
      <p:cViewPr varScale="1">
        <p:scale>
          <a:sx n="137" d="100"/>
          <a:sy n="137" d="100"/>
        </p:scale>
        <p:origin x="208" y="61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A19DA-F7C6-E04B-8EFC-9BBB0DE39345}" type="datetimeFigureOut">
              <a:rPr lang="fr-FR" smtClean="0"/>
              <a:t>10/11/2021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CBCF3-3BC0-024C-8B42-2E1699A288CF}" type="slidenum">
              <a:rPr lang="fr-FR" smtClean="0"/>
              <a:t>‹N°›</a:t>
            </a:fld>
            <a:endParaRPr lang="fr-FR"/>
          </a:p>
        </p:txBody>
      </p:sp>
    </p:spTree>
    <p:extLst>
      <p:ext uri="{BB962C8B-B14F-4D97-AF65-F5344CB8AC3E}">
        <p14:creationId xmlns:p14="http://schemas.microsoft.com/office/powerpoint/2010/main" val="557752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fr.wikipedia.org/wiki/Mus%C3%A9e_royal_de_l%27Ontario"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fr.wikipedia.org/wiki/Antoine_Chrysostome_Quatrem%C3%A8re_de_Quincy"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Affiche annonce de la conférence.   </a:t>
            </a:r>
          </a:p>
          <a:p>
            <a:endParaRPr lang="fr-FR" dirty="0"/>
          </a:p>
          <a:p>
            <a:r>
              <a:rPr lang="fr-FR" dirty="0"/>
              <a:t>Je vais donc vous entretenir de temples, En conséquence, un peu de religion et beaucoup d’architecture. Des Grecs, bien sûr aussi, surtout de la période durant laquelle ils arrivèrent en Grande Grèce,  en particulier en Sicile.</a:t>
            </a:r>
          </a:p>
          <a:p>
            <a:endParaRPr lang="fr-FR" dirty="0"/>
          </a:p>
          <a:p>
            <a:r>
              <a:rPr lang="fr-FR" dirty="0"/>
              <a:t>Alors cap sur la Sicile et vers certains des plus beaux vestiges de l’antiquité</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1</a:t>
            </a:fld>
            <a:endParaRPr lang="fr-FR"/>
          </a:p>
        </p:txBody>
      </p:sp>
    </p:spTree>
    <p:extLst>
      <p:ext uri="{BB962C8B-B14F-4D97-AF65-F5344CB8AC3E}">
        <p14:creationId xmlns:p14="http://schemas.microsoft.com/office/powerpoint/2010/main" val="2816927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a:t>
            </a:r>
            <a:r>
              <a:rPr lang="fr-FR" dirty="0" err="1"/>
              <a:t>pentécotère</a:t>
            </a:r>
            <a:r>
              <a:rPr lang="fr-FR" dirty="0"/>
              <a:t>  un bateau de guerre à 50 rameurs + un barreur et d'autres marins.</a:t>
            </a:r>
          </a:p>
          <a:p>
            <a:r>
              <a:rPr lang="fr-FR" dirty="0"/>
              <a:t>Il mesurait environ 35 mètres de long, pour 5 mètres de large.</a:t>
            </a:r>
          </a:p>
          <a:p>
            <a:r>
              <a:rPr lang="fr-FR" dirty="0"/>
              <a:t>Les premiers </a:t>
            </a:r>
            <a:r>
              <a:rPr lang="fr-FR" dirty="0" err="1"/>
              <a:t>pentécontères</a:t>
            </a:r>
            <a:r>
              <a:rPr lang="fr-FR" dirty="0"/>
              <a:t> apparaissent vers le XIIe siècle av. J.-C., à l’époque de la Guerre de Troie. </a:t>
            </a:r>
          </a:p>
          <a:p>
            <a:r>
              <a:rPr lang="fr-FR" dirty="0"/>
              <a:t>Ce type de navire disparaît avec le développement de la birème vers 700 av. J.-C , cède finalement sa place à la trière, qui s'impose à partir du VIe siècle av. J.-C. </a:t>
            </a:r>
          </a:p>
          <a:p>
            <a:endParaRPr lang="fr-FR" dirty="0"/>
          </a:p>
          <a:p>
            <a:r>
              <a:rPr lang="fr-FR" sz="1100" dirty="0">
                <a:solidFill>
                  <a:srgbClr val="F5CA00"/>
                </a:solidFill>
                <a:latin typeface="Verdana" panose="020B0604030504040204" pitchFamily="34" charset="0"/>
                <a:ea typeface="Verdana" panose="020B0604030504040204" pitchFamily="34" charset="0"/>
                <a:cs typeface="Verdana" panose="020B0604030504040204" pitchFamily="34" charset="0"/>
              </a:rPr>
              <a:t>                                         Quelques idées générales à partir de ce qui vient d’être lu :</a:t>
            </a:r>
          </a:p>
          <a:p>
            <a:endParaRPr lang="fr-FR" sz="1400" b="1"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r>
              <a:rPr lang="fr-FR" sz="1200" b="1" baseline="0" dirty="0">
                <a:solidFill>
                  <a:srgbClr val="FF0000"/>
                </a:solidFill>
                <a:latin typeface="Verdana" panose="020B0604030504040204" pitchFamily="34" charset="0"/>
                <a:ea typeface="Verdana" panose="020B0604030504040204" pitchFamily="34" charset="0"/>
                <a:cs typeface="Verdana" panose="020B0604030504040204" pitchFamily="34" charset="0"/>
              </a:rPr>
              <a:t>Pourquoi ? </a:t>
            </a:r>
          </a:p>
          <a:p>
            <a:endParaRPr lang="fr-FR" sz="1200" b="1"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r>
              <a:rPr lang="fr-FR" sz="1200" dirty="0">
                <a:solidFill>
                  <a:srgbClr val="F5CA00"/>
                </a:solidFill>
                <a:latin typeface="Verdana" panose="020B0604030504040204" pitchFamily="34" charset="0"/>
                <a:ea typeface="Verdana" panose="020B0604030504040204" pitchFamily="34" charset="0"/>
                <a:cs typeface="Verdana" panose="020B0604030504040204" pitchFamily="34" charset="0"/>
              </a:rPr>
              <a:t>Dans la phase d’extension démographique de la période archaïque survient le problème de manque de terres agricoles en Grèce continentale (très montagneuse et </a:t>
            </a:r>
            <a:r>
              <a:rPr lang="fr-FR" sz="1200" dirty="0" err="1">
                <a:solidFill>
                  <a:srgbClr val="F5CA00"/>
                </a:solidFill>
                <a:latin typeface="Verdana" panose="020B0604030504040204" pitchFamily="34" charset="0"/>
                <a:ea typeface="Verdana" panose="020B0604030504040204" pitchFamily="34" charset="0"/>
                <a:cs typeface="Verdana" panose="020B0604030504040204" pitchFamily="34" charset="0"/>
              </a:rPr>
              <a:t>sujète</a:t>
            </a:r>
            <a:r>
              <a:rPr lang="fr-FR" sz="1200" dirty="0">
                <a:solidFill>
                  <a:srgbClr val="F5CA00"/>
                </a:solidFill>
                <a:latin typeface="Verdana" panose="020B0604030504040204" pitchFamily="34" charset="0"/>
                <a:ea typeface="Verdana" panose="020B0604030504040204" pitchFamily="34" charset="0"/>
                <a:cs typeface="Verdana" panose="020B0604030504040204" pitchFamily="34" charset="0"/>
              </a:rPr>
              <a:t> à la sécheresse). </a:t>
            </a:r>
          </a:p>
          <a:p>
            <a:r>
              <a:rPr lang="fr-FR" sz="1200" dirty="0">
                <a:solidFill>
                  <a:srgbClr val="F5CA00"/>
                </a:solidFill>
                <a:latin typeface="Verdana" panose="020B0604030504040204" pitchFamily="34" charset="0"/>
                <a:ea typeface="Verdana" panose="020B0604030504040204" pitchFamily="34" charset="0"/>
                <a:cs typeface="Verdana" panose="020B0604030504040204" pitchFamily="34" charset="0"/>
              </a:rPr>
              <a:t>Les aristocrates, de grands propriétaires terriens, qui dirigent les cités sont souvent remis en cause.</a:t>
            </a:r>
          </a:p>
          <a:p>
            <a:r>
              <a:rPr lang="fr-FR" sz="1200" dirty="0">
                <a:solidFill>
                  <a:srgbClr val="F5CA00"/>
                </a:solidFill>
                <a:latin typeface="Verdana" panose="020B0604030504040204" pitchFamily="34" charset="0"/>
                <a:ea typeface="Verdana" panose="020B0604030504040204" pitchFamily="34" charset="0"/>
                <a:cs typeface="Verdana" panose="020B0604030504040204" pitchFamily="34" charset="0"/>
              </a:rPr>
              <a:t>Des besoins commerciaux se firent aussi jour : trouver des métaux, échanger des produits…</a:t>
            </a:r>
          </a:p>
          <a:p>
            <a:r>
              <a:rPr lang="fr-FR" sz="1200" dirty="0">
                <a:solidFill>
                  <a:srgbClr val="F5CA00"/>
                </a:solidFill>
                <a:latin typeface="Verdana" panose="020B0604030504040204" pitchFamily="34" charset="0"/>
                <a:ea typeface="Verdana" panose="020B0604030504040204" pitchFamily="34" charset="0"/>
                <a:cs typeface="Verdana" panose="020B0604030504040204" pitchFamily="34" charset="0"/>
              </a:rPr>
              <a:t>En outre n’oublions que les grecs sont de bons marins…</a:t>
            </a:r>
          </a:p>
          <a:p>
            <a:pPr algn="ctr"/>
            <a:endParaRPr lang="fr-FR" sz="1200"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ctr"/>
            <a:r>
              <a:rPr lang="fr-FR" sz="1200" dirty="0">
                <a:solidFill>
                  <a:srgbClr val="F5CA00"/>
                </a:solidFill>
                <a:latin typeface="Verdana" panose="020B0604030504040204" pitchFamily="34" charset="0"/>
                <a:ea typeface="Verdana" panose="020B0604030504040204" pitchFamily="34" charset="0"/>
                <a:cs typeface="Verdana" panose="020B0604030504040204" pitchFamily="34" charset="0"/>
              </a:rPr>
              <a:t>= &gt; colonisation agraire et/ou commerciale</a:t>
            </a:r>
          </a:p>
          <a:p>
            <a:endParaRPr lang="fr-FR" dirty="0"/>
          </a:p>
          <a:p>
            <a:endParaRPr lang="fr-FR" dirty="0"/>
          </a:p>
          <a:p>
            <a:r>
              <a:rPr lang="fr-FR" sz="1400" b="1" dirty="0">
                <a:solidFill>
                  <a:srgbClr val="F5CA00"/>
                </a:solidFill>
                <a:latin typeface="Verdana" panose="020B0604030504040204" pitchFamily="34" charset="0"/>
                <a:ea typeface="Verdana" panose="020B0604030504040204" pitchFamily="34" charset="0"/>
                <a:cs typeface="Verdana" panose="020B0604030504040204" pitchFamily="34" charset="0"/>
              </a:rPr>
              <a:t>Comment ?</a:t>
            </a:r>
          </a:p>
          <a:p>
            <a:endParaRPr lang="fr-FR" sz="1400" b="1"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r>
              <a:rPr lang="fr-FR" sz="1200" dirty="0">
                <a:solidFill>
                  <a:srgbClr val="F5CA00"/>
                </a:solidFill>
                <a:latin typeface="Verdana" panose="020B0604030504040204" pitchFamily="34" charset="0"/>
                <a:ea typeface="Verdana" panose="020B0604030504040204" pitchFamily="34" charset="0"/>
                <a:cs typeface="Verdana" panose="020B0604030504040204" pitchFamily="34" charset="0"/>
              </a:rPr>
              <a:t>Comme le montre le texte, l’émigration d’un groupe d’homme est organisée par les cités-états.</a:t>
            </a:r>
          </a:p>
          <a:p>
            <a:endParaRPr lang="fr-FR" sz="1200" b="1"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r>
              <a:rPr lang="fr-FR" sz="1200" b="1" dirty="0">
                <a:solidFill>
                  <a:srgbClr val="F5CA00"/>
                </a:solidFill>
                <a:latin typeface="Verdana" panose="020B0604030504040204" pitchFamily="34" charset="0"/>
                <a:ea typeface="Verdana" panose="020B0604030504040204" pitchFamily="34" charset="0"/>
                <a:cs typeface="Verdana" panose="020B0604030504040204" pitchFamily="34" charset="0"/>
              </a:rPr>
              <a:t>Démarche</a:t>
            </a:r>
            <a:r>
              <a:rPr lang="fr-FR" sz="1200" dirty="0">
                <a:solidFill>
                  <a:srgbClr val="F5CA00"/>
                </a:solidFill>
                <a:latin typeface="Verdana" panose="020B0604030504040204" pitchFamily="34" charset="0"/>
                <a:ea typeface="Verdana" panose="020B0604030504040204" pitchFamily="34" charset="0"/>
                <a:cs typeface="Verdana" panose="020B0604030504040204" pitchFamily="34" charset="0"/>
              </a:rPr>
              <a:t> : </a:t>
            </a:r>
            <a:r>
              <a:rPr lang="fr-FR" sz="1200" b="1" dirty="0">
                <a:solidFill>
                  <a:srgbClr val="F5CA00"/>
                </a:solidFill>
                <a:latin typeface="Verdana" panose="020B0604030504040204" pitchFamily="34" charset="0"/>
                <a:ea typeface="Verdana" panose="020B0604030504040204" pitchFamily="34" charset="0"/>
                <a:cs typeface="Verdana" panose="020B0604030504040204" pitchFamily="34" charset="0"/>
              </a:rPr>
              <a:t>consultation de l’oracle </a:t>
            </a:r>
            <a:r>
              <a:rPr lang="fr-FR" sz="1200" dirty="0">
                <a:solidFill>
                  <a:srgbClr val="F5CA00"/>
                </a:solidFill>
                <a:latin typeface="Verdana" panose="020B0604030504040204" pitchFamily="34" charset="0"/>
                <a:ea typeface="Verdana" panose="020B0604030504040204" pitchFamily="34" charset="0"/>
                <a:cs typeface="Verdana" panose="020B0604030504040204" pitchFamily="34" charset="0"/>
              </a:rPr>
              <a:t>et/ou d’un éclaireur (un marin), </a:t>
            </a:r>
            <a:r>
              <a:rPr lang="fr-FR" sz="1200" b="1" dirty="0">
                <a:solidFill>
                  <a:srgbClr val="F5CA00"/>
                </a:solidFill>
                <a:latin typeface="Verdana" panose="020B0604030504040204" pitchFamily="34" charset="0"/>
                <a:ea typeface="Verdana" panose="020B0604030504040204" pitchFamily="34" charset="0"/>
                <a:cs typeface="Verdana" panose="020B0604030504040204" pitchFamily="34" charset="0"/>
              </a:rPr>
              <a:t>choix d’un site </a:t>
            </a:r>
            <a:r>
              <a:rPr lang="fr-FR" sz="1200" dirty="0">
                <a:solidFill>
                  <a:srgbClr val="F5CA00"/>
                </a:solidFill>
                <a:latin typeface="Verdana" panose="020B0604030504040204" pitchFamily="34" charset="0"/>
                <a:ea typeface="Verdana" panose="020B0604030504040204" pitchFamily="34" charset="0"/>
                <a:cs typeface="Verdana" panose="020B0604030504040204" pitchFamily="34" charset="0"/>
              </a:rPr>
              <a:t>(mouillage commode, cours d’eau proche, zone d’agriculture envisagée…), un </a:t>
            </a:r>
            <a:r>
              <a:rPr lang="fr-FR" sz="1200" b="1" dirty="0">
                <a:solidFill>
                  <a:srgbClr val="F5CA00"/>
                </a:solidFill>
                <a:latin typeface="Verdana" panose="020B0604030504040204" pitchFamily="34" charset="0"/>
                <a:ea typeface="Verdana" panose="020B0604030504040204" pitchFamily="34" charset="0"/>
                <a:cs typeface="Verdana" panose="020B0604030504040204" pitchFamily="34" charset="0"/>
              </a:rPr>
              <a:t>chef est désigné</a:t>
            </a:r>
            <a:r>
              <a:rPr lang="fr-FR" sz="1200" dirty="0">
                <a:solidFill>
                  <a:srgbClr val="F5CA00"/>
                </a:solidFill>
                <a:latin typeface="Verdana" panose="020B0604030504040204" pitchFamily="34" charset="0"/>
                <a:ea typeface="Verdana" panose="020B0604030504040204" pitchFamily="34" charset="0"/>
                <a:cs typeface="Verdana" panose="020B0604030504040204" pitchFamily="34" charset="0"/>
              </a:rPr>
              <a:t>, on recrute </a:t>
            </a:r>
            <a:r>
              <a:rPr lang="fr-FR" sz="1200" b="1" dirty="0">
                <a:solidFill>
                  <a:srgbClr val="F5CA00"/>
                </a:solidFill>
                <a:latin typeface="Verdana" panose="020B0604030504040204" pitchFamily="34" charset="0"/>
                <a:ea typeface="Verdana" panose="020B0604030504040204" pitchFamily="34" charset="0"/>
                <a:cs typeface="Verdana" panose="020B0604030504040204" pitchFamily="34" charset="0"/>
              </a:rPr>
              <a:t>« les colons » qui ne reverront jamais la métropole.</a:t>
            </a:r>
            <a:endParaRPr lang="fr-FR" sz="1200"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r>
              <a:rPr lang="fr-FR" sz="1200" dirty="0">
                <a:solidFill>
                  <a:srgbClr val="F5CA00"/>
                </a:solidFill>
                <a:latin typeface="Verdana" panose="020B0604030504040204" pitchFamily="34" charset="0"/>
                <a:ea typeface="Verdana" panose="020B0604030504040204" pitchFamily="34" charset="0"/>
                <a:cs typeface="Verdana" panose="020B0604030504040204" pitchFamily="34" charset="0"/>
              </a:rPr>
              <a:t>À l’arrivée, ils prennent possession du territoire, le chef s’attribue les meilleures terres, puis il distribue le reste, de manière égale, aux autres hommes.</a:t>
            </a:r>
          </a:p>
          <a:p>
            <a:endParaRPr lang="fr-FR" sz="1200"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ctr"/>
            <a:r>
              <a:rPr lang="fr-FR" sz="1200" b="1" dirty="0">
                <a:solidFill>
                  <a:srgbClr val="F5CA00"/>
                </a:solidFill>
                <a:latin typeface="Verdana" panose="020B0604030504040204" pitchFamily="34" charset="0"/>
                <a:ea typeface="Verdana" panose="020B0604030504040204" pitchFamily="34" charset="0"/>
                <a:cs typeface="Verdana" panose="020B0604030504040204" pitchFamily="34" charset="0"/>
              </a:rPr>
              <a:t>Entre 750 et 500, les Hellènes fondent environ 200 colonies. </a:t>
            </a:r>
          </a:p>
          <a:p>
            <a:pPr algn="ctr"/>
            <a:endParaRPr lang="fr-FR" sz="1200" b="1"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ctr"/>
            <a:r>
              <a:rPr lang="fr-FR" sz="1200" b="1" dirty="0">
                <a:solidFill>
                  <a:srgbClr val="F5CA00"/>
                </a:solidFill>
                <a:latin typeface="Verdana" panose="020B0604030504040204" pitchFamily="34" charset="0"/>
                <a:ea typeface="Verdana" panose="020B0604030504040204" pitchFamily="34" charset="0"/>
                <a:cs typeface="Verdana" panose="020B0604030504040204" pitchFamily="34" charset="0"/>
              </a:rPr>
              <a:t>Elles sont indépendantes de la cité fondatrice.</a:t>
            </a:r>
          </a:p>
          <a:p>
            <a:pPr algn="ctr"/>
            <a:endParaRPr lang="fr-FR" sz="1200" b="1"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r>
              <a:rPr lang="fr-FR" dirty="0"/>
              <a:t>…</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10</a:t>
            </a:fld>
            <a:endParaRPr lang="fr-FR"/>
          </a:p>
        </p:txBody>
      </p:sp>
    </p:spTree>
    <p:extLst>
      <p:ext uri="{BB962C8B-B14F-4D97-AF65-F5344CB8AC3E}">
        <p14:creationId xmlns:p14="http://schemas.microsoft.com/office/powerpoint/2010/main" val="3490522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voici à pied d'œuvre, à </a:t>
            </a:r>
            <a:r>
              <a:rPr lang="fr-FR" dirty="0" err="1"/>
              <a:t>Sciacca</a:t>
            </a:r>
            <a:r>
              <a:rPr lang="fr-FR" dirty="0"/>
              <a:t>  </a:t>
            </a:r>
          </a:p>
          <a:p>
            <a:r>
              <a:rPr lang="fr-FR" dirty="0"/>
              <a:t> </a:t>
            </a:r>
          </a:p>
          <a:p>
            <a:r>
              <a:rPr lang="fr-FR" dirty="0"/>
              <a:t>Grand, terrible, sublime : il n’y a rien de plus beau que le temple de Ségeste. C’est le temple d’Eschyle. </a:t>
            </a:r>
          </a:p>
          <a:p>
            <a:r>
              <a:rPr lang="fr-FR" dirty="0"/>
              <a:t>Plus que solitaire, il crée la solitude.</a:t>
            </a:r>
          </a:p>
          <a:p>
            <a:endParaRPr lang="fr-FR" dirty="0"/>
          </a:p>
          <a:p>
            <a:r>
              <a:rPr lang="fr-FR" dirty="0"/>
              <a:t>Sélinonte est un cimetière de temples et de colonnes.</a:t>
            </a:r>
          </a:p>
          <a:p>
            <a:endParaRPr lang="fr-FR" dirty="0"/>
          </a:p>
          <a:p>
            <a:r>
              <a:rPr lang="fr-FR" dirty="0"/>
              <a:t>Alors m’est apparue, sur la paume tendre de la terre, la ligne sublime des temples. [Agrigente] </a:t>
            </a:r>
          </a:p>
          <a:p>
            <a:endParaRPr lang="fr-FR" dirty="0"/>
          </a:p>
          <a:p>
            <a:r>
              <a:rPr lang="fr-FR" dirty="0"/>
              <a:t>André SUARÈZ, Temples grecs, Maisons des dieux, 1900.</a:t>
            </a:r>
          </a:p>
          <a:p>
            <a:endParaRPr lang="fr-FR" dirty="0"/>
          </a:p>
          <a:p>
            <a:r>
              <a:rPr lang="fr-FR" dirty="0"/>
              <a:t>…</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11</a:t>
            </a:fld>
            <a:endParaRPr lang="fr-FR"/>
          </a:p>
        </p:txBody>
      </p:sp>
    </p:spTree>
    <p:extLst>
      <p:ext uri="{BB962C8B-B14F-4D97-AF65-F5344CB8AC3E}">
        <p14:creationId xmlns:p14="http://schemas.microsoft.com/office/powerpoint/2010/main" val="588462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Clic 1 apparait la r</a:t>
            </a:r>
            <a:r>
              <a:rPr lang="fr-FR" dirty="0">
                <a:solidFill>
                  <a:srgbClr val="F5CA00"/>
                </a:solidFill>
                <a:latin typeface="Verdana" panose="020B0604030504040204" pitchFamily="34" charset="0"/>
                <a:ea typeface="Verdana" panose="020B0604030504040204" pitchFamily="34" charset="0"/>
                <a:cs typeface="Verdana" panose="020B0604030504040204" pitchFamily="34" charset="0"/>
              </a:rPr>
              <a:t>econstitution en couleur d'une façade de temple grec. </a:t>
            </a:r>
          </a:p>
          <a:p>
            <a:endParaRPr lang="fr-FR"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r>
              <a:rPr lang="fr-FR" dirty="0">
                <a:solidFill>
                  <a:srgbClr val="F5CA00"/>
                </a:solidFill>
                <a:latin typeface="Verdana" panose="020B0604030504040204" pitchFamily="34" charset="0"/>
                <a:ea typeface="Verdana" panose="020B0604030504040204" pitchFamily="34" charset="0"/>
                <a:cs typeface="Verdana" panose="020B0604030504040204" pitchFamily="34" charset="0"/>
              </a:rPr>
              <a:t>Panneau peint sur les échafaudages du chantier du temple de la concorde à Agrigente en 2006.</a:t>
            </a:r>
          </a:p>
          <a:p>
            <a:pPr algn="r">
              <a:lnSpc>
                <a:spcPct val="150000"/>
              </a:lnSpc>
            </a:pPr>
            <a:r>
              <a:rPr lang="fr-FR" sz="1050" dirty="0">
                <a:solidFill>
                  <a:srgbClr val="F5CA00"/>
                </a:solidFill>
                <a:latin typeface="Verdana" panose="020B0604030504040204" pitchFamily="34" charset="0"/>
                <a:ea typeface="Verdana" panose="020B0604030504040204" pitchFamily="34" charset="0"/>
                <a:cs typeface="Verdana" panose="020B0604030504040204" pitchFamily="34" charset="0"/>
              </a:rPr>
              <a:t>Wiki</a:t>
            </a:r>
          </a:p>
          <a:p>
            <a:r>
              <a:rPr lang="fr-FR" dirty="0"/>
              <a:t>Clic =&gt; la question</a:t>
            </a:r>
          </a:p>
          <a:p>
            <a:endParaRPr lang="fr-FR" dirty="0"/>
          </a:p>
          <a:p>
            <a:r>
              <a:rPr lang="fr-FR" dirty="0"/>
              <a:t>puisque les temples sont un élément de la religion grecque.</a:t>
            </a:r>
          </a:p>
          <a:p>
            <a:endParaRPr lang="fr-FR" dirty="0"/>
          </a:p>
          <a:p>
            <a:r>
              <a:rPr lang="fr-FR" dirty="0"/>
              <a:t>…</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12</a:t>
            </a:fld>
            <a:endParaRPr lang="fr-FR"/>
          </a:p>
        </p:txBody>
      </p:sp>
    </p:spTree>
    <p:extLst>
      <p:ext uri="{BB962C8B-B14F-4D97-AF65-F5344CB8AC3E}">
        <p14:creationId xmlns:p14="http://schemas.microsoft.com/office/powerpoint/2010/main" val="229488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Comment ce peuple qui a donné à l’univers de pareils savants qui ont créé la philosophie, la géométrie, la démocratie, qui reste une référence absolue en matière d'art peuvent-ils être des zéros absolus en matière de religion.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Peuvent-ils croire en des dieux à forme humaine, animale et même végétales ? Qui, de plus passent, pour beaucoup de leur temps à chercher à s’unir à des humains. Ils sont, en outre, lunatiques, imprévisibles…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Paul Veyne, a même posé la question : les Grecs croient-ils à leurs mythes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système est </a:t>
            </a:r>
            <a:r>
              <a:rPr lang="fr-FR" sz="1200" b="1" dirty="0">
                <a:solidFill>
                  <a:srgbClr val="F5CA00"/>
                </a:solidFill>
                <a:latin typeface="Verdana" panose="020B0604030504040204" pitchFamily="34" charset="0"/>
                <a:ea typeface="Verdana" panose="020B0604030504040204" pitchFamily="34" charset="0"/>
                <a:cs typeface="Verdana" panose="020B0604030504040204" pitchFamily="34" charset="0"/>
              </a:rPr>
              <a:t>polythéiste, donc en erreur puisque les cultes monothéistes sont la vérité…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13</a:t>
            </a:fld>
            <a:endParaRPr lang="fr-FR"/>
          </a:p>
        </p:txBody>
      </p:sp>
    </p:spTree>
    <p:extLst>
      <p:ext uri="{BB962C8B-B14F-4D97-AF65-F5344CB8AC3E}">
        <p14:creationId xmlns:p14="http://schemas.microsoft.com/office/powerpoint/2010/main" val="2673351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solidFill>
                  <a:srgbClr val="F5CA00"/>
                </a:solidFill>
                <a:latin typeface="Verdana" panose="020B0604030504040204" pitchFamily="34" charset="0"/>
                <a:ea typeface="Verdana" panose="020B0604030504040204" pitchFamily="34" charset="0"/>
                <a:cs typeface="Verdana" panose="020B0604030504040204" pitchFamily="34" charset="0"/>
              </a:rPr>
              <a:t>Les rites jalonnent et ordonnent la vie publique et privée du citoyen. </a:t>
            </a:r>
          </a:p>
          <a:p>
            <a:r>
              <a:rPr lang="fr-FR" sz="1200" dirty="0">
                <a:solidFill>
                  <a:srgbClr val="F5CA00"/>
                </a:solidFill>
                <a:latin typeface="Verdana" panose="020B0604030504040204" pitchFamily="34" charset="0"/>
                <a:ea typeface="Verdana" panose="020B0604030504040204" pitchFamily="34" charset="0"/>
                <a:cs typeface="Verdana" panose="020B0604030504040204" pitchFamily="34" charset="0"/>
              </a:rPr>
              <a:t>La piété consiste à les accomplir selon les règles fixées par la tradition. </a:t>
            </a:r>
          </a:p>
          <a:p>
            <a:r>
              <a:rPr lang="fr-FR" sz="1200" dirty="0">
                <a:solidFill>
                  <a:srgbClr val="F5CA00"/>
                </a:solidFill>
                <a:latin typeface="Verdana" panose="020B0604030504040204" pitchFamily="34" charset="0"/>
                <a:ea typeface="Verdana" panose="020B0604030504040204" pitchFamily="34" charset="0"/>
                <a:cs typeface="Verdana" panose="020B0604030504040204" pitchFamily="34" charset="0"/>
              </a:rPr>
              <a:t>Toute atteinte à ce domaine sacré, est ressentie comme une atteinte à la cité, est l’objet de poursuites judiciaires visant à exclure l’impie de la communauté.</a:t>
            </a:r>
          </a:p>
          <a:p>
            <a:endParaRPr lang="fr-FR" sz="1200"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r>
              <a:rPr lang="fr-FR" sz="1200" kern="1200" dirty="0">
                <a:solidFill>
                  <a:schemeClr val="tx1"/>
                </a:solidFill>
                <a:effectLst/>
                <a:latin typeface="+mn-lt"/>
                <a:ea typeface="+mn-ea"/>
                <a:cs typeface="+mn-cs"/>
              </a:rPr>
              <a:t>Prières : il faut être propre, debout et la dire à voix haute ;</a:t>
            </a:r>
          </a:p>
          <a:p>
            <a:r>
              <a:rPr lang="fr-FR" sz="1200" kern="1200" dirty="0">
                <a:solidFill>
                  <a:schemeClr val="tx1"/>
                </a:solidFill>
                <a:effectLst/>
                <a:latin typeface="+mn-lt"/>
                <a:ea typeface="+mn-ea"/>
                <a:cs typeface="+mn-cs"/>
              </a:rPr>
              <a:t>Offrandes et sacrifices permettent d’honorer et solliciter les dieux.</a:t>
            </a:r>
          </a:p>
          <a:p>
            <a:r>
              <a:rPr lang="fr-FR" sz="1200" b="1" kern="1200" dirty="0">
                <a:solidFill>
                  <a:schemeClr val="tx1"/>
                </a:solidFill>
                <a:effectLst/>
                <a:latin typeface="+mn-lt"/>
                <a:ea typeface="+mn-ea"/>
                <a:cs typeface="+mn-cs"/>
              </a:rPr>
              <a:t>libation </a:t>
            </a:r>
            <a:r>
              <a:rPr lang="fr-FR" sz="1200" kern="1200" dirty="0">
                <a:solidFill>
                  <a:schemeClr val="tx1"/>
                </a:solidFill>
                <a:effectLst/>
                <a:latin typeface="+mn-lt"/>
                <a:ea typeface="+mn-ea"/>
                <a:cs typeface="+mn-cs"/>
              </a:rPr>
              <a:t>consiste en une offrande de boisson aux dieux (prière, la libation sur le sol, une consommation)</a:t>
            </a:r>
          </a:p>
          <a:p>
            <a:r>
              <a:rPr lang="fr-FR" sz="1200" b="1" kern="1200" dirty="0">
                <a:solidFill>
                  <a:schemeClr val="tx1"/>
                </a:solidFill>
                <a:effectLst/>
                <a:latin typeface="+mn-lt"/>
                <a:ea typeface="+mn-ea"/>
                <a:cs typeface="+mn-cs"/>
              </a:rPr>
              <a:t>Sacrifice</a:t>
            </a:r>
            <a:r>
              <a:rPr lang="fr-FR" sz="1200" kern="1200" dirty="0">
                <a:solidFill>
                  <a:schemeClr val="tx1"/>
                </a:solidFill>
                <a:effectLst/>
                <a:latin typeface="+mn-lt"/>
                <a:ea typeface="+mn-ea"/>
                <a:cs typeface="+mn-cs"/>
              </a:rPr>
              <a:t> : Offrande d’aliments faite à un dieu ou à une déesse (souvent des animaux égorgés sur l’autel puis brûlés).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Un sanctuaire</a:t>
            </a:r>
            <a:r>
              <a:rPr lang="fr-FR" sz="1200" kern="1200" dirty="0">
                <a:solidFill>
                  <a:schemeClr val="tx1"/>
                </a:solidFill>
                <a:effectLst/>
                <a:latin typeface="+mn-lt"/>
                <a:ea typeface="+mn-ea"/>
                <a:cs typeface="+mn-cs"/>
              </a:rPr>
              <a:t> se caractérise principalement par la présence d’un autel qui est l’élément le plus important pour le culte : table en pierre située devant le temple d’un dieu et où on fait des offrandes et des sacrifices pour le dieu</a:t>
            </a:r>
          </a:p>
          <a:p>
            <a:br>
              <a:rPr lang="fr-FR" sz="1200" kern="1200" dirty="0">
                <a:solidFill>
                  <a:schemeClr val="tx1"/>
                </a:solidFill>
                <a:effectLst/>
                <a:latin typeface="+mn-lt"/>
                <a:ea typeface="+mn-ea"/>
                <a:cs typeface="+mn-cs"/>
              </a:rPr>
            </a:br>
            <a:br>
              <a:rPr lang="fr-FR" sz="1200" kern="1200" dirty="0">
                <a:solidFill>
                  <a:schemeClr val="tx1"/>
                </a:solidFill>
                <a:effectLst/>
                <a:latin typeface="+mn-lt"/>
                <a:ea typeface="+mn-ea"/>
                <a:cs typeface="+mn-cs"/>
              </a:rPr>
            </a:br>
            <a:r>
              <a:rPr lang="fr-FR" sz="1200" b="1" kern="1200" dirty="0">
                <a:solidFill>
                  <a:schemeClr val="tx1"/>
                </a:solidFill>
                <a:effectLst/>
                <a:latin typeface="+mn-lt"/>
                <a:ea typeface="+mn-ea"/>
                <a:cs typeface="+mn-cs"/>
              </a:rPr>
              <a:t>Le temple</a:t>
            </a:r>
            <a:r>
              <a:rPr lang="fr-FR" sz="1200" kern="1200" dirty="0">
                <a:solidFill>
                  <a:schemeClr val="tx1"/>
                </a:solidFill>
                <a:effectLst/>
                <a:latin typeface="+mn-lt"/>
                <a:ea typeface="+mn-ea"/>
                <a:cs typeface="+mn-cs"/>
              </a:rPr>
              <a:t> est un bâtiment abritant la statue de la divinité: le dieu est réputé l’habiter par moments. Le temple d’Apollon a, à Delphes, une importance particulière due à la présence de l’oracle en son sein. </a:t>
            </a:r>
          </a:p>
          <a:p>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rgbClr val="F5CA00"/>
                </a:solidFill>
                <a:latin typeface="Verdana" panose="020B0604030504040204" pitchFamily="34" charset="0"/>
                <a:ea typeface="Verdana" panose="020B0604030504040204" pitchFamily="34" charset="0"/>
                <a:cs typeface="Verdana" panose="020B0604030504040204" pitchFamily="34" charset="0"/>
              </a:rPr>
              <a:t>les fêtes publiques avec processions, mais aussi le théâtre et les jeux.</a:t>
            </a:r>
          </a:p>
          <a:p>
            <a:br>
              <a:rPr lang="fr-FR" sz="1200" kern="1200" dirty="0">
                <a:solidFill>
                  <a:schemeClr val="tx1"/>
                </a:solidFill>
                <a:effectLst/>
                <a:latin typeface="+mn-lt"/>
                <a:ea typeface="+mn-ea"/>
                <a:cs typeface="+mn-cs"/>
              </a:rPr>
            </a:br>
            <a:r>
              <a:rPr lang="fr-FR" sz="1200" b="1" kern="1200" dirty="0">
                <a:solidFill>
                  <a:schemeClr val="tx1"/>
                </a:solidFill>
                <a:effectLst/>
                <a:latin typeface="+mn-lt"/>
                <a:ea typeface="+mn-ea"/>
                <a:cs typeface="+mn-cs"/>
              </a:rPr>
              <a:t>Le sanctuaire panhellénique </a:t>
            </a:r>
            <a:r>
              <a:rPr lang="fr-FR" sz="1200" kern="1200" dirty="0">
                <a:solidFill>
                  <a:schemeClr val="tx1"/>
                </a:solidFill>
                <a:effectLst/>
                <a:latin typeface="+mn-lt"/>
                <a:ea typeface="+mn-ea"/>
                <a:cs typeface="+mn-cs"/>
              </a:rPr>
              <a:t>est un lieu consacré au culte d’un dieu et entretenu par l’ensemble des cités grecques (ex: Olympie, Delphes, </a:t>
            </a:r>
            <a:r>
              <a:rPr lang="fr-FR" sz="1200" kern="1200" dirty="0" err="1">
                <a:solidFill>
                  <a:schemeClr val="tx1"/>
                </a:solidFill>
                <a:effectLst/>
                <a:latin typeface="+mn-lt"/>
                <a:ea typeface="+mn-ea"/>
                <a:cs typeface="+mn-cs"/>
              </a:rPr>
              <a:t>Delos</a:t>
            </a:r>
            <a:r>
              <a:rPr lang="fr-FR" sz="1200" kern="1200" dirty="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14</a:t>
            </a:fld>
            <a:endParaRPr lang="fr-FR"/>
          </a:p>
        </p:txBody>
      </p:sp>
    </p:spTree>
    <p:extLst>
      <p:ext uri="{BB962C8B-B14F-4D97-AF65-F5344CB8AC3E}">
        <p14:creationId xmlns:p14="http://schemas.microsoft.com/office/powerpoint/2010/main" val="2865881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des quatre plaques de bois peintes de </a:t>
            </a:r>
            <a:r>
              <a:rPr lang="fr-FR" dirty="0" err="1"/>
              <a:t>Pitsa</a:t>
            </a:r>
            <a:r>
              <a:rPr lang="fr-FR" dirty="0"/>
              <a:t>, trouvées en 1934, près de Sicyone, dans une grotte au-dessus du village de </a:t>
            </a:r>
            <a:r>
              <a:rPr lang="fr-FR" dirty="0" err="1"/>
              <a:t>Pitsa</a:t>
            </a:r>
            <a:r>
              <a:rPr lang="fr-FR" dirty="0"/>
              <a:t>, en Corinthie. Les inscriptions révèlent qu'elles étaient dédiées aux Nymphes, vénérées dans cette grotte. Les plaques de bois peintes étaient les formes les plus populaires et les plus économiques de dédicaces aux sanctuaires. </a:t>
            </a:r>
          </a:p>
          <a:p>
            <a:endParaRPr lang="fr-FR" dirty="0"/>
          </a:p>
          <a:p>
            <a:r>
              <a:rPr lang="fr-FR" dirty="0"/>
              <a:t>Celles de </a:t>
            </a:r>
            <a:r>
              <a:rPr lang="fr-FR" dirty="0" err="1"/>
              <a:t>Pitsa</a:t>
            </a:r>
            <a:r>
              <a:rPr lang="fr-FR" dirty="0"/>
              <a:t> sont d'une grande valeur, car elles constituent le seul exemple de peinture corinthienne à grande échelle. [ Elles sont réalisées avec la technique de la "xérographie", utilisant des pigments minéraux. À l'intérieur des contours rouges ou noirs des figures, les couleurs (blanc, rouge, bleu, jaune, violet, brun, vert et noir) étaient appliquées sans gradation. Les inscriptions des dédicaces sont écrites en alphabet corinthien. ]</a:t>
            </a:r>
          </a:p>
          <a:p>
            <a:endParaRPr lang="fr-FR" dirty="0"/>
          </a:p>
          <a:p>
            <a:r>
              <a:rPr lang="fr-FR" dirty="0"/>
              <a:t>La plaque représente une procession à un autel pour sacrifier un agneau, au son de la flûte et de la lyre. La dédicace aux Grâces (Charites) est indiquée, avec des noms. Vers 540-530 av. J.-C.</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15</a:t>
            </a:fld>
            <a:endParaRPr lang="fr-FR"/>
          </a:p>
        </p:txBody>
      </p:sp>
    </p:spTree>
    <p:extLst>
      <p:ext uri="{BB962C8B-B14F-4D97-AF65-F5344CB8AC3E}">
        <p14:creationId xmlns:p14="http://schemas.microsoft.com/office/powerpoint/2010/main" val="293096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occupants des temples grecs étaient des dieux,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16</a:t>
            </a:fld>
            <a:endParaRPr lang="fr-FR"/>
          </a:p>
        </p:txBody>
      </p:sp>
    </p:spTree>
    <p:extLst>
      <p:ext uri="{BB962C8B-B14F-4D97-AF65-F5344CB8AC3E}">
        <p14:creationId xmlns:p14="http://schemas.microsoft.com/office/powerpoint/2010/main" val="3215790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Cliquer sur animation</a:t>
            </a:r>
          </a:p>
          <a:p>
            <a:r>
              <a:rPr lang="fr-FR" dirty="0"/>
              <a:t>Commentaire léger</a:t>
            </a:r>
          </a:p>
          <a:p>
            <a:r>
              <a:rPr lang="fr-FR" dirty="0"/>
              <a:t>Précisons que pratiquement tous les temples érigés en Sicile sont de style doriens, </a:t>
            </a:r>
            <a:r>
              <a:rPr lang="fr-FR" dirty="0" err="1"/>
              <a:t>aissi</a:t>
            </a:r>
            <a:r>
              <a:rPr lang="fr-FR" dirty="0"/>
              <a:t> que tous ceux que je vais décrire.</a:t>
            </a:r>
          </a:p>
          <a:p>
            <a:endParaRPr lang="fr-FR" dirty="0"/>
          </a:p>
          <a:p>
            <a:r>
              <a:rPr lang="fr-FR" dirty="0"/>
              <a:t>Je ne vais pas faire un cours autour du vocabulaire spécifique des temples grecs que nous avons déjà croisé.</a:t>
            </a:r>
          </a:p>
          <a:p>
            <a:endParaRPr lang="fr-FR" dirty="0"/>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17</a:t>
            </a:fld>
            <a:endParaRPr lang="fr-FR"/>
          </a:p>
        </p:txBody>
      </p:sp>
    </p:spTree>
    <p:extLst>
      <p:ext uri="{BB962C8B-B14F-4D97-AF65-F5344CB8AC3E}">
        <p14:creationId xmlns:p14="http://schemas.microsoft.com/office/powerpoint/2010/main" val="319325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a:t>
            </a:r>
            <a:r>
              <a:rPr lang="fr-FR" dirty="0" err="1"/>
              <a:t>digital.playbacpresse.fr</a:t>
            </a:r>
            <a:r>
              <a:rPr lang="fr-FR" dirty="0"/>
              <a:t>/exposes-</a:t>
            </a:r>
            <a:r>
              <a:rPr lang="fr-FR" dirty="0" err="1"/>
              <a:t>detail</a:t>
            </a:r>
            <a:r>
              <a:rPr lang="fr-FR" dirty="0"/>
              <a:t>/</a:t>
            </a:r>
            <a:r>
              <a:rPr lang="fr-FR" dirty="0" err="1"/>
              <a:t>mquo</a:t>
            </a:r>
            <a:r>
              <a:rPr lang="fr-FR" dirty="0"/>
              <a:t>/les-temples-grecs</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18</a:t>
            </a:fld>
            <a:endParaRPr lang="fr-FR"/>
          </a:p>
        </p:txBody>
      </p:sp>
    </p:spTree>
    <p:extLst>
      <p:ext uri="{BB962C8B-B14F-4D97-AF65-F5344CB8AC3E}">
        <p14:creationId xmlns:p14="http://schemas.microsoft.com/office/powerpoint/2010/main" val="2946470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a:t>
            </a:r>
            <a:r>
              <a:rPr lang="fr-FR" dirty="0" err="1"/>
              <a:t>fr.wikipedia.org</a:t>
            </a:r>
            <a:r>
              <a:rPr lang="fr-FR" dirty="0"/>
              <a:t>/wiki/Ath%C3%A9na_Parth%C3%A9nos</a:t>
            </a:r>
          </a:p>
          <a:p>
            <a:r>
              <a:rPr lang="fr-FR" dirty="0"/>
              <a:t>Statue en taille réduite (</a:t>
            </a:r>
            <a:r>
              <a:rPr lang="fr-FR" dirty="0">
                <a:hlinkClick r:id="rId3" tooltip="Musée royal de l'Ontario"/>
              </a:rPr>
              <a:t>Musée royal de l'Ontario</a:t>
            </a:r>
            <a:r>
              <a:rPr lang="fr-FR" dirty="0"/>
              <a:t>). Restitution suggérée par </a:t>
            </a:r>
            <a:r>
              <a:rPr lang="fr-FR" dirty="0" err="1"/>
              <a:t>Neda</a:t>
            </a:r>
            <a:r>
              <a:rPr lang="fr-FR" dirty="0"/>
              <a:t> </a:t>
            </a:r>
            <a:r>
              <a:rPr lang="fr-FR" dirty="0" err="1"/>
              <a:t>Liepen</a:t>
            </a:r>
            <a:r>
              <a:rPr lang="fr-FR" dirty="0"/>
              <a:t>.</a:t>
            </a:r>
          </a:p>
          <a:p>
            <a:endParaRPr lang="fr-FR" dirty="0"/>
          </a:p>
          <a:p>
            <a:r>
              <a:rPr lang="fr-FR" dirty="0"/>
              <a:t>https://</a:t>
            </a:r>
            <a:r>
              <a:rPr lang="fr-FR" dirty="0" err="1"/>
              <a:t>fr.wikipedia.org</a:t>
            </a:r>
            <a:r>
              <a:rPr lang="fr-FR" dirty="0"/>
              <a:t>/wiki/Statue_chrys%C3%A9l%C3%A9phantine_de_Zeus_%C3%A0_Olympie</a:t>
            </a:r>
          </a:p>
          <a:p>
            <a:r>
              <a:rPr lang="fr-FR" dirty="0"/>
              <a:t>Gravure tirée de </a:t>
            </a:r>
            <a:r>
              <a:rPr lang="fr-FR" i="1" dirty="0"/>
              <a:t>Le Jupiter olympien ou l'art de la sculpture antique</a:t>
            </a:r>
            <a:r>
              <a:rPr lang="fr-FR" dirty="0"/>
              <a:t> par </a:t>
            </a:r>
            <a:r>
              <a:rPr lang="fr-FR" dirty="0">
                <a:hlinkClick r:id="rId4" tooltip="Antoine Chrysostome Quatremère de Quincy"/>
              </a:rPr>
              <a:t>Quatremère de Quincy</a:t>
            </a:r>
            <a:r>
              <a:rPr lang="fr-FR" dirty="0"/>
              <a:t> (1815). </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19</a:t>
            </a:fld>
            <a:endParaRPr lang="fr-FR"/>
          </a:p>
        </p:txBody>
      </p:sp>
    </p:spTree>
    <p:extLst>
      <p:ext uri="{BB962C8B-B14F-4D97-AF65-F5344CB8AC3E}">
        <p14:creationId xmlns:p14="http://schemas.microsoft.com/office/powerpoint/2010/main" val="1411602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Sur la page : </a:t>
            </a:r>
            <a:r>
              <a:rPr lang="fr-FR" sz="1200" i="1" dirty="0">
                <a:solidFill>
                  <a:srgbClr val="FFC000"/>
                </a:solidFill>
                <a:latin typeface="Verdana" panose="020B0604030504040204" pitchFamily="34" charset="0"/>
                <a:ea typeface="Verdana" panose="020B0604030504040204" pitchFamily="34" charset="0"/>
                <a:cs typeface="Verdana" panose="020B0604030504040204" pitchFamily="34" charset="0"/>
              </a:rPr>
              <a:t>Wiki : </a:t>
            </a:r>
            <a:r>
              <a:rPr lang="fr-FR" sz="1200" i="1" dirty="0" err="1">
                <a:solidFill>
                  <a:srgbClr val="FFC000"/>
                </a:solidFill>
                <a:latin typeface="Verdana" panose="020B0604030504040204" pitchFamily="34" charset="0"/>
                <a:ea typeface="Verdana" panose="020B0604030504040204" pitchFamily="34" charset="0"/>
                <a:cs typeface="Verdana" panose="020B0604030504040204" pitchFamily="34" charset="0"/>
              </a:rPr>
              <a:t>Trinacrie</a:t>
            </a:r>
            <a:r>
              <a:rPr lang="fr-FR" sz="1200" i="1" dirty="0">
                <a:solidFill>
                  <a:srgbClr val="FFC000"/>
                </a:solidFill>
                <a:latin typeface="Verdana" panose="020B0604030504040204" pitchFamily="34" charset="0"/>
                <a:ea typeface="Verdana" panose="020B0604030504040204" pitchFamily="34" charset="0"/>
                <a:cs typeface="Verdana" panose="020B0604030504040204" pitchFamily="34" charset="0"/>
              </a:rPr>
              <a:t>, on trouve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F5CA00"/>
                </a:solidFill>
                <a:latin typeface="Verdana" panose="020B0604030504040204" pitchFamily="34" charset="0"/>
                <a:ea typeface="Verdana" panose="020B0604030504040204" pitchFamily="34" charset="0"/>
                <a:cs typeface="Verdana" panose="020B0604030504040204" pitchFamily="34" charset="0"/>
              </a:rPr>
              <a:t>Les villes grecques de la Sicile (Agrigente, Sélinonte, Ségeste, Syracuse, Zancle) étaient parmi les plus belles villes du monde hellénique.</a:t>
            </a:r>
          </a:p>
          <a:p>
            <a:pPr>
              <a:spcAft>
                <a:spcPts val="600"/>
              </a:spcAft>
            </a:pPr>
            <a:r>
              <a:rPr lang="fr-FR" sz="1200" dirty="0">
                <a:solidFill>
                  <a:srgbClr val="F5CA00"/>
                </a:solidFill>
                <a:latin typeface="Verdana" panose="020B0604030504040204" pitchFamily="34" charset="0"/>
                <a:ea typeface="Verdana" panose="020B0604030504040204" pitchFamily="34" charset="0"/>
                <a:cs typeface="Verdana" panose="020B0604030504040204" pitchFamily="34" charset="0"/>
              </a:rPr>
              <a:t>Le drapeau de la Sicile représente la gorgone à trois jambes (</a:t>
            </a:r>
            <a:r>
              <a:rPr lang="fr-FR" sz="1200" dirty="0" err="1">
                <a:solidFill>
                  <a:srgbClr val="F5CA00"/>
                </a:solidFill>
                <a:latin typeface="Verdana" panose="020B0604030504040204" pitchFamily="34" charset="0"/>
                <a:ea typeface="Verdana" panose="020B0604030504040204" pitchFamily="34" charset="0"/>
                <a:cs typeface="Verdana" panose="020B0604030504040204" pitchFamily="34" charset="0"/>
              </a:rPr>
              <a:t>Trinacria</a:t>
            </a:r>
            <a:r>
              <a:rPr lang="fr-FR" sz="1200" dirty="0">
                <a:solidFill>
                  <a:srgbClr val="F5CA00"/>
                </a:solidFill>
                <a:latin typeface="Verdana" panose="020B0604030504040204" pitchFamily="34" charset="0"/>
                <a:ea typeface="Verdana" panose="020B0604030504040204" pitchFamily="34" charset="0"/>
                <a:cs typeface="Verdana" panose="020B0604030504040204" pitchFamily="34" charset="0"/>
              </a:rPr>
              <a:t>), 3 épis de blé rappelle qu’elle fut le grenier à blé de l’empire romain.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F5CA00"/>
                </a:solidFill>
                <a:latin typeface="Verdana" panose="020B0604030504040204" pitchFamily="34" charset="0"/>
                <a:ea typeface="Verdana" panose="020B0604030504040204" pitchFamily="34" charset="0"/>
                <a:cs typeface="Verdana" panose="020B0604030504040204" pitchFamily="34" charset="0"/>
              </a:rPr>
              <a:t>Prenons un peu de recul</a:t>
            </a:r>
          </a:p>
          <a:p>
            <a:endParaRPr lang="fr-FR" dirty="0"/>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2</a:t>
            </a:fld>
            <a:endParaRPr lang="fr-FR"/>
          </a:p>
        </p:txBody>
      </p:sp>
    </p:spTree>
    <p:extLst>
      <p:ext uri="{BB962C8B-B14F-4D97-AF65-F5344CB8AC3E}">
        <p14:creationId xmlns:p14="http://schemas.microsoft.com/office/powerpoint/2010/main" val="2578008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"Plus que solitaire, il crée la solitude" a dit André SUARÈZ, de ce temple de Ségeste, </a:t>
            </a:r>
          </a:p>
          <a:p>
            <a:r>
              <a:rPr lang="fr-FR" dirty="0"/>
              <a:t>Nous allons vérifier cette phrase…</a:t>
            </a:r>
          </a:p>
          <a:p>
            <a:endParaRPr lang="fr-FR" dirty="0"/>
          </a:p>
          <a:p>
            <a:r>
              <a:rPr lang="fr-FR" dirty="0"/>
              <a:t>Regardons cette carte, les grands chantiers doriques de Sicile sont toujours très proche de la mer, ce n'est  pas  le cas de Ségeste.</a:t>
            </a:r>
          </a:p>
          <a:p>
            <a:endParaRPr lang="fr-FR" dirty="0"/>
          </a:p>
          <a:p>
            <a:r>
              <a:rPr lang="fr-FR" dirty="0"/>
              <a:t>Et Sélinonte est très près  : ~40 km , les Carthaginois encore plus près : au Nord et à l'ouest</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20</a:t>
            </a:fld>
            <a:endParaRPr lang="fr-FR"/>
          </a:p>
        </p:txBody>
      </p:sp>
    </p:spTree>
    <p:extLst>
      <p:ext uri="{BB962C8B-B14F-4D97-AF65-F5344CB8AC3E}">
        <p14:creationId xmlns:p14="http://schemas.microsoft.com/office/powerpoint/2010/main" val="3656125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 Guide bleu : « attention chefs d’œuvre ! (…) 2 monuments exceptionnels, miraculeusement intacts (ou presque) : un temple grec  (…) et  un théâtre, l’un des plus beaux de Sicile »</a:t>
            </a:r>
          </a:p>
          <a:p>
            <a:endParaRPr lang="fr-FR" dirty="0"/>
          </a:p>
          <a:p>
            <a:r>
              <a:rPr lang="fr-FR" dirty="0"/>
              <a:t>Le temple de Ségeste est situé dans un emplacement grandiose dont l’homme semble absent. Il est cerné par une bien rude nature…</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21</a:t>
            </a:fld>
            <a:endParaRPr lang="fr-FR"/>
          </a:p>
        </p:txBody>
      </p:sp>
    </p:spTree>
    <p:extLst>
      <p:ext uri="{BB962C8B-B14F-4D97-AF65-F5344CB8AC3E}">
        <p14:creationId xmlns:p14="http://schemas.microsoft.com/office/powerpoint/2010/main" val="3580407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 site archéologique de </a:t>
            </a:r>
            <a:r>
              <a:rPr lang="fr-FR" b="1" dirty="0" err="1"/>
              <a:t>Segeste</a:t>
            </a:r>
            <a:r>
              <a:rPr lang="fr-FR" dirty="0"/>
              <a:t>. </a:t>
            </a:r>
          </a:p>
          <a:p>
            <a:endParaRPr lang="fr-FR" dirty="0"/>
          </a:p>
          <a:p>
            <a:r>
              <a:rPr lang="fr-FR" dirty="0"/>
              <a:t>Il est vaste puisqu'il y a deux km de marche pour atteindre le théâtre antique depuis l'entrée du site, un bus propose un parcours plus rapide.</a:t>
            </a:r>
          </a:p>
          <a:p>
            <a:endParaRPr lang="fr-FR" dirty="0"/>
          </a:p>
          <a:p>
            <a:r>
              <a:rPr lang="fr-FR" dirty="0"/>
              <a:t>Il était situé chez </a:t>
            </a:r>
            <a:r>
              <a:rPr lang="fr-FR" b="1" i="1" dirty="0"/>
              <a:t>les Élymes. </a:t>
            </a:r>
            <a:r>
              <a:rPr lang="fr-FR" b="0" i="0" dirty="0"/>
              <a:t>Un des trois peuples, le plus à l'ouest qui précédèrent la colonisation de la Sicile. Ils ont été assez puissants pour résister à la colonie grecque de Sélinonte. </a:t>
            </a:r>
          </a:p>
          <a:p>
            <a:endParaRPr lang="fr-FR" b="0" i="0" dirty="0"/>
          </a:p>
          <a:p>
            <a:r>
              <a:rPr lang="fr-FR" b="0" i="0" dirty="0"/>
              <a:t>Ségeste et Sélinonte s’affrontèrent à propos des frontières de leurs territoires respectifs et, </a:t>
            </a:r>
            <a:r>
              <a:rPr lang="fr-FR" b="1" i="0" dirty="0"/>
              <a:t>en -580, Sélinonte fut vaincue</a:t>
            </a:r>
            <a:r>
              <a:rPr lang="fr-FR" b="0" i="0" dirty="0"/>
              <a:t>. </a:t>
            </a:r>
          </a:p>
          <a:p>
            <a:endParaRPr lang="fr-FR" b="1" i="0" dirty="0"/>
          </a:p>
          <a:p>
            <a:endParaRPr lang="fr-FR" i="0" dirty="0"/>
          </a:p>
          <a:p>
            <a:endParaRPr lang="fr-FR" i="0" dirty="0"/>
          </a:p>
          <a:p>
            <a:endParaRPr lang="fr-FR" dirty="0"/>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22</a:t>
            </a:fld>
            <a:endParaRPr lang="fr-FR"/>
          </a:p>
        </p:txBody>
      </p:sp>
    </p:spTree>
    <p:extLst>
      <p:ext uri="{BB962C8B-B14F-4D97-AF65-F5344CB8AC3E}">
        <p14:creationId xmlns:p14="http://schemas.microsoft.com/office/powerpoint/2010/main" val="151493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a:p>
            <a:endParaRPr lang="fr-FR" dirty="0"/>
          </a:p>
          <a:p>
            <a:endParaRPr lang="fr-FR" dirty="0"/>
          </a:p>
          <a:p>
            <a:endParaRPr lang="fr-FR" dirty="0"/>
          </a:p>
          <a:p>
            <a:r>
              <a:rPr lang="fr-FR" dirty="0"/>
              <a:t>Au vu des colonnes et de leurs chapiteaux nous sommes en présence d’un temple dorique.</a:t>
            </a:r>
          </a:p>
          <a:p>
            <a:endParaRPr lang="fr-FR" dirty="0"/>
          </a:p>
          <a:p>
            <a:r>
              <a:rPr lang="fr-FR" dirty="0"/>
              <a:t>Il a été construit  construit à partir de -425 en calcaire local. </a:t>
            </a:r>
          </a:p>
          <a:p>
            <a:endParaRPr lang="fr-FR" dirty="0"/>
          </a:p>
          <a:p>
            <a:r>
              <a:rPr lang="fr-FR" dirty="0"/>
              <a:t>Il est doté de 6 colonnes de face et 14 de côté. Il mesure 23 × 58 m, </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23</a:t>
            </a:fld>
            <a:endParaRPr lang="fr-FR"/>
          </a:p>
        </p:txBody>
      </p:sp>
    </p:spTree>
    <p:extLst>
      <p:ext uri="{BB962C8B-B14F-4D97-AF65-F5344CB8AC3E}">
        <p14:creationId xmlns:p14="http://schemas.microsoft.com/office/powerpoint/2010/main" val="2465590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Temple construit par les Élymes, peuple assez mystérieux, mais en tout cas, suffisamment </a:t>
            </a:r>
            <a:r>
              <a:rPr lang="fr-FR" dirty="0" err="1"/>
              <a:t>héllénisé</a:t>
            </a:r>
            <a:r>
              <a:rPr lang="fr-FR" dirty="0"/>
              <a:t> pour bâtir ce monument !</a:t>
            </a:r>
          </a:p>
          <a:p>
            <a:endParaRPr lang="fr-FR" dirty="0"/>
          </a:p>
          <a:p>
            <a:r>
              <a:rPr lang="fr-FR" dirty="0"/>
              <a:t>En conflit permanent avec Sélinonte, Ils demandent l’aide d’Athènes, mais ceux-ci en arrivant en Sicile vont subir une déroute de la part de Syracuse (-409)</a:t>
            </a:r>
          </a:p>
          <a:p>
            <a:endParaRPr lang="fr-FR" dirty="0"/>
          </a:p>
          <a:p>
            <a:r>
              <a:rPr lang="fr-FR" dirty="0"/>
              <a:t>Le temple n’est pas achevé (cannelures des colonnes absente et les blocs du soubassement ont encore leurs tenons de bardage non ravalés). </a:t>
            </a:r>
          </a:p>
          <a:p>
            <a:endParaRPr lang="fr-FR" dirty="0"/>
          </a:p>
          <a:p>
            <a:r>
              <a:rPr lang="fr-FR" dirty="0"/>
              <a:t>Il n'y a pas de trace d'aménagement intérieur (naos) ou de couverture.</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24</a:t>
            </a:fld>
            <a:endParaRPr lang="fr-FR"/>
          </a:p>
        </p:txBody>
      </p:sp>
    </p:spTree>
    <p:extLst>
      <p:ext uri="{BB962C8B-B14F-4D97-AF65-F5344CB8AC3E}">
        <p14:creationId xmlns:p14="http://schemas.microsoft.com/office/powerpoint/2010/main" val="1696704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base du temple.</a:t>
            </a:r>
          </a:p>
          <a:p>
            <a:endParaRPr lang="fr-FR" dirty="0"/>
          </a:p>
          <a:p>
            <a:r>
              <a:rPr lang="fr-FR" dirty="0"/>
              <a:t>3 remarques :</a:t>
            </a:r>
          </a:p>
          <a:p>
            <a:endParaRPr lang="fr-FR" dirty="0"/>
          </a:p>
          <a:p>
            <a:r>
              <a:rPr lang="fr-FR" dirty="0"/>
              <a:t>Nous voyons bien les tambours des colonnes non cannelées qui défient le temps depuis plus de 25 siècles.</a:t>
            </a:r>
          </a:p>
          <a:p>
            <a:endParaRPr lang="fr-FR" dirty="0"/>
          </a:p>
          <a:p>
            <a:r>
              <a:rPr lang="fr-FR" dirty="0"/>
              <a:t>[CLIC]  Le stylobate, le socle, constitué de dalles accolées portent toujours des tenons qui permettent le bardage des blocs. Habituellement elles sont arasées une fois les dalles positionnées…</a:t>
            </a:r>
          </a:p>
          <a:p>
            <a:endParaRPr lang="fr-FR" dirty="0"/>
          </a:p>
          <a:p>
            <a:r>
              <a:rPr lang="fr-FR" dirty="0"/>
              <a:t>Remarquez aussi la courbe du stylobate, plus visible sur les degrés. Elle est équivalente à celle du Parthénon…</a:t>
            </a:r>
          </a:p>
          <a:p>
            <a:r>
              <a:rPr lang="fr-FR" dirty="0"/>
              <a:t>[</a:t>
            </a:r>
            <a:r>
              <a:rPr lang="fr-FR" sz="1200" b="0" i="0" u="none" strike="noStrike" kern="1200" dirty="0">
                <a:solidFill>
                  <a:schemeClr val="tx1"/>
                </a:solidFill>
                <a:effectLst/>
                <a:latin typeface="+mn-lt"/>
                <a:ea typeface="+mn-ea"/>
                <a:cs typeface="+mn-cs"/>
              </a:rPr>
              <a:t> le stylobate donnait l'impression de s'affaisser vers le milieu et les architectes grecs corrigèrent cette illusion optique en lui donnant une ligne légèrement bombée. Ce raffinement avait pour avantage secondaire de faciliter l'écoulement des eaux de pluie qui auraient pu stagner sur le sol de l'édifice. UE]</a:t>
            </a:r>
            <a:endParaRPr lang="fr-FR" dirty="0"/>
          </a:p>
          <a:p>
            <a:endParaRPr lang="fr-FR" dirty="0"/>
          </a:p>
          <a:p>
            <a:r>
              <a:rPr lang="fr-FR" dirty="0"/>
              <a:t>Beaucoup d'hypothèses pour ce blocage du chantier, faute de temps je vous vous en soumettre une : </a:t>
            </a:r>
          </a:p>
          <a:p>
            <a:endParaRPr lang="fr-FR" dirty="0"/>
          </a:p>
          <a:p>
            <a:r>
              <a:rPr lang="fr-FR" dirty="0"/>
              <a:t>Ségeste fait appel à Athènes pour l'aider dans la lutte contre Sélinonte qui s'annonce,  Ce temple montrerai sa passion pour la culture grecque</a:t>
            </a:r>
          </a:p>
          <a:p>
            <a:endParaRPr lang="fr-FR" dirty="0"/>
          </a:p>
          <a:p>
            <a:r>
              <a:rPr lang="fr-FR" dirty="0"/>
              <a:t>Athènes envoie des troupes, mais elles seront défaites par Syracuse (-413). Les Élymes se tournent vers Carthage et recherche leur alliance, le temple n'a plus d'intérêt, ils l'abandonnent., </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25</a:t>
            </a:fld>
            <a:endParaRPr lang="fr-FR"/>
          </a:p>
        </p:txBody>
      </p:sp>
    </p:spTree>
    <p:extLst>
      <p:ext uri="{BB962C8B-B14F-4D97-AF65-F5344CB8AC3E}">
        <p14:creationId xmlns:p14="http://schemas.microsoft.com/office/powerpoint/2010/main" val="16218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 théâtre de 63 mètres de diamètre, construit au milieu du IIIe siècle av. J.-C. </a:t>
            </a:r>
          </a:p>
          <a:p>
            <a:endParaRPr lang="fr-FR" dirty="0"/>
          </a:p>
          <a:p>
            <a:r>
              <a:rPr lang="fr-FR" dirty="0"/>
              <a:t>Il  est construit au flanc du Monte Barbaro, à 440 m d'altitude, dominant le site du temple et la plaine jusqu'au golfe de </a:t>
            </a:r>
            <a:r>
              <a:rPr lang="fr-FR" dirty="0" err="1"/>
              <a:t>Castellamare</a:t>
            </a:r>
            <a:r>
              <a:rPr lang="fr-FR" dirty="0"/>
              <a:t>.</a:t>
            </a:r>
          </a:p>
          <a:p>
            <a:endParaRPr lang="fr-FR" dirty="0"/>
          </a:p>
          <a:p>
            <a:r>
              <a:rPr lang="fr-FR" dirty="0"/>
              <a:t>Il pouvait accueillir 4 000 spectateurs.</a:t>
            </a:r>
          </a:p>
          <a:p>
            <a:endParaRPr lang="fr-FR" dirty="0"/>
          </a:p>
          <a:p>
            <a:r>
              <a:rPr lang="fr-FR" dirty="0"/>
              <a:t>Ira-t-on ? Il est à plus de 2 km du temple, un petit bus peut être emprunté pour y monter.</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26</a:t>
            </a:fld>
            <a:endParaRPr lang="fr-FR"/>
          </a:p>
        </p:txBody>
      </p:sp>
    </p:spTree>
    <p:extLst>
      <p:ext uri="{BB962C8B-B14F-4D97-AF65-F5344CB8AC3E}">
        <p14:creationId xmlns:p14="http://schemas.microsoft.com/office/powerpoint/2010/main" val="1361069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Passons à Sélinonte, est la cité grecque la plus occidentale de Sicile.</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27</a:t>
            </a:fld>
            <a:endParaRPr lang="fr-FR"/>
          </a:p>
        </p:txBody>
      </p:sp>
    </p:spTree>
    <p:extLst>
      <p:ext uri="{BB962C8B-B14F-4D97-AF65-F5344CB8AC3E}">
        <p14:creationId xmlns:p14="http://schemas.microsoft.com/office/powerpoint/2010/main" val="2181240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Pb des colonisations secondaires</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28</a:t>
            </a:fld>
            <a:endParaRPr lang="fr-FR"/>
          </a:p>
        </p:txBody>
      </p:sp>
    </p:spTree>
    <p:extLst>
      <p:ext uri="{BB962C8B-B14F-4D97-AF65-F5344CB8AC3E}">
        <p14:creationId xmlns:p14="http://schemas.microsoft.com/office/powerpoint/2010/main" val="2685920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colons de  </a:t>
            </a:r>
            <a:r>
              <a:rPr lang="fr-FR" dirty="0" err="1"/>
              <a:t>Magare</a:t>
            </a:r>
            <a:r>
              <a:rPr lang="fr-FR" dirty="0"/>
              <a:t> Hybla étaient assez à l'étroit sur la face orientale de la Sicile.  </a:t>
            </a:r>
          </a:p>
          <a:p>
            <a:r>
              <a:rPr lang="fr-FR" dirty="0"/>
              <a:t>Cherchent et  trouvent enfin un endroit propice, très à l'Ouest à coté d'un petit fleuve le </a:t>
            </a:r>
            <a:r>
              <a:rPr lang="fr-FR" dirty="0" err="1"/>
              <a:t>Selinus</a:t>
            </a:r>
            <a:r>
              <a:rPr lang="fr-FR" dirty="0"/>
              <a:t> =&gt; le nom de Sélinonte, vers -630.</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29</a:t>
            </a:fld>
            <a:endParaRPr lang="fr-FR"/>
          </a:p>
        </p:txBody>
      </p:sp>
    </p:spTree>
    <p:extLst>
      <p:ext uri="{BB962C8B-B14F-4D97-AF65-F5344CB8AC3E}">
        <p14:creationId xmlns:p14="http://schemas.microsoft.com/office/powerpoint/2010/main" val="3572512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Sicile dispose d'une position centrale en Méditerranée, </a:t>
            </a:r>
          </a:p>
          <a:p>
            <a:endParaRPr lang="fr-FR" dirty="0"/>
          </a:p>
          <a:p>
            <a:r>
              <a:rPr lang="fr-FR" dirty="0"/>
              <a:t>CLIC1   3 km la sépare de la Calabre, par le détroit de Messine, </a:t>
            </a:r>
          </a:p>
          <a:p>
            <a:endParaRPr lang="fr-FR" dirty="0"/>
          </a:p>
          <a:p>
            <a:r>
              <a:rPr lang="fr-FR" dirty="0"/>
              <a:t>CLIC2   145 km de la Tunisie par le canal de Sicile (la Manche : 34 km minimum)</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3</a:t>
            </a:fld>
            <a:endParaRPr lang="fr-FR"/>
          </a:p>
        </p:txBody>
      </p:sp>
    </p:spTree>
    <p:extLst>
      <p:ext uri="{BB962C8B-B14F-4D97-AF65-F5344CB8AC3E}">
        <p14:creationId xmlns:p14="http://schemas.microsoft.com/office/powerpoint/2010/main" val="39457460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Hulot, Jean [Ill.]; Fougères, Gustave [Ill.] Sélinonte: la ville, l'acropole et les temples ; [Colonie dorienne en Sicile] — Paris, 1910</a:t>
            </a:r>
          </a:p>
          <a:p>
            <a:endParaRPr lang="fr-FR" dirty="0"/>
          </a:p>
          <a:p>
            <a:r>
              <a:rPr lang="fr-FR" dirty="0"/>
              <a:t>À son apogée, on estime la population de la ville à 80 000.</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32</a:t>
            </a:fld>
            <a:endParaRPr lang="fr-FR"/>
          </a:p>
        </p:txBody>
      </p:sp>
    </p:spTree>
    <p:extLst>
      <p:ext uri="{BB962C8B-B14F-4D97-AF65-F5344CB8AC3E}">
        <p14:creationId xmlns:p14="http://schemas.microsoft.com/office/powerpoint/2010/main" val="275434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33</a:t>
            </a:fld>
            <a:endParaRPr lang="fr-FR"/>
          </a:p>
        </p:txBody>
      </p:sp>
    </p:spTree>
    <p:extLst>
      <p:ext uri="{BB962C8B-B14F-4D97-AF65-F5344CB8AC3E}">
        <p14:creationId xmlns:p14="http://schemas.microsoft.com/office/powerpoint/2010/main" val="737974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Hulot, Jean [Ill.]; Fougères, Gustave [Ill.] Sélinonte: la ville, l'acropole et les temples ; [Colonie dorienne en Sicile] — Paris, 1910</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34</a:t>
            </a:fld>
            <a:endParaRPr lang="fr-FR"/>
          </a:p>
        </p:txBody>
      </p:sp>
    </p:spTree>
    <p:extLst>
      <p:ext uri="{BB962C8B-B14F-4D97-AF65-F5344CB8AC3E}">
        <p14:creationId xmlns:p14="http://schemas.microsoft.com/office/powerpoint/2010/main" val="600589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409, Hannibal assiège Sélinonte, en 9 jours, la ville est prise.</a:t>
            </a:r>
          </a:p>
          <a:p>
            <a:r>
              <a:rPr lang="fr-FR" dirty="0"/>
              <a:t>Elle sera saccagée, les temples pillés, 16 000 périssent - 5 000 prisonniers.</a:t>
            </a:r>
          </a:p>
          <a:p>
            <a:endParaRPr lang="fr-FR" dirty="0"/>
          </a:p>
          <a:p>
            <a:r>
              <a:rPr lang="fr-FR" dirty="0"/>
              <a:t>La ville est définitivement détruite en -250 (1re guerre punique)</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36</a:t>
            </a:fld>
            <a:endParaRPr lang="fr-FR"/>
          </a:p>
        </p:txBody>
      </p:sp>
    </p:spTree>
    <p:extLst>
      <p:ext uri="{BB962C8B-B14F-4D97-AF65-F5344CB8AC3E}">
        <p14:creationId xmlns:p14="http://schemas.microsoft.com/office/powerpoint/2010/main" val="15839976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37</a:t>
            </a:fld>
            <a:endParaRPr lang="fr-FR"/>
          </a:p>
        </p:txBody>
      </p:sp>
    </p:spTree>
    <p:extLst>
      <p:ext uri="{BB962C8B-B14F-4D97-AF65-F5344CB8AC3E}">
        <p14:creationId xmlns:p14="http://schemas.microsoft.com/office/powerpoint/2010/main" val="2036502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dirty="0">
                <a:solidFill>
                  <a:schemeClr val="tx1"/>
                </a:solidFill>
                <a:effectLst/>
                <a:latin typeface="+mn-lt"/>
                <a:ea typeface="+mn-ea"/>
                <a:cs typeface="+mn-cs"/>
              </a:rPr>
              <a:t>Au XIXe s., une seule colonne, communément appelée </a:t>
            </a:r>
            <a:r>
              <a:rPr lang="fr-FR" sz="1200" b="0" i="1" u="none" strike="noStrike" kern="1200" dirty="0" err="1">
                <a:solidFill>
                  <a:schemeClr val="tx1"/>
                </a:solidFill>
                <a:effectLst/>
                <a:latin typeface="+mn-lt"/>
                <a:ea typeface="+mn-ea"/>
                <a:cs typeface="+mn-cs"/>
              </a:rPr>
              <a:t>Fusu</a:t>
            </a:r>
            <a:r>
              <a:rPr lang="fr-FR" sz="1200" b="0" i="1" u="none" strike="noStrike" kern="1200" dirty="0">
                <a:solidFill>
                  <a:schemeClr val="tx1"/>
                </a:solidFill>
                <a:effectLst/>
                <a:latin typeface="+mn-lt"/>
                <a:ea typeface="+mn-ea"/>
                <a:cs typeface="+mn-cs"/>
              </a:rPr>
              <a:t> </a:t>
            </a:r>
            <a:r>
              <a:rPr lang="fr-FR" sz="1200" b="0" i="1" u="none" strike="noStrike" kern="1200" dirty="0" err="1">
                <a:solidFill>
                  <a:schemeClr val="tx1"/>
                </a:solidFill>
                <a:effectLst/>
                <a:latin typeface="+mn-lt"/>
                <a:ea typeface="+mn-ea"/>
                <a:cs typeface="+mn-cs"/>
              </a:rPr>
              <a:t>dila</a:t>
            </a:r>
            <a:r>
              <a:rPr lang="fr-FR" sz="1200" b="0" i="1" u="none" strike="noStrike" kern="1200" dirty="0">
                <a:solidFill>
                  <a:schemeClr val="tx1"/>
                </a:solidFill>
                <a:effectLst/>
                <a:latin typeface="+mn-lt"/>
                <a:ea typeface="+mn-ea"/>
                <a:cs typeface="+mn-cs"/>
              </a:rPr>
              <a:t> </a:t>
            </a:r>
            <a:r>
              <a:rPr lang="fr-FR" sz="1200" b="0" i="1" u="none" strike="noStrike" kern="1200" dirty="0" err="1">
                <a:solidFill>
                  <a:schemeClr val="tx1"/>
                </a:solidFill>
                <a:effectLst/>
                <a:latin typeface="+mn-lt"/>
                <a:ea typeface="+mn-ea"/>
                <a:cs typeface="+mn-cs"/>
              </a:rPr>
              <a:t>Vecchia</a:t>
            </a:r>
            <a:r>
              <a:rPr lang="fr-FR" sz="1200" b="0" i="0" u="none" strike="noStrike" kern="1200" dirty="0">
                <a:solidFill>
                  <a:schemeClr val="tx1"/>
                </a:solidFill>
                <a:effectLst/>
                <a:latin typeface="+mn-lt"/>
                <a:ea typeface="+mn-ea"/>
                <a:cs typeface="+mn-cs"/>
              </a:rPr>
              <a:t>, était debout dans le Temple G.</a:t>
            </a:r>
          </a:p>
          <a:p>
            <a:r>
              <a:rPr lang="fr-FR" sz="1200" b="0" i="0" u="none" strike="noStrike" kern="1200" dirty="0">
                <a:solidFill>
                  <a:schemeClr val="tx1"/>
                </a:solidFill>
                <a:effectLst/>
                <a:latin typeface="+mn-lt"/>
                <a:ea typeface="+mn-ea"/>
                <a:cs typeface="+mn-cs"/>
              </a:rPr>
              <a:t>Depuis 1809, les archéologues s</a:t>
            </a:r>
            <a:endParaRPr lang="fr-FR" dirty="0"/>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38</a:t>
            </a:fld>
            <a:endParaRPr lang="fr-FR"/>
          </a:p>
        </p:txBody>
      </p:sp>
    </p:spTree>
    <p:extLst>
      <p:ext uri="{BB962C8B-B14F-4D97-AF65-F5344CB8AC3E}">
        <p14:creationId xmlns:p14="http://schemas.microsoft.com/office/powerpoint/2010/main" val="39563490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temple C, bâtit dans la 1</a:t>
            </a:r>
            <a:r>
              <a:rPr lang="fr-FR" baseline="30000" dirty="0"/>
              <a:t>re</a:t>
            </a:r>
            <a:r>
              <a:rPr lang="fr-FR" dirty="0"/>
              <a:t> partie du Vie s. était dédié à Apollon. Relevé en 1925, Une dizaine de métopes ont été retrouvées, elles sont au musée de Palerme.</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40</a:t>
            </a:fld>
            <a:endParaRPr lang="fr-FR"/>
          </a:p>
        </p:txBody>
      </p:sp>
    </p:spTree>
    <p:extLst>
      <p:ext uri="{BB962C8B-B14F-4D97-AF65-F5344CB8AC3E}">
        <p14:creationId xmlns:p14="http://schemas.microsoft.com/office/powerpoint/2010/main" val="2670683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Palermo-Museo-Archeologico</a:t>
            </a:r>
            <a:r>
              <a:rPr lang="fr-FR" dirty="0"/>
              <a:t> </a:t>
            </a:r>
            <a:r>
              <a:rPr lang="fr-FR" dirty="0" err="1"/>
              <a:t>Metopes</a:t>
            </a:r>
            <a:r>
              <a:rPr lang="fr-FR" dirty="0"/>
              <a:t> et triglyphes temple C</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41</a:t>
            </a:fld>
            <a:endParaRPr lang="fr-FR"/>
          </a:p>
        </p:txBody>
      </p:sp>
    </p:spTree>
    <p:extLst>
      <p:ext uri="{BB962C8B-B14F-4D97-AF65-F5344CB8AC3E}">
        <p14:creationId xmlns:p14="http://schemas.microsoft.com/office/powerpoint/2010/main" val="1054473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Temples E F G</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42</a:t>
            </a:fld>
            <a:endParaRPr lang="fr-FR"/>
          </a:p>
        </p:txBody>
      </p:sp>
    </p:spTree>
    <p:extLst>
      <p:ext uri="{BB962C8B-B14F-4D97-AF65-F5344CB8AC3E}">
        <p14:creationId xmlns:p14="http://schemas.microsoft.com/office/powerpoint/2010/main" val="1741988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Temple E</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43</a:t>
            </a:fld>
            <a:endParaRPr lang="fr-FR"/>
          </a:p>
        </p:txBody>
      </p:sp>
    </p:spTree>
    <p:extLst>
      <p:ext uri="{BB962C8B-B14F-4D97-AF65-F5344CB8AC3E}">
        <p14:creationId xmlns:p14="http://schemas.microsoft.com/office/powerpoint/2010/main" val="318975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lnSpc>
                <a:spcPct val="200000"/>
              </a:lnSpc>
              <a:buFont typeface="Arial" panose="020B0604020202020204" pitchFamily="34" charset="0"/>
              <a:buChar char="•"/>
            </a:pPr>
            <a:r>
              <a:rPr lang="fr-FR" sz="1200" dirty="0">
                <a:latin typeface="Verdana" panose="020B0604030504040204" pitchFamily="34" charset="0"/>
                <a:ea typeface="Verdana" panose="020B0604030504040204" pitchFamily="34" charset="0"/>
                <a:cs typeface="Verdana" panose="020B0604030504040204" pitchFamily="34" charset="0"/>
              </a:rPr>
              <a:t>c’est la plus grande île de la mer Méditerranée </a:t>
            </a:r>
          </a:p>
          <a:p>
            <a:pPr marL="342900" indent="-342900">
              <a:lnSpc>
                <a:spcPct val="200000"/>
              </a:lnSpc>
              <a:buFont typeface="Arial" panose="020B0604020202020204" pitchFamily="34" charset="0"/>
              <a:buChar char="•"/>
            </a:pPr>
            <a:endParaRPr lang="fr-FR" sz="12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200000"/>
              </a:lnSpc>
              <a:buFont typeface="Arial" panose="020B0604020202020204" pitchFamily="34" charset="0"/>
              <a:buChar char="•"/>
            </a:pPr>
            <a:r>
              <a:rPr lang="fr-FR" sz="1200" dirty="0">
                <a:latin typeface="Verdana" panose="020B0604030504040204" pitchFamily="34" charset="0"/>
                <a:ea typeface="Verdana" panose="020B0604030504040204" pitchFamily="34" charset="0"/>
                <a:cs typeface="Verdana" panose="020B0604030504040204" pitchFamily="34" charset="0"/>
              </a:rPr>
              <a:t>c'est la région la plus étendue d’Italie (25 711 km</a:t>
            </a:r>
            <a:r>
              <a:rPr lang="fr-FR" sz="1200" baseline="30000" dirty="0">
                <a:latin typeface="Verdana" panose="020B0604030504040204" pitchFamily="34" charset="0"/>
                <a:ea typeface="Verdana" panose="020B0604030504040204" pitchFamily="34" charset="0"/>
                <a:cs typeface="Verdana" panose="020B0604030504040204" pitchFamily="34" charset="0"/>
              </a:rPr>
              <a:t>2</a:t>
            </a:r>
            <a:r>
              <a:rPr lang="fr-FR" sz="1200" dirty="0">
                <a:latin typeface="Verdana" panose="020B0604030504040204" pitchFamily="34" charset="0"/>
                <a:ea typeface="Verdana" panose="020B0604030504040204" pitchFamily="34" charset="0"/>
                <a:cs typeface="Verdana" panose="020B0604030504040204" pitchFamily="34" charset="0"/>
              </a:rPr>
              <a:t>). 8% de la superficie de l’Italie</a:t>
            </a:r>
          </a:p>
          <a:p>
            <a:pPr marL="342900" indent="-342900">
              <a:lnSpc>
                <a:spcPct val="200000"/>
              </a:lnSpc>
              <a:buFont typeface="Arial" panose="020B0604020202020204" pitchFamily="34" charset="0"/>
              <a:buChar char="•"/>
            </a:pPr>
            <a:endParaRPr lang="fr-FR" sz="12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200000"/>
              </a:lnSpc>
              <a:buFont typeface="Arial" panose="020B0604020202020204" pitchFamily="34" charset="0"/>
              <a:buChar char="•"/>
            </a:pPr>
            <a:r>
              <a:rPr lang="fr-FR" sz="1200" dirty="0">
                <a:latin typeface="Verdana" panose="020B0604030504040204" pitchFamily="34" charset="0"/>
                <a:ea typeface="Verdana" panose="020B0604030504040204" pitchFamily="34" charset="0"/>
                <a:cs typeface="Verdana" panose="020B0604030504040204" pitchFamily="34" charset="0"/>
              </a:rPr>
              <a:t>Elle constitue une région autonome depuis 1946, elle a un parlement régional, nous le verrons dans le palais des Normands situé au sud de sa capitale : Palerme ; </a:t>
            </a:r>
          </a:p>
          <a:p>
            <a:pPr marL="342900" indent="-342900">
              <a:lnSpc>
                <a:spcPct val="200000"/>
              </a:lnSpc>
              <a:buFont typeface="Arial" panose="020B0604020202020204" pitchFamily="34" charset="0"/>
              <a:buChar char="•"/>
            </a:pPr>
            <a:endParaRPr lang="fr-FR" sz="12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200000"/>
              </a:lnSpc>
              <a:buFont typeface="Arial" panose="020B0604020202020204" pitchFamily="34" charset="0"/>
              <a:buChar char="•"/>
            </a:pPr>
            <a:r>
              <a:rPr lang="fr-FR" sz="1200" dirty="0">
                <a:latin typeface="Verdana" panose="020B0604030504040204" pitchFamily="34" charset="0"/>
                <a:ea typeface="Verdana" panose="020B0604030504040204" pitchFamily="34" charset="0"/>
                <a:cs typeface="Verdana" panose="020B0604030504040204" pitchFamily="34" charset="0"/>
              </a:rPr>
              <a:t>~ 5 000 000 Siciliens y résident. </a:t>
            </a:r>
          </a:p>
          <a:p>
            <a:pPr marL="342900" indent="-342900">
              <a:lnSpc>
                <a:spcPct val="200000"/>
              </a:lnSpc>
              <a:buFont typeface="Arial" panose="020B0604020202020204" pitchFamily="34" charset="0"/>
              <a:buChar char="•"/>
            </a:pPr>
            <a:endParaRPr lang="fr-FR" sz="12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200000"/>
              </a:lnSpc>
              <a:buFont typeface="Arial" panose="020B0604020202020204" pitchFamily="34" charset="0"/>
              <a:buChar char="•"/>
            </a:pPr>
            <a:r>
              <a:rPr lang="fr-FR" sz="1200" b="0" i="0" u="none" strike="noStrike" kern="1200" dirty="0">
                <a:solidFill>
                  <a:schemeClr val="tx1"/>
                </a:solidFill>
                <a:effectLst/>
                <a:latin typeface="+mn-lt"/>
                <a:ea typeface="+mn-ea"/>
                <a:cs typeface="+mn-cs"/>
              </a:rPr>
              <a:t>Sa densité est de 197 habitants/km</a:t>
            </a:r>
            <a:r>
              <a:rPr lang="fr-FR" sz="1200" b="0" i="0" u="none" strike="noStrike" kern="1200" baseline="30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contre 68,7 pour la Sardaigne et 32 pour la Corse. Nous pouvons dire qu'elle est  densément peuplée. À peu près celle de l'Italie et pas loin de deux fois plus qu'en France.</a:t>
            </a:r>
          </a:p>
          <a:p>
            <a:pPr marL="342900" indent="-342900">
              <a:lnSpc>
                <a:spcPct val="200000"/>
              </a:lnSpc>
              <a:buFont typeface="Arial" panose="020B0604020202020204" pitchFamily="34" charset="0"/>
              <a:buChar char="•"/>
            </a:pPr>
            <a:endParaRPr lang="fr-FR" sz="1200" dirty="0">
              <a:latin typeface="Verdana" panose="020B0604030504040204" pitchFamily="34" charset="0"/>
              <a:ea typeface="Verdana" panose="020B0604030504040204" pitchFamily="34" charset="0"/>
              <a:cs typeface="Verdana" panose="020B0604030504040204" pitchFamily="34" charset="0"/>
            </a:endParaRPr>
          </a:p>
          <a:p>
            <a:pPr>
              <a:lnSpc>
                <a:spcPct val="200000"/>
              </a:lnSpc>
            </a:pPr>
            <a:r>
              <a:rPr lang="fr-FR" sz="1200" dirty="0">
                <a:latin typeface="Verdana" panose="020B0604030504040204" pitchFamily="34" charset="0"/>
                <a:ea typeface="Verdana" panose="020B0604030504040204" pitchFamily="34" charset="0"/>
                <a:cs typeface="Verdana" panose="020B0604030504040204" pitchFamily="34" charset="0"/>
              </a:rPr>
              <a:t>…</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4</a:t>
            </a:fld>
            <a:endParaRPr lang="fr-FR"/>
          </a:p>
        </p:txBody>
      </p:sp>
    </p:spTree>
    <p:extLst>
      <p:ext uri="{BB962C8B-B14F-4D97-AF65-F5344CB8AC3E}">
        <p14:creationId xmlns:p14="http://schemas.microsoft.com/office/powerpoint/2010/main" val="1627986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Timoléon, aristocrate corinthien, né en -410, dans le cadre des luttes entre entre l’aristocratie et les tyrans</a:t>
            </a:r>
          </a:p>
          <a:p>
            <a:endParaRPr lang="fr-FR" dirty="0"/>
          </a:p>
          <a:p>
            <a:r>
              <a:rPr lang="fr-FR" dirty="0"/>
              <a:t>Naquirent à Agrigente : Empédocle et Pirandello</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44</a:t>
            </a:fld>
            <a:endParaRPr lang="fr-FR"/>
          </a:p>
        </p:txBody>
      </p:sp>
    </p:spTree>
    <p:extLst>
      <p:ext uri="{BB962C8B-B14F-4D97-AF65-F5344CB8AC3E}">
        <p14:creationId xmlns:p14="http://schemas.microsoft.com/office/powerpoint/2010/main" val="5638403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la </a:t>
            </a:r>
            <a:r>
              <a:rPr lang="fr-FR" sz="1200" b="1" kern="1200" dirty="0">
                <a:solidFill>
                  <a:schemeClr val="tx1"/>
                </a:solidFill>
                <a:effectLst/>
                <a:latin typeface="+mn-lt"/>
                <a:ea typeface="+mn-ea"/>
                <a:cs typeface="+mn-cs"/>
              </a:rPr>
              <a:t>Vallée des Temples</a:t>
            </a:r>
            <a:r>
              <a:rPr lang="fr-FR" sz="1200" kern="1200" dirty="0">
                <a:solidFill>
                  <a:schemeClr val="tx1"/>
                </a:solidFill>
                <a:effectLst/>
                <a:latin typeface="+mn-lt"/>
                <a:ea typeface="+mn-ea"/>
                <a:cs typeface="+mn-cs"/>
              </a:rPr>
              <a:t> située à Agrigente, est un parc archéologique déclaré patrimoine mondial de l’UNESCO. </a:t>
            </a:r>
          </a:p>
          <a:p>
            <a:r>
              <a:rPr lang="fr-FR" sz="1200" kern="1200" dirty="0">
                <a:solidFill>
                  <a:schemeClr val="tx1"/>
                </a:solidFill>
                <a:effectLst/>
                <a:latin typeface="+mn-lt"/>
                <a:ea typeface="+mn-ea"/>
                <a:cs typeface="+mn-cs"/>
              </a:rPr>
              <a:t>Agrigente est l'une des plus grandes cités antiques du bassin méditerranéen. Son état de conservation est exceptionnellement intact et sa grande rangée de temples doriques constitue l'un des plus extraordinaires ensembles de monuments de l'art et de la culture grecs. (Unesco 1997).</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vallée des temples, en fait une crête était protégée par des remparts d’une longueur de 12 km.</a:t>
            </a: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zone (1300 hectares) est le plus grand site archéologique au monde, c’est le symbole de la ville et de toute la Sicile</a:t>
            </a:r>
          </a:p>
          <a:p>
            <a:endParaRPr lang="fr-FR" dirty="0"/>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45</a:t>
            </a:fld>
            <a:endParaRPr lang="fr-FR"/>
          </a:p>
        </p:txBody>
      </p:sp>
    </p:spTree>
    <p:extLst>
      <p:ext uri="{BB962C8B-B14F-4D97-AF65-F5344CB8AC3E}">
        <p14:creationId xmlns:p14="http://schemas.microsoft.com/office/powerpoint/2010/main" val="27635644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50</a:t>
            </a:fld>
            <a:endParaRPr lang="fr-FR"/>
          </a:p>
        </p:txBody>
      </p:sp>
    </p:spTree>
    <p:extLst>
      <p:ext uri="{BB962C8B-B14F-4D97-AF65-F5344CB8AC3E}">
        <p14:creationId xmlns:p14="http://schemas.microsoft.com/office/powerpoint/2010/main" val="17686961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croisons de curieuses niches </a:t>
            </a:r>
            <a:r>
              <a:rPr lang="fr-FR" sz="1200" b="0" i="0" u="none" strike="noStrike" kern="1200" dirty="0">
                <a:solidFill>
                  <a:schemeClr val="tx1"/>
                </a:solidFill>
                <a:effectLst/>
                <a:latin typeface="+mn-lt"/>
                <a:ea typeface="+mn-ea"/>
                <a:cs typeface="+mn-cs"/>
              </a:rPr>
              <a:t>près de notre promenade</a:t>
            </a:r>
          </a:p>
          <a:p>
            <a:r>
              <a:rPr lang="fr-FR" sz="1200" b="0" i="1" u="none" strike="noStrike" kern="1200" dirty="0">
                <a:solidFill>
                  <a:schemeClr val="tx1"/>
                </a:solidFill>
                <a:effectLst/>
                <a:latin typeface="+mn-lt"/>
                <a:ea typeface="+mn-ea"/>
                <a:cs typeface="+mn-cs"/>
              </a:rPr>
              <a:t>Au VIe siècle, le rempart de la Vallée des Temples servit de nécropole. On y creusa des tombes à « </a:t>
            </a:r>
            <a:r>
              <a:rPr lang="fr-FR" sz="1200" b="0" i="1" u="none" strike="noStrike" kern="1200" dirty="0" err="1">
                <a:solidFill>
                  <a:schemeClr val="tx1"/>
                </a:solidFill>
                <a:effectLst/>
                <a:latin typeface="+mn-lt"/>
                <a:ea typeface="+mn-ea"/>
                <a:cs typeface="+mn-cs"/>
              </a:rPr>
              <a:t>arcosolium</a:t>
            </a:r>
            <a:r>
              <a:rPr lang="fr-FR" sz="1200" b="0" i="1" u="none" strike="noStrike" kern="1200" dirty="0">
                <a:solidFill>
                  <a:schemeClr val="tx1"/>
                </a:solidFill>
                <a:effectLst/>
                <a:latin typeface="+mn-lt"/>
                <a:ea typeface="+mn-ea"/>
                <a:cs typeface="+mn-cs"/>
              </a:rPr>
              <a:t> » </a:t>
            </a:r>
            <a:r>
              <a:rPr lang="fr-FR" sz="1200" b="0" i="0" u="none" strike="noStrike" kern="1200" dirty="0">
                <a:solidFill>
                  <a:schemeClr val="tx1"/>
                </a:solidFill>
                <a:effectLst/>
                <a:latin typeface="+mn-lt"/>
                <a:ea typeface="+mn-ea"/>
                <a:cs typeface="+mn-cs"/>
              </a:rPr>
              <a:t> (niches semi-circulaires surmontées d’un arc)</a:t>
            </a:r>
            <a:endParaRPr lang="fr-FR" dirty="0"/>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52</a:t>
            </a:fld>
            <a:endParaRPr lang="fr-FR"/>
          </a:p>
        </p:txBody>
      </p:sp>
    </p:spTree>
    <p:extLst>
      <p:ext uri="{BB962C8B-B14F-4D97-AF65-F5344CB8AC3E}">
        <p14:creationId xmlns:p14="http://schemas.microsoft.com/office/powerpoint/2010/main" val="22750923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53</a:t>
            </a:fld>
            <a:endParaRPr lang="fr-FR"/>
          </a:p>
        </p:txBody>
      </p:sp>
    </p:spTree>
    <p:extLst>
      <p:ext uri="{BB962C8B-B14F-4D97-AF65-F5344CB8AC3E}">
        <p14:creationId xmlns:p14="http://schemas.microsoft.com/office/powerpoint/2010/main" val="27062481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54</a:t>
            </a:fld>
            <a:endParaRPr lang="fr-FR"/>
          </a:p>
        </p:txBody>
      </p:sp>
    </p:spTree>
    <p:extLst>
      <p:ext uri="{BB962C8B-B14F-4D97-AF65-F5344CB8AC3E}">
        <p14:creationId xmlns:p14="http://schemas.microsoft.com/office/powerpoint/2010/main" val="17570100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Ses dimensions exceptionnelles (56 × 113 m, soit 6340 mètres carrés) font de l'</a:t>
            </a:r>
            <a:r>
              <a:rPr lang="fr-FR" sz="1200" b="1" kern="1200" dirty="0" err="1">
                <a:solidFill>
                  <a:schemeClr val="tx1"/>
                </a:solidFill>
                <a:effectLst/>
                <a:latin typeface="+mn-lt"/>
                <a:ea typeface="+mn-ea"/>
                <a:cs typeface="+mn-cs"/>
              </a:rPr>
              <a:t>Olympiéion</a:t>
            </a:r>
            <a:r>
              <a:rPr lang="fr-FR" sz="1200" b="1" kern="1200" dirty="0">
                <a:solidFill>
                  <a:schemeClr val="tx1"/>
                </a:solidFill>
                <a:effectLst/>
                <a:latin typeface="+mn-lt"/>
                <a:ea typeface="+mn-ea"/>
                <a:cs typeface="+mn-cs"/>
              </a:rPr>
              <a:t> d'</a:t>
            </a:r>
            <a:r>
              <a:rPr lang="fr-FR" sz="1200" b="1" kern="1200" dirty="0" err="1">
                <a:solidFill>
                  <a:schemeClr val="tx1"/>
                </a:solidFill>
                <a:effectLst/>
                <a:latin typeface="+mn-lt"/>
                <a:ea typeface="+mn-ea"/>
                <a:cs typeface="+mn-cs"/>
              </a:rPr>
              <a:t>Akragas</a:t>
            </a:r>
            <a:r>
              <a:rPr lang="fr-FR" sz="1200" b="1" kern="1200" dirty="0">
                <a:solidFill>
                  <a:schemeClr val="tx1"/>
                </a:solidFill>
                <a:effectLst/>
                <a:latin typeface="+mn-lt"/>
                <a:ea typeface="+mn-ea"/>
                <a:cs typeface="+mn-cs"/>
              </a:rPr>
              <a:t> le plus grand de tous les temples doriques et le troisième parmi les temples grecs.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Son plan est « véritablement révolutionnaire », sans colonnade extérieure.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 soubassement (</a:t>
            </a:r>
            <a:r>
              <a:rPr lang="fr-FR" sz="1200" kern="1200" dirty="0" err="1">
                <a:solidFill>
                  <a:schemeClr val="tx1"/>
                </a:solidFill>
                <a:effectLst/>
                <a:latin typeface="+mn-lt"/>
                <a:ea typeface="+mn-ea"/>
                <a:cs typeface="+mn-cs"/>
              </a:rPr>
              <a:t>krépis</a:t>
            </a:r>
            <a:r>
              <a:rPr lang="fr-FR" sz="1200" kern="1200" dirty="0">
                <a:solidFill>
                  <a:schemeClr val="tx1"/>
                </a:solidFill>
                <a:effectLst/>
                <a:latin typeface="+mn-lt"/>
                <a:ea typeface="+mn-ea"/>
                <a:cs typeface="+mn-cs"/>
              </a:rPr>
              <a:t>) à cinq degrés6 supportait une salle hypostyle d'inspiration carthaginoise, composée de deux rangées de 12 piliers carrés chacune, hauts de 21 m, murés jusqu'à mi-hauteur environ.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 péristyle était également composé de piliers, 7 en largeur et 14 en longueur, d'une hauteur de 17 m, avec des demi-colonnes accolées sur les faces, le tout formant des masses de pierre de 4 m de diamètre.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Ces piliers externes étaient reliés entre eux par des cloisons : on parle donc de temple « pseudo-périptère ». Le péristyle et les nefs latérales étaient couverts, alors que la cella elle-même était probablement </a:t>
            </a:r>
            <a:r>
              <a:rPr lang="fr-FR" sz="1200" kern="1200" dirty="0" err="1">
                <a:solidFill>
                  <a:schemeClr val="tx1"/>
                </a:solidFill>
                <a:effectLst/>
                <a:latin typeface="+mn-lt"/>
                <a:ea typeface="+mn-ea"/>
                <a:cs typeface="+mn-cs"/>
              </a:rPr>
              <a:t>hypèthre</a:t>
            </a:r>
            <a:r>
              <a:rPr lang="fr-FR" sz="1200" kern="1200" dirty="0">
                <a:solidFill>
                  <a:schemeClr val="tx1"/>
                </a:solidFill>
                <a:effectLst/>
                <a:latin typeface="+mn-lt"/>
                <a:ea typeface="+mn-ea"/>
                <a:cs typeface="+mn-cs"/>
              </a:rPr>
              <a:t>, c'est-à-dire ouverte sur les cieux.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 nombre de colonnes en façade étant impair, on se trouvait avec un pilier central au lieu de l'habituel accès médian vers la cella : l'entrée se faisait donc selon Anselmo Prado par deux portails ménagés aux extrémités de la façade est6, donnant un accès direct aux nefs latérales, ainsi que, semble-t-il, par une petite entrée pratiquée dans le milieu du côté sud.</a:t>
            </a:r>
          </a:p>
          <a:p>
            <a:endParaRPr lang="fr-FR" dirty="0"/>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55</a:t>
            </a:fld>
            <a:endParaRPr lang="fr-FR"/>
          </a:p>
        </p:txBody>
      </p:sp>
    </p:spTree>
    <p:extLst>
      <p:ext uri="{BB962C8B-B14F-4D97-AF65-F5344CB8AC3E}">
        <p14:creationId xmlns:p14="http://schemas.microsoft.com/office/powerpoint/2010/main" val="14532088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divinités grecques chthoniennes ou telluriques sont des divinités anciennes ayant contribué à la formation du Panthéon grec. Elles sont dites « chthoniennes » (prononcé /</a:t>
            </a:r>
            <a:r>
              <a:rPr lang="fr-FR" dirty="0" err="1"/>
              <a:t>ktɔnj</a:t>
            </a:r>
            <a:r>
              <a:rPr lang="el-GR" dirty="0"/>
              <a:t>ε̃/, </a:t>
            </a:r>
            <a:r>
              <a:rPr lang="fr-FR" dirty="0"/>
              <a:t>du grec ancien </a:t>
            </a:r>
            <a:r>
              <a:rPr lang="el-GR" dirty="0" err="1"/>
              <a:t>χθών</a:t>
            </a:r>
            <a:r>
              <a:rPr lang="el-GR" dirty="0"/>
              <a:t> / </a:t>
            </a:r>
            <a:r>
              <a:rPr lang="fr-FR" dirty="0" err="1"/>
              <a:t>khthốn</a:t>
            </a:r>
            <a:r>
              <a:rPr lang="fr-FR" dirty="0"/>
              <a:t>, « la terre ») ou « telluriques » (du latin </a:t>
            </a:r>
            <a:r>
              <a:rPr lang="fr-FR" dirty="0" err="1"/>
              <a:t>tellus</a:t>
            </a:r>
            <a:r>
              <a:rPr lang="fr-FR" dirty="0"/>
              <a:t>, « la terre ») parce qu'elles se réfèrent à la terre, au monde souterrain ou aux Enfers, par opposition aux divinités célestes, dites « ouraniennes » ou « éoliennes ». </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57</a:t>
            </a:fld>
            <a:endParaRPr lang="fr-FR"/>
          </a:p>
        </p:txBody>
      </p:sp>
    </p:spTree>
    <p:extLst>
      <p:ext uri="{BB962C8B-B14F-4D97-AF65-F5344CB8AC3E}">
        <p14:creationId xmlns:p14="http://schemas.microsoft.com/office/powerpoint/2010/main" val="12784732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a:p>
            <a:endParaRPr lang="fr-FR" dirty="0"/>
          </a:p>
          <a:p>
            <a:endParaRPr lang="fr-FR" dirty="0"/>
          </a:p>
          <a:p>
            <a:endParaRPr lang="fr-FR" dirty="0"/>
          </a:p>
          <a:p>
            <a:r>
              <a:rPr lang="fr-FR" dirty="0"/>
              <a:t>Au vu des colonnes et de leurs chapiteaux nous sommes en présence d’un temple dorique.</a:t>
            </a:r>
          </a:p>
          <a:p>
            <a:endParaRPr lang="fr-FR" dirty="0"/>
          </a:p>
          <a:p>
            <a:r>
              <a:rPr lang="fr-FR" dirty="0"/>
              <a:t>Il a été construit  construit à partir de -425 en calcaire local. </a:t>
            </a:r>
          </a:p>
          <a:p>
            <a:endParaRPr lang="fr-FR" dirty="0"/>
          </a:p>
          <a:p>
            <a:r>
              <a:rPr lang="fr-FR" dirty="0"/>
              <a:t>Il est doté de 6 colonnes de face et 14 de côté. Il mesure 23 × 58 m, </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59</a:t>
            </a:fld>
            <a:endParaRPr lang="fr-FR"/>
          </a:p>
        </p:txBody>
      </p:sp>
    </p:spTree>
    <p:extLst>
      <p:ext uri="{BB962C8B-B14F-4D97-AF65-F5344CB8AC3E}">
        <p14:creationId xmlns:p14="http://schemas.microsoft.com/office/powerpoint/2010/main" val="31609336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FIN</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60</a:t>
            </a:fld>
            <a:endParaRPr lang="fr-FR"/>
          </a:p>
        </p:txBody>
      </p:sp>
    </p:spTree>
    <p:extLst>
      <p:ext uri="{BB962C8B-B14F-4D97-AF65-F5344CB8AC3E}">
        <p14:creationId xmlns:p14="http://schemas.microsoft.com/office/powerpoint/2010/main" val="1953772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périodes qui vont nous intéresser, commencent au VIIIe s. av. J-C, elle concerne la période dite archaïque de la Grèce (VIIIe au VIe s.)</a:t>
            </a:r>
          </a:p>
          <a:p>
            <a:endParaRPr lang="fr-FR" dirty="0"/>
          </a:p>
          <a:p>
            <a:r>
              <a:rPr lang="fr-FR" dirty="0"/>
              <a:t>On trouve depuis plus d'un millénaire, d’Ouest en Est, trois peuples : les Élymes, les Sicanes et le Sicules. On sait peu de choses d’eux.</a:t>
            </a:r>
          </a:p>
          <a:p>
            <a:endParaRPr lang="fr-FR" dirty="0"/>
          </a:p>
          <a:p>
            <a:r>
              <a:rPr lang="fr-FR" dirty="0"/>
              <a:t>Deux grandes vagues de colonisations vont arriver, elles domineront rapidement cette île comme pratiquement le reste de la Méditerranée et de la mer Noire.</a:t>
            </a:r>
          </a:p>
          <a:p>
            <a:endParaRPr lang="fr-FR" dirty="0"/>
          </a:p>
          <a:p>
            <a:r>
              <a:rPr lang="fr-FR" dirty="0"/>
              <a:t>…</a:t>
            </a:r>
          </a:p>
          <a:p>
            <a:endParaRPr lang="fr-FR" dirty="0"/>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5</a:t>
            </a:fld>
            <a:endParaRPr lang="fr-FR"/>
          </a:p>
        </p:txBody>
      </p:sp>
    </p:spTree>
    <p:extLst>
      <p:ext uri="{BB962C8B-B14F-4D97-AF65-F5344CB8AC3E}">
        <p14:creationId xmlns:p14="http://schemas.microsoft.com/office/powerpoint/2010/main" val="2686924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ROUGE les Phéniciens  -  BLEU les Grecs.</a:t>
            </a:r>
          </a:p>
          <a:p>
            <a:endParaRPr lang="fr-FR" dirty="0"/>
          </a:p>
          <a:p>
            <a:r>
              <a:rPr lang="fr-FR" dirty="0"/>
              <a:t>Les deux points rouges à l’Ouest de la Sicile sont </a:t>
            </a:r>
            <a:r>
              <a:rPr lang="fr-FR" dirty="0" err="1"/>
              <a:t>Motié</a:t>
            </a:r>
            <a:r>
              <a:rPr lang="fr-FR" dirty="0"/>
              <a:t> (</a:t>
            </a:r>
            <a:r>
              <a:rPr lang="fr-FR" dirty="0" err="1"/>
              <a:t>Mozia</a:t>
            </a:r>
            <a:r>
              <a:rPr lang="fr-FR" dirty="0"/>
              <a:t> aujourd’hui, où nous irons grâce à la navette maritime) et </a:t>
            </a:r>
            <a:r>
              <a:rPr lang="fr-FR" dirty="0" err="1"/>
              <a:t>Panormos</a:t>
            </a:r>
            <a:r>
              <a:rPr lang="fr-FR" dirty="0"/>
              <a:t>, où les phéniciens (venant de Carthage) créèrent des comptoirs. </a:t>
            </a:r>
          </a:p>
          <a:p>
            <a:r>
              <a:rPr lang="fr-FR" dirty="0" err="1"/>
              <a:t>Panormos</a:t>
            </a:r>
            <a:r>
              <a:rPr lang="fr-FR" dirty="0"/>
              <a:t> (tout port =&gt; port parfaitement sûr) est devenue la 5</a:t>
            </a:r>
            <a:r>
              <a:rPr lang="fr-FR" baseline="30000" dirty="0"/>
              <a:t>e</a:t>
            </a:r>
            <a:r>
              <a:rPr lang="fr-FR" dirty="0"/>
              <a:t> ville italienne, avec  650 000 hab. (1 million </a:t>
            </a:r>
            <a:r>
              <a:rPr lang="fr-FR" dirty="0" err="1"/>
              <a:t>ds</a:t>
            </a:r>
            <a:r>
              <a:rPr lang="fr-FR" dirty="0"/>
              <a:t> l’agglo) et 45 000 étudiants, s’appelle aujourd’hui Palerme, la capitale régionale.</a:t>
            </a:r>
          </a:p>
          <a:p>
            <a:endParaRPr lang="fr-FR" dirty="0"/>
          </a:p>
          <a:p>
            <a:r>
              <a:rPr lang="fr-FR" dirty="0"/>
              <a:t>Ainsi vous pouvez constater qu’au milieu du VIe s. </a:t>
            </a:r>
            <a:r>
              <a:rPr lang="fr-FR" dirty="0" err="1"/>
              <a:t>avt</a:t>
            </a:r>
            <a:r>
              <a:rPr lang="fr-FR" dirty="0"/>
              <a:t> J.-C., la future mare </a:t>
            </a:r>
            <a:r>
              <a:rPr lang="fr-FR" dirty="0" err="1"/>
              <a:t>nostrum</a:t>
            </a:r>
            <a:r>
              <a:rPr lang="fr-FR" dirty="0"/>
              <a:t> des romains dispose de côtes parfaitement occupées grâce aux hardis navigateurs phéniciens ou grecs.</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6</a:t>
            </a:fld>
            <a:endParaRPr lang="fr-FR"/>
          </a:p>
        </p:txBody>
      </p:sp>
    </p:spTree>
    <p:extLst>
      <p:ext uri="{BB962C8B-B14F-4D97-AF65-F5344CB8AC3E}">
        <p14:creationId xmlns:p14="http://schemas.microsoft.com/office/powerpoint/2010/main" val="4281255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leur devons le premier alphabet à Ugarit (aujourd’hui Ras </a:t>
            </a:r>
            <a:r>
              <a:rPr lang="fr-FR" dirty="0" err="1"/>
              <a:t>Shamras</a:t>
            </a:r>
            <a:r>
              <a:rPr lang="fr-FR" dirty="0"/>
              <a:t>). </a:t>
            </a:r>
          </a:p>
          <a:p>
            <a:endParaRPr lang="fr-FR" dirty="0"/>
          </a:p>
          <a:p>
            <a:r>
              <a:rPr lang="fr-FR" dirty="0"/>
              <a:t>Premiers grands navigateurs, dotés de navires robustes pouvant affronter la haute mer ils créèrent des comptoirs à vocation commerciale.</a:t>
            </a:r>
          </a:p>
          <a:p>
            <a:endParaRPr lang="fr-FR" dirty="0"/>
          </a:p>
          <a:p>
            <a:r>
              <a:rPr lang="fr-FR" dirty="0"/>
              <a:t>Mais leur mode de navigation a plutôt été le cabotage, comme les routes commerciales sur la carte l’attestent.</a:t>
            </a:r>
          </a:p>
          <a:p>
            <a:endParaRPr lang="fr-FR" dirty="0"/>
          </a:p>
          <a:p>
            <a:r>
              <a:rPr lang="fr-FR" dirty="0"/>
              <a:t>Le premier alphabet  trouvé à UGARIT</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7</a:t>
            </a:fld>
            <a:endParaRPr lang="fr-FR"/>
          </a:p>
        </p:txBody>
      </p:sp>
    </p:spTree>
    <p:extLst>
      <p:ext uri="{BB962C8B-B14F-4D97-AF65-F5344CB8AC3E}">
        <p14:creationId xmlns:p14="http://schemas.microsoft.com/office/powerpoint/2010/main" val="1109255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Grande Grèce  est le nom que les anciens Grecs ont donné aux côtes méridionales de la péninsule italienne (Campanie, Calabre, Basilicate, Pouilles, Sicile). Les Grecs colonisèrent une grande partie de la Méditerranée, mais la proximité entre ces deux entités (G &amp; GG) la rendirent plus intense ici.</a:t>
            </a:r>
          </a:p>
          <a:p>
            <a:endParaRPr lang="fr-FR" dirty="0"/>
          </a:p>
          <a:p>
            <a:r>
              <a:rPr lang="fr-FR" dirty="0" err="1"/>
              <a:t>Neapolis</a:t>
            </a:r>
            <a:r>
              <a:rPr lang="fr-FR" dirty="0"/>
              <a:t> (très nombreuses ville de ce nom à l’occasion de la colonisation, ici j’en parle elle deviendra </a:t>
            </a:r>
            <a:r>
              <a:rPr lang="fr-FR" dirty="0" err="1"/>
              <a:t>Napoli</a:t>
            </a:r>
            <a:r>
              <a:rPr lang="fr-FR" dirty="0"/>
              <a:t> (Naples), </a:t>
            </a:r>
          </a:p>
          <a:p>
            <a:r>
              <a:rPr lang="fr-FR" dirty="0"/>
              <a:t>un point de repère géographique pour situer </a:t>
            </a:r>
            <a:r>
              <a:rPr lang="fr-FR" dirty="0" err="1"/>
              <a:t>Poseidonia</a:t>
            </a:r>
            <a:r>
              <a:rPr lang="fr-FR" dirty="0"/>
              <a:t> qui deviendra Paestum </a:t>
            </a:r>
          </a:p>
          <a:p>
            <a:r>
              <a:rPr lang="fr-FR" dirty="0"/>
              <a:t>et ses trois temples exceptionnellement conservés.</a:t>
            </a:r>
          </a:p>
          <a:p>
            <a:endParaRPr lang="fr-FR" dirty="0"/>
          </a:p>
          <a:p>
            <a:r>
              <a:rPr lang="fr-FR" dirty="0"/>
              <a:t>Puis en Sicile : </a:t>
            </a:r>
            <a:r>
              <a:rPr lang="fr-FR" dirty="0" err="1"/>
              <a:t>Zantes</a:t>
            </a:r>
            <a:r>
              <a:rPr lang="fr-FR" dirty="0"/>
              <a:t> (=&gt; Messines), Naxos (=&gt; Taormina), Syracuse, </a:t>
            </a:r>
            <a:r>
              <a:rPr lang="fr-FR" dirty="0" err="1"/>
              <a:t>Acragas</a:t>
            </a:r>
            <a:r>
              <a:rPr lang="fr-FR" dirty="0"/>
              <a:t> (=&gt; Agrigente), Sélinonte et, non noté : Ségeste (zone Elymes). </a:t>
            </a:r>
          </a:p>
          <a:p>
            <a:endParaRPr lang="fr-FR" dirty="0"/>
          </a:p>
          <a:p>
            <a:r>
              <a:rPr lang="fr-FR" dirty="0"/>
              <a:t>Vers le voyage Budé de 2001 en Crète, en </a:t>
            </a:r>
          </a:p>
          <a:p>
            <a:r>
              <a:rPr lang="fr-FR" dirty="0"/>
              <a:t>le serment des fondateurs…</a:t>
            </a:r>
          </a:p>
          <a:p>
            <a:endParaRPr lang="fr-FR" dirty="0"/>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8</a:t>
            </a:fld>
            <a:endParaRPr lang="fr-FR"/>
          </a:p>
        </p:txBody>
      </p:sp>
    </p:spTree>
    <p:extLst>
      <p:ext uri="{BB962C8B-B14F-4D97-AF65-F5344CB8AC3E}">
        <p14:creationId xmlns:p14="http://schemas.microsoft.com/office/powerpoint/2010/main" val="626428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François Vannier était un des voyageurs de ce voyage Budé en 2001. C’était un </a:t>
            </a:r>
            <a:r>
              <a:rPr lang="fr-FR" dirty="0" err="1"/>
              <a:t>hélléniste</a:t>
            </a:r>
            <a:r>
              <a:rPr lang="fr-FR" dirty="0"/>
              <a:t>, professeur au Lycée Pothier et à l’université d’Orléans, il est intervenu quelques fois dans ce voyage. Il n’est plus de ce monde. Je remercie Th. De la Fournière pour ces précisions sur son collègue et ami François Vannier.</a:t>
            </a:r>
          </a:p>
          <a:p>
            <a:endParaRPr lang="fr-FR" dirty="0"/>
          </a:p>
          <a:p>
            <a:r>
              <a:rPr lang="fr-FR" dirty="0"/>
              <a:t>Lecture par MHV</a:t>
            </a:r>
          </a:p>
          <a:p>
            <a:endParaRPr lang="fr-FR" dirty="0"/>
          </a:p>
          <a:p>
            <a:r>
              <a:rPr lang="fr-FR" dirty="0"/>
              <a:t>Je la remercie</a:t>
            </a:r>
          </a:p>
        </p:txBody>
      </p:sp>
      <p:sp>
        <p:nvSpPr>
          <p:cNvPr id="4" name="Espace réservé du numéro de diapositive 3"/>
          <p:cNvSpPr>
            <a:spLocks noGrp="1"/>
          </p:cNvSpPr>
          <p:nvPr>
            <p:ph type="sldNum" sz="quarter" idx="5"/>
          </p:nvPr>
        </p:nvSpPr>
        <p:spPr/>
        <p:txBody>
          <a:bodyPr/>
          <a:lstStyle/>
          <a:p>
            <a:fld id="{105CBCF3-3BC0-024C-8B42-2E1699A288CF}" type="slidenum">
              <a:rPr lang="fr-FR" smtClean="0"/>
              <a:t>9</a:t>
            </a:fld>
            <a:endParaRPr lang="fr-FR"/>
          </a:p>
        </p:txBody>
      </p:sp>
    </p:spTree>
    <p:extLst>
      <p:ext uri="{BB962C8B-B14F-4D97-AF65-F5344CB8AC3E}">
        <p14:creationId xmlns:p14="http://schemas.microsoft.com/office/powerpoint/2010/main" val="760002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552C00-18FB-C144-93BA-D48F6F73360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02DD9D0-38F2-5243-8FDC-97A35CC595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A90CDAB-7785-A847-9136-DDE5C9BA26F5}"/>
              </a:ext>
            </a:extLst>
          </p:cNvPr>
          <p:cNvSpPr>
            <a:spLocks noGrp="1"/>
          </p:cNvSpPr>
          <p:nvPr>
            <p:ph type="dt" sz="half" idx="10"/>
          </p:nvPr>
        </p:nvSpPr>
        <p:spPr/>
        <p:txBody>
          <a:bodyPr/>
          <a:lstStyle/>
          <a:p>
            <a:fld id="{ED85B036-0736-5C41-AF33-A23082FE958F}" type="datetimeFigureOut">
              <a:rPr lang="fr-FR" smtClean="0"/>
              <a:t>10/11/2021</a:t>
            </a:fld>
            <a:endParaRPr lang="fr-FR"/>
          </a:p>
        </p:txBody>
      </p:sp>
      <p:sp>
        <p:nvSpPr>
          <p:cNvPr id="5" name="Espace réservé du pied de page 4">
            <a:extLst>
              <a:ext uri="{FF2B5EF4-FFF2-40B4-BE49-F238E27FC236}">
                <a16:creationId xmlns:a16="http://schemas.microsoft.com/office/drawing/2014/main" id="{08F56F10-9764-314A-A720-0C9F6AC097E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4AEE162-F165-1340-AAAB-64D68C93F10C}"/>
              </a:ext>
            </a:extLst>
          </p:cNvPr>
          <p:cNvSpPr>
            <a:spLocks noGrp="1"/>
          </p:cNvSpPr>
          <p:nvPr>
            <p:ph type="sldNum" sz="quarter" idx="12"/>
          </p:nvPr>
        </p:nvSpPr>
        <p:spPr/>
        <p:txBody>
          <a:bodyPr/>
          <a:lstStyle/>
          <a:p>
            <a:fld id="{88F15BD8-4E8C-5D47-A1F1-7C478290AC56}" type="slidenum">
              <a:rPr lang="fr-FR" smtClean="0"/>
              <a:t>‹N°›</a:t>
            </a:fld>
            <a:endParaRPr lang="fr-FR"/>
          </a:p>
        </p:txBody>
      </p:sp>
    </p:spTree>
    <p:extLst>
      <p:ext uri="{BB962C8B-B14F-4D97-AF65-F5344CB8AC3E}">
        <p14:creationId xmlns:p14="http://schemas.microsoft.com/office/powerpoint/2010/main" val="2816186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943D97-6E4F-D243-8DE7-5978482FFD7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BB6A5F4-7D9D-1B4F-80A5-DC7F36B0DAE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73709E0-9853-954F-8A6D-4C5E9EF76247}"/>
              </a:ext>
            </a:extLst>
          </p:cNvPr>
          <p:cNvSpPr>
            <a:spLocks noGrp="1"/>
          </p:cNvSpPr>
          <p:nvPr>
            <p:ph type="dt" sz="half" idx="10"/>
          </p:nvPr>
        </p:nvSpPr>
        <p:spPr/>
        <p:txBody>
          <a:bodyPr/>
          <a:lstStyle/>
          <a:p>
            <a:fld id="{ED85B036-0736-5C41-AF33-A23082FE958F}" type="datetimeFigureOut">
              <a:rPr lang="fr-FR" smtClean="0"/>
              <a:t>10/11/2021</a:t>
            </a:fld>
            <a:endParaRPr lang="fr-FR"/>
          </a:p>
        </p:txBody>
      </p:sp>
      <p:sp>
        <p:nvSpPr>
          <p:cNvPr id="5" name="Espace réservé du pied de page 4">
            <a:extLst>
              <a:ext uri="{FF2B5EF4-FFF2-40B4-BE49-F238E27FC236}">
                <a16:creationId xmlns:a16="http://schemas.microsoft.com/office/drawing/2014/main" id="{4F4CDC98-B0F4-C94A-8199-38DFCED2FC5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AC04369-8F88-9743-A329-CBF7FE36DB47}"/>
              </a:ext>
            </a:extLst>
          </p:cNvPr>
          <p:cNvSpPr>
            <a:spLocks noGrp="1"/>
          </p:cNvSpPr>
          <p:nvPr>
            <p:ph type="sldNum" sz="quarter" idx="12"/>
          </p:nvPr>
        </p:nvSpPr>
        <p:spPr/>
        <p:txBody>
          <a:bodyPr/>
          <a:lstStyle/>
          <a:p>
            <a:fld id="{88F15BD8-4E8C-5D47-A1F1-7C478290AC56}" type="slidenum">
              <a:rPr lang="fr-FR" smtClean="0"/>
              <a:t>‹N°›</a:t>
            </a:fld>
            <a:endParaRPr lang="fr-FR"/>
          </a:p>
        </p:txBody>
      </p:sp>
    </p:spTree>
    <p:extLst>
      <p:ext uri="{BB962C8B-B14F-4D97-AF65-F5344CB8AC3E}">
        <p14:creationId xmlns:p14="http://schemas.microsoft.com/office/powerpoint/2010/main" val="2654472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D4CFF26-827C-D549-A03F-AEE3A08A7A0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D990C4E-4F15-224F-BBDD-9534F63BA75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BFE9125-274F-BC45-9C6D-FCA0D943C829}"/>
              </a:ext>
            </a:extLst>
          </p:cNvPr>
          <p:cNvSpPr>
            <a:spLocks noGrp="1"/>
          </p:cNvSpPr>
          <p:nvPr>
            <p:ph type="dt" sz="half" idx="10"/>
          </p:nvPr>
        </p:nvSpPr>
        <p:spPr/>
        <p:txBody>
          <a:bodyPr/>
          <a:lstStyle/>
          <a:p>
            <a:fld id="{ED85B036-0736-5C41-AF33-A23082FE958F}" type="datetimeFigureOut">
              <a:rPr lang="fr-FR" smtClean="0"/>
              <a:t>10/11/2021</a:t>
            </a:fld>
            <a:endParaRPr lang="fr-FR"/>
          </a:p>
        </p:txBody>
      </p:sp>
      <p:sp>
        <p:nvSpPr>
          <p:cNvPr id="5" name="Espace réservé du pied de page 4">
            <a:extLst>
              <a:ext uri="{FF2B5EF4-FFF2-40B4-BE49-F238E27FC236}">
                <a16:creationId xmlns:a16="http://schemas.microsoft.com/office/drawing/2014/main" id="{A73EB20F-675A-D24F-8F84-68B3572AEB3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AB40001-C631-264F-A693-AEF521552D8D}"/>
              </a:ext>
            </a:extLst>
          </p:cNvPr>
          <p:cNvSpPr>
            <a:spLocks noGrp="1"/>
          </p:cNvSpPr>
          <p:nvPr>
            <p:ph type="sldNum" sz="quarter" idx="12"/>
          </p:nvPr>
        </p:nvSpPr>
        <p:spPr/>
        <p:txBody>
          <a:bodyPr/>
          <a:lstStyle/>
          <a:p>
            <a:fld id="{88F15BD8-4E8C-5D47-A1F1-7C478290AC56}" type="slidenum">
              <a:rPr lang="fr-FR" smtClean="0"/>
              <a:t>‹N°›</a:t>
            </a:fld>
            <a:endParaRPr lang="fr-FR"/>
          </a:p>
        </p:txBody>
      </p:sp>
    </p:spTree>
    <p:extLst>
      <p:ext uri="{BB962C8B-B14F-4D97-AF65-F5344CB8AC3E}">
        <p14:creationId xmlns:p14="http://schemas.microsoft.com/office/powerpoint/2010/main" val="587483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2035D3-EA29-D043-9BAD-09E21700E46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95CE449-430B-EE40-AE51-F73AFCF3E9C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E3666E1-84E5-7543-A636-47E700D6248A}"/>
              </a:ext>
            </a:extLst>
          </p:cNvPr>
          <p:cNvSpPr>
            <a:spLocks noGrp="1"/>
          </p:cNvSpPr>
          <p:nvPr>
            <p:ph type="dt" sz="half" idx="10"/>
          </p:nvPr>
        </p:nvSpPr>
        <p:spPr/>
        <p:txBody>
          <a:bodyPr/>
          <a:lstStyle/>
          <a:p>
            <a:fld id="{ED85B036-0736-5C41-AF33-A23082FE958F}" type="datetimeFigureOut">
              <a:rPr lang="fr-FR" smtClean="0"/>
              <a:t>10/11/2021</a:t>
            </a:fld>
            <a:endParaRPr lang="fr-FR"/>
          </a:p>
        </p:txBody>
      </p:sp>
      <p:sp>
        <p:nvSpPr>
          <p:cNvPr id="5" name="Espace réservé du pied de page 4">
            <a:extLst>
              <a:ext uri="{FF2B5EF4-FFF2-40B4-BE49-F238E27FC236}">
                <a16:creationId xmlns:a16="http://schemas.microsoft.com/office/drawing/2014/main" id="{C6C5D559-AF8E-FB4F-9632-A25393C40C9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5694762-925F-1140-A611-4EEBED8E4914}"/>
              </a:ext>
            </a:extLst>
          </p:cNvPr>
          <p:cNvSpPr>
            <a:spLocks noGrp="1"/>
          </p:cNvSpPr>
          <p:nvPr>
            <p:ph type="sldNum" sz="quarter" idx="12"/>
          </p:nvPr>
        </p:nvSpPr>
        <p:spPr/>
        <p:txBody>
          <a:bodyPr/>
          <a:lstStyle/>
          <a:p>
            <a:fld id="{88F15BD8-4E8C-5D47-A1F1-7C478290AC56}" type="slidenum">
              <a:rPr lang="fr-FR" smtClean="0"/>
              <a:t>‹N°›</a:t>
            </a:fld>
            <a:endParaRPr lang="fr-FR"/>
          </a:p>
        </p:txBody>
      </p:sp>
    </p:spTree>
    <p:extLst>
      <p:ext uri="{BB962C8B-B14F-4D97-AF65-F5344CB8AC3E}">
        <p14:creationId xmlns:p14="http://schemas.microsoft.com/office/powerpoint/2010/main" val="1458136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DA85EB-B44B-B149-A866-721F8A3FD8B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3D8B4AD-B28E-8942-9414-3F176DEC7F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D03989E-69B9-4349-9213-1A8FF2492512}"/>
              </a:ext>
            </a:extLst>
          </p:cNvPr>
          <p:cNvSpPr>
            <a:spLocks noGrp="1"/>
          </p:cNvSpPr>
          <p:nvPr>
            <p:ph type="dt" sz="half" idx="10"/>
          </p:nvPr>
        </p:nvSpPr>
        <p:spPr/>
        <p:txBody>
          <a:bodyPr/>
          <a:lstStyle/>
          <a:p>
            <a:fld id="{ED85B036-0736-5C41-AF33-A23082FE958F}" type="datetimeFigureOut">
              <a:rPr lang="fr-FR" smtClean="0"/>
              <a:t>10/11/2021</a:t>
            </a:fld>
            <a:endParaRPr lang="fr-FR"/>
          </a:p>
        </p:txBody>
      </p:sp>
      <p:sp>
        <p:nvSpPr>
          <p:cNvPr id="5" name="Espace réservé du pied de page 4">
            <a:extLst>
              <a:ext uri="{FF2B5EF4-FFF2-40B4-BE49-F238E27FC236}">
                <a16:creationId xmlns:a16="http://schemas.microsoft.com/office/drawing/2014/main" id="{414D89B2-3FDD-4945-BA3C-876FAB4F8FB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E826B93-4620-0D4A-8228-5B6CE0A2B8B9}"/>
              </a:ext>
            </a:extLst>
          </p:cNvPr>
          <p:cNvSpPr>
            <a:spLocks noGrp="1"/>
          </p:cNvSpPr>
          <p:nvPr>
            <p:ph type="sldNum" sz="quarter" idx="12"/>
          </p:nvPr>
        </p:nvSpPr>
        <p:spPr/>
        <p:txBody>
          <a:bodyPr/>
          <a:lstStyle/>
          <a:p>
            <a:fld id="{88F15BD8-4E8C-5D47-A1F1-7C478290AC56}" type="slidenum">
              <a:rPr lang="fr-FR" smtClean="0"/>
              <a:t>‹N°›</a:t>
            </a:fld>
            <a:endParaRPr lang="fr-FR"/>
          </a:p>
        </p:txBody>
      </p:sp>
    </p:spTree>
    <p:extLst>
      <p:ext uri="{BB962C8B-B14F-4D97-AF65-F5344CB8AC3E}">
        <p14:creationId xmlns:p14="http://schemas.microsoft.com/office/powerpoint/2010/main" val="3351210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6FD8DC-D002-1442-A07C-E2958683D49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3309BDB-9CEA-1142-9D19-A4DAAF50CC2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9D484DA-177E-2345-90FD-BACC875C1C2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7E4CE99-B13F-6A46-A5D5-5AD4C59E49B4}"/>
              </a:ext>
            </a:extLst>
          </p:cNvPr>
          <p:cNvSpPr>
            <a:spLocks noGrp="1"/>
          </p:cNvSpPr>
          <p:nvPr>
            <p:ph type="dt" sz="half" idx="10"/>
          </p:nvPr>
        </p:nvSpPr>
        <p:spPr/>
        <p:txBody>
          <a:bodyPr/>
          <a:lstStyle/>
          <a:p>
            <a:fld id="{ED85B036-0736-5C41-AF33-A23082FE958F}" type="datetimeFigureOut">
              <a:rPr lang="fr-FR" smtClean="0"/>
              <a:t>10/11/2021</a:t>
            </a:fld>
            <a:endParaRPr lang="fr-FR"/>
          </a:p>
        </p:txBody>
      </p:sp>
      <p:sp>
        <p:nvSpPr>
          <p:cNvPr id="6" name="Espace réservé du pied de page 5">
            <a:extLst>
              <a:ext uri="{FF2B5EF4-FFF2-40B4-BE49-F238E27FC236}">
                <a16:creationId xmlns:a16="http://schemas.microsoft.com/office/drawing/2014/main" id="{17912130-F225-AB42-ABBE-3D0985852A8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482D652-2625-6E43-AAEC-1D1172D4D84E}"/>
              </a:ext>
            </a:extLst>
          </p:cNvPr>
          <p:cNvSpPr>
            <a:spLocks noGrp="1"/>
          </p:cNvSpPr>
          <p:nvPr>
            <p:ph type="sldNum" sz="quarter" idx="12"/>
          </p:nvPr>
        </p:nvSpPr>
        <p:spPr/>
        <p:txBody>
          <a:bodyPr/>
          <a:lstStyle/>
          <a:p>
            <a:fld id="{88F15BD8-4E8C-5D47-A1F1-7C478290AC56}" type="slidenum">
              <a:rPr lang="fr-FR" smtClean="0"/>
              <a:t>‹N°›</a:t>
            </a:fld>
            <a:endParaRPr lang="fr-FR"/>
          </a:p>
        </p:txBody>
      </p:sp>
    </p:spTree>
    <p:extLst>
      <p:ext uri="{BB962C8B-B14F-4D97-AF65-F5344CB8AC3E}">
        <p14:creationId xmlns:p14="http://schemas.microsoft.com/office/powerpoint/2010/main" val="2507933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54ED09-614C-6C4B-B937-9619B3BFD08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919C49B-D95C-8E41-9F9E-C6F0F3B0B5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910A927-E23B-3840-8556-6E9622EA283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DE35FB1-2CDD-B64D-8AC1-EBA18AE570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C5EA441-01CA-E240-88D4-584ECB0EBA7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B48856D-EE8B-4C4A-8E76-588C13CD316A}"/>
              </a:ext>
            </a:extLst>
          </p:cNvPr>
          <p:cNvSpPr>
            <a:spLocks noGrp="1"/>
          </p:cNvSpPr>
          <p:nvPr>
            <p:ph type="dt" sz="half" idx="10"/>
          </p:nvPr>
        </p:nvSpPr>
        <p:spPr/>
        <p:txBody>
          <a:bodyPr/>
          <a:lstStyle/>
          <a:p>
            <a:fld id="{ED85B036-0736-5C41-AF33-A23082FE958F}" type="datetimeFigureOut">
              <a:rPr lang="fr-FR" smtClean="0"/>
              <a:t>10/11/2021</a:t>
            </a:fld>
            <a:endParaRPr lang="fr-FR"/>
          </a:p>
        </p:txBody>
      </p:sp>
      <p:sp>
        <p:nvSpPr>
          <p:cNvPr id="8" name="Espace réservé du pied de page 7">
            <a:extLst>
              <a:ext uri="{FF2B5EF4-FFF2-40B4-BE49-F238E27FC236}">
                <a16:creationId xmlns:a16="http://schemas.microsoft.com/office/drawing/2014/main" id="{30205B2C-5C87-D444-9D33-ECC96D237DB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3AE157B-38C0-3C45-BC35-9D84A7F560A8}"/>
              </a:ext>
            </a:extLst>
          </p:cNvPr>
          <p:cNvSpPr>
            <a:spLocks noGrp="1"/>
          </p:cNvSpPr>
          <p:nvPr>
            <p:ph type="sldNum" sz="quarter" idx="12"/>
          </p:nvPr>
        </p:nvSpPr>
        <p:spPr/>
        <p:txBody>
          <a:bodyPr/>
          <a:lstStyle/>
          <a:p>
            <a:fld id="{88F15BD8-4E8C-5D47-A1F1-7C478290AC56}" type="slidenum">
              <a:rPr lang="fr-FR" smtClean="0"/>
              <a:t>‹N°›</a:t>
            </a:fld>
            <a:endParaRPr lang="fr-FR"/>
          </a:p>
        </p:txBody>
      </p:sp>
    </p:spTree>
    <p:extLst>
      <p:ext uri="{BB962C8B-B14F-4D97-AF65-F5344CB8AC3E}">
        <p14:creationId xmlns:p14="http://schemas.microsoft.com/office/powerpoint/2010/main" val="2910388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6156C9-8A75-7B4F-BE71-B7A404B7C47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E54BE53-CC59-9B43-90F1-E4016F7F2814}"/>
              </a:ext>
            </a:extLst>
          </p:cNvPr>
          <p:cNvSpPr>
            <a:spLocks noGrp="1"/>
          </p:cNvSpPr>
          <p:nvPr>
            <p:ph type="dt" sz="half" idx="10"/>
          </p:nvPr>
        </p:nvSpPr>
        <p:spPr/>
        <p:txBody>
          <a:bodyPr/>
          <a:lstStyle/>
          <a:p>
            <a:fld id="{ED85B036-0736-5C41-AF33-A23082FE958F}" type="datetimeFigureOut">
              <a:rPr lang="fr-FR" smtClean="0"/>
              <a:t>10/11/2021</a:t>
            </a:fld>
            <a:endParaRPr lang="fr-FR"/>
          </a:p>
        </p:txBody>
      </p:sp>
      <p:sp>
        <p:nvSpPr>
          <p:cNvPr id="4" name="Espace réservé du pied de page 3">
            <a:extLst>
              <a:ext uri="{FF2B5EF4-FFF2-40B4-BE49-F238E27FC236}">
                <a16:creationId xmlns:a16="http://schemas.microsoft.com/office/drawing/2014/main" id="{D8264B22-ED9D-9240-ABF6-6B8BCDF7088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217C371-D3EC-B548-B1FA-42C1D63E9B87}"/>
              </a:ext>
            </a:extLst>
          </p:cNvPr>
          <p:cNvSpPr>
            <a:spLocks noGrp="1"/>
          </p:cNvSpPr>
          <p:nvPr>
            <p:ph type="sldNum" sz="quarter" idx="12"/>
          </p:nvPr>
        </p:nvSpPr>
        <p:spPr/>
        <p:txBody>
          <a:bodyPr/>
          <a:lstStyle/>
          <a:p>
            <a:fld id="{88F15BD8-4E8C-5D47-A1F1-7C478290AC56}" type="slidenum">
              <a:rPr lang="fr-FR" smtClean="0"/>
              <a:t>‹N°›</a:t>
            </a:fld>
            <a:endParaRPr lang="fr-FR"/>
          </a:p>
        </p:txBody>
      </p:sp>
    </p:spTree>
    <p:extLst>
      <p:ext uri="{BB962C8B-B14F-4D97-AF65-F5344CB8AC3E}">
        <p14:creationId xmlns:p14="http://schemas.microsoft.com/office/powerpoint/2010/main" val="3972910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F90EBCD-A238-9A4C-B8E1-A5ECB74A87D2}"/>
              </a:ext>
            </a:extLst>
          </p:cNvPr>
          <p:cNvSpPr>
            <a:spLocks noGrp="1"/>
          </p:cNvSpPr>
          <p:nvPr>
            <p:ph type="dt" sz="half" idx="10"/>
          </p:nvPr>
        </p:nvSpPr>
        <p:spPr/>
        <p:txBody>
          <a:bodyPr/>
          <a:lstStyle/>
          <a:p>
            <a:fld id="{ED85B036-0736-5C41-AF33-A23082FE958F}" type="datetimeFigureOut">
              <a:rPr lang="fr-FR" smtClean="0"/>
              <a:t>10/11/2021</a:t>
            </a:fld>
            <a:endParaRPr lang="fr-FR"/>
          </a:p>
        </p:txBody>
      </p:sp>
      <p:sp>
        <p:nvSpPr>
          <p:cNvPr id="3" name="Espace réservé du pied de page 2">
            <a:extLst>
              <a:ext uri="{FF2B5EF4-FFF2-40B4-BE49-F238E27FC236}">
                <a16:creationId xmlns:a16="http://schemas.microsoft.com/office/drawing/2014/main" id="{8DE4CF64-0B9F-6248-8921-9069C905AEE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68C2474-6E02-D847-A0BB-3F772B9583DE}"/>
              </a:ext>
            </a:extLst>
          </p:cNvPr>
          <p:cNvSpPr>
            <a:spLocks noGrp="1"/>
          </p:cNvSpPr>
          <p:nvPr>
            <p:ph type="sldNum" sz="quarter" idx="12"/>
          </p:nvPr>
        </p:nvSpPr>
        <p:spPr/>
        <p:txBody>
          <a:bodyPr/>
          <a:lstStyle/>
          <a:p>
            <a:fld id="{88F15BD8-4E8C-5D47-A1F1-7C478290AC56}" type="slidenum">
              <a:rPr lang="fr-FR" smtClean="0"/>
              <a:t>‹N°›</a:t>
            </a:fld>
            <a:endParaRPr lang="fr-FR"/>
          </a:p>
        </p:txBody>
      </p:sp>
    </p:spTree>
    <p:extLst>
      <p:ext uri="{BB962C8B-B14F-4D97-AF65-F5344CB8AC3E}">
        <p14:creationId xmlns:p14="http://schemas.microsoft.com/office/powerpoint/2010/main" val="2421907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E77429-B21B-EC49-B300-5F2B5FFA125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DE036D4-748E-6849-8171-D1C8BE5052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AC1EA1C-4E50-7B4D-B14F-780C4ACA3B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76348B8-99FB-1749-B730-106900D2BC54}"/>
              </a:ext>
            </a:extLst>
          </p:cNvPr>
          <p:cNvSpPr>
            <a:spLocks noGrp="1"/>
          </p:cNvSpPr>
          <p:nvPr>
            <p:ph type="dt" sz="half" idx="10"/>
          </p:nvPr>
        </p:nvSpPr>
        <p:spPr/>
        <p:txBody>
          <a:bodyPr/>
          <a:lstStyle/>
          <a:p>
            <a:fld id="{ED85B036-0736-5C41-AF33-A23082FE958F}" type="datetimeFigureOut">
              <a:rPr lang="fr-FR" smtClean="0"/>
              <a:t>10/11/2021</a:t>
            </a:fld>
            <a:endParaRPr lang="fr-FR"/>
          </a:p>
        </p:txBody>
      </p:sp>
      <p:sp>
        <p:nvSpPr>
          <p:cNvPr id="6" name="Espace réservé du pied de page 5">
            <a:extLst>
              <a:ext uri="{FF2B5EF4-FFF2-40B4-BE49-F238E27FC236}">
                <a16:creationId xmlns:a16="http://schemas.microsoft.com/office/drawing/2014/main" id="{3C30EA6B-F7DD-7B4A-9805-26A4BF79CD0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BEB0F7D-CE13-F240-8FB9-57E7A62622B1}"/>
              </a:ext>
            </a:extLst>
          </p:cNvPr>
          <p:cNvSpPr>
            <a:spLocks noGrp="1"/>
          </p:cNvSpPr>
          <p:nvPr>
            <p:ph type="sldNum" sz="quarter" idx="12"/>
          </p:nvPr>
        </p:nvSpPr>
        <p:spPr/>
        <p:txBody>
          <a:bodyPr/>
          <a:lstStyle/>
          <a:p>
            <a:fld id="{88F15BD8-4E8C-5D47-A1F1-7C478290AC56}" type="slidenum">
              <a:rPr lang="fr-FR" smtClean="0"/>
              <a:t>‹N°›</a:t>
            </a:fld>
            <a:endParaRPr lang="fr-FR"/>
          </a:p>
        </p:txBody>
      </p:sp>
    </p:spTree>
    <p:extLst>
      <p:ext uri="{BB962C8B-B14F-4D97-AF65-F5344CB8AC3E}">
        <p14:creationId xmlns:p14="http://schemas.microsoft.com/office/powerpoint/2010/main" val="2731790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C78DF3-5984-594C-836B-8A1B43FEF2A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08005F2-16B7-204D-972C-DE690165A7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3447A80-9E37-2746-A4BA-194AC3B063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05E984C-8C13-974A-A431-6D7FF565BE58}"/>
              </a:ext>
            </a:extLst>
          </p:cNvPr>
          <p:cNvSpPr>
            <a:spLocks noGrp="1"/>
          </p:cNvSpPr>
          <p:nvPr>
            <p:ph type="dt" sz="half" idx="10"/>
          </p:nvPr>
        </p:nvSpPr>
        <p:spPr/>
        <p:txBody>
          <a:bodyPr/>
          <a:lstStyle/>
          <a:p>
            <a:fld id="{ED85B036-0736-5C41-AF33-A23082FE958F}" type="datetimeFigureOut">
              <a:rPr lang="fr-FR" smtClean="0"/>
              <a:t>10/11/2021</a:t>
            </a:fld>
            <a:endParaRPr lang="fr-FR"/>
          </a:p>
        </p:txBody>
      </p:sp>
      <p:sp>
        <p:nvSpPr>
          <p:cNvPr id="6" name="Espace réservé du pied de page 5">
            <a:extLst>
              <a:ext uri="{FF2B5EF4-FFF2-40B4-BE49-F238E27FC236}">
                <a16:creationId xmlns:a16="http://schemas.microsoft.com/office/drawing/2014/main" id="{F1F3729B-76E0-C74D-9BE3-D11A05FA58C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17D7DDE-4380-E944-B4F7-785030C629FE}"/>
              </a:ext>
            </a:extLst>
          </p:cNvPr>
          <p:cNvSpPr>
            <a:spLocks noGrp="1"/>
          </p:cNvSpPr>
          <p:nvPr>
            <p:ph type="sldNum" sz="quarter" idx="12"/>
          </p:nvPr>
        </p:nvSpPr>
        <p:spPr/>
        <p:txBody>
          <a:bodyPr/>
          <a:lstStyle/>
          <a:p>
            <a:fld id="{88F15BD8-4E8C-5D47-A1F1-7C478290AC56}" type="slidenum">
              <a:rPr lang="fr-FR" smtClean="0"/>
              <a:t>‹N°›</a:t>
            </a:fld>
            <a:endParaRPr lang="fr-FR"/>
          </a:p>
        </p:txBody>
      </p:sp>
    </p:spTree>
    <p:extLst>
      <p:ext uri="{BB962C8B-B14F-4D97-AF65-F5344CB8AC3E}">
        <p14:creationId xmlns:p14="http://schemas.microsoft.com/office/powerpoint/2010/main" val="3958323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BB9E45C-2BAC-E647-9A5E-050F156355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D188E3F-248D-324C-8BFB-5F6EC14E34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0EEED57-5297-D844-8374-1F3D5248DB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85B036-0736-5C41-AF33-A23082FE958F}" type="datetimeFigureOut">
              <a:rPr lang="fr-FR" smtClean="0"/>
              <a:t>10/11/2021</a:t>
            </a:fld>
            <a:endParaRPr lang="fr-FR"/>
          </a:p>
        </p:txBody>
      </p:sp>
      <p:sp>
        <p:nvSpPr>
          <p:cNvPr id="5" name="Espace réservé du pied de page 4">
            <a:extLst>
              <a:ext uri="{FF2B5EF4-FFF2-40B4-BE49-F238E27FC236}">
                <a16:creationId xmlns:a16="http://schemas.microsoft.com/office/drawing/2014/main" id="{60989401-7E32-0345-94AD-04C59F45D0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E4B7A2C-2218-4746-AB24-4B77EA8B2C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15BD8-4E8C-5D47-A1F1-7C478290AC56}" type="slidenum">
              <a:rPr lang="fr-FR" smtClean="0"/>
              <a:t>‹N°›</a:t>
            </a:fld>
            <a:endParaRPr lang="fr-FR"/>
          </a:p>
        </p:txBody>
      </p:sp>
    </p:spTree>
    <p:extLst>
      <p:ext uri="{BB962C8B-B14F-4D97-AF65-F5344CB8AC3E}">
        <p14:creationId xmlns:p14="http://schemas.microsoft.com/office/powerpoint/2010/main" val="2054928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passerelles.bnf.fr/explo/temple_grec/index.php"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fr.vikidia.org/wiki/Ph%C3%A9nicie"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8943A84-62DC-B843-84F7-4F963D040D9A}"/>
              </a:ext>
            </a:extLst>
          </p:cNvPr>
          <p:cNvPicPr>
            <a:picLocks noChangeAspect="1"/>
          </p:cNvPicPr>
          <p:nvPr/>
        </p:nvPicPr>
        <p:blipFill>
          <a:blip r:embed="rId3"/>
          <a:stretch>
            <a:fillRect/>
          </a:stretch>
        </p:blipFill>
        <p:spPr>
          <a:xfrm>
            <a:off x="1521222" y="0"/>
            <a:ext cx="9149555" cy="6858000"/>
          </a:xfrm>
          <a:prstGeom prst="rect">
            <a:avLst/>
          </a:prstGeom>
        </p:spPr>
      </p:pic>
    </p:spTree>
    <p:extLst>
      <p:ext uri="{BB962C8B-B14F-4D97-AF65-F5344CB8AC3E}">
        <p14:creationId xmlns:p14="http://schemas.microsoft.com/office/powerpoint/2010/main" val="525237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12CF817-9372-AD4B-BB32-9D5CDF255C3C}"/>
              </a:ext>
            </a:extLst>
          </p:cNvPr>
          <p:cNvPicPr>
            <a:picLocks noChangeAspect="1"/>
          </p:cNvPicPr>
          <p:nvPr/>
        </p:nvPicPr>
        <p:blipFill>
          <a:blip r:embed="rId3"/>
          <a:stretch>
            <a:fillRect/>
          </a:stretch>
        </p:blipFill>
        <p:spPr>
          <a:xfrm>
            <a:off x="3048003" y="1"/>
            <a:ext cx="9143997" cy="6857998"/>
          </a:xfrm>
          <a:prstGeom prst="rect">
            <a:avLst/>
          </a:prstGeom>
        </p:spPr>
      </p:pic>
      <p:pic>
        <p:nvPicPr>
          <p:cNvPr id="3" name="Image 2">
            <a:extLst>
              <a:ext uri="{FF2B5EF4-FFF2-40B4-BE49-F238E27FC236}">
                <a16:creationId xmlns:a16="http://schemas.microsoft.com/office/drawing/2014/main" id="{33788F39-7496-4940-B9EC-EFD4CE3FE9C4}"/>
              </a:ext>
            </a:extLst>
          </p:cNvPr>
          <p:cNvPicPr>
            <a:picLocks noChangeAspect="1"/>
          </p:cNvPicPr>
          <p:nvPr/>
        </p:nvPicPr>
        <p:blipFill>
          <a:blip r:embed="rId4"/>
          <a:stretch>
            <a:fillRect/>
          </a:stretch>
        </p:blipFill>
        <p:spPr>
          <a:xfrm>
            <a:off x="-14146" y="2070258"/>
            <a:ext cx="3589684" cy="4787742"/>
          </a:xfrm>
          <a:prstGeom prst="rect">
            <a:avLst/>
          </a:prstGeom>
        </p:spPr>
      </p:pic>
      <p:sp>
        <p:nvSpPr>
          <p:cNvPr id="4" name="ZoneTexte 3">
            <a:extLst>
              <a:ext uri="{FF2B5EF4-FFF2-40B4-BE49-F238E27FC236}">
                <a16:creationId xmlns:a16="http://schemas.microsoft.com/office/drawing/2014/main" id="{6392EDFE-1B53-534C-84C8-402AE25A44A2}"/>
              </a:ext>
            </a:extLst>
          </p:cNvPr>
          <p:cNvSpPr txBox="1"/>
          <p:nvPr/>
        </p:nvSpPr>
        <p:spPr>
          <a:xfrm>
            <a:off x="1" y="432993"/>
            <a:ext cx="3048002" cy="1631216"/>
          </a:xfrm>
          <a:prstGeom prst="rect">
            <a:avLst/>
          </a:prstGeom>
          <a:noFill/>
        </p:spPr>
        <p:txBody>
          <a:bodyPr wrap="square" rtlCol="0">
            <a:spAutoFit/>
          </a:bodyPr>
          <a:lstStyle/>
          <a:p>
            <a:r>
              <a:rPr lang="fr-FR" sz="2000" b="1" dirty="0" err="1">
                <a:solidFill>
                  <a:srgbClr val="F5CA00"/>
                </a:solidFill>
                <a:latin typeface="Verdana" panose="020B0604030504040204" pitchFamily="34" charset="0"/>
                <a:ea typeface="Verdana" panose="020B0604030504040204" pitchFamily="34" charset="0"/>
                <a:cs typeface="Verdana" panose="020B0604030504040204" pitchFamily="34" charset="0"/>
              </a:rPr>
              <a:t>Pentecotère</a:t>
            </a:r>
            <a:endParaRPr lang="fr-FR" sz="2000" b="1"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r"/>
            <a:endPar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Maquette =&gt;</a:t>
            </a:r>
          </a:p>
          <a:p>
            <a:pPr algn="r"/>
            <a:endPar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ct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Bronze</a:t>
            </a:r>
          </a:p>
        </p:txBody>
      </p:sp>
    </p:spTree>
    <p:extLst>
      <p:ext uri="{BB962C8B-B14F-4D97-AF65-F5344CB8AC3E}">
        <p14:creationId xmlns:p14="http://schemas.microsoft.com/office/powerpoint/2010/main" val="1096942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D54EB22-F631-4A41-BEB4-437A3B18A126}"/>
              </a:ext>
            </a:extLst>
          </p:cNvPr>
          <p:cNvPicPr>
            <a:picLocks noChangeAspect="1"/>
          </p:cNvPicPr>
          <p:nvPr/>
        </p:nvPicPr>
        <p:blipFill>
          <a:blip r:embed="rId3"/>
          <a:stretch>
            <a:fillRect/>
          </a:stretch>
        </p:blipFill>
        <p:spPr>
          <a:xfrm>
            <a:off x="3384545" y="0"/>
            <a:ext cx="8960231" cy="6858000"/>
          </a:xfrm>
          <a:prstGeom prst="rect">
            <a:avLst/>
          </a:prstGeom>
        </p:spPr>
      </p:pic>
      <p:sp>
        <p:nvSpPr>
          <p:cNvPr id="2" name="ZoneTexte 1">
            <a:extLst>
              <a:ext uri="{FF2B5EF4-FFF2-40B4-BE49-F238E27FC236}">
                <a16:creationId xmlns:a16="http://schemas.microsoft.com/office/drawing/2014/main" id="{61CE4149-5545-924D-BF15-C46344C9DA97}"/>
              </a:ext>
            </a:extLst>
          </p:cNvPr>
          <p:cNvSpPr txBox="1"/>
          <p:nvPr/>
        </p:nvSpPr>
        <p:spPr>
          <a:xfrm>
            <a:off x="-62020" y="200430"/>
            <a:ext cx="3493477" cy="1631216"/>
          </a:xfrm>
          <a:prstGeom prst="rect">
            <a:avLst/>
          </a:prstGeom>
          <a:noFill/>
        </p:spPr>
        <p:txBody>
          <a:bodyPr wrap="square" rtlCol="0">
            <a:spAutoFit/>
          </a:bodyPr>
          <a:lstStyle/>
          <a:p>
            <a:pPr algn="ct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Nous allons rencontrer de magnifiques sites grecs, certains sont mieux conservés que ceux de la Grèce actuelle </a:t>
            </a:r>
          </a:p>
        </p:txBody>
      </p:sp>
      <p:sp>
        <p:nvSpPr>
          <p:cNvPr id="4" name="ZoneTexte 3">
            <a:extLst>
              <a:ext uri="{FF2B5EF4-FFF2-40B4-BE49-F238E27FC236}">
                <a16:creationId xmlns:a16="http://schemas.microsoft.com/office/drawing/2014/main" id="{123B431D-8A4D-5540-96A8-0D0615C73CC1}"/>
              </a:ext>
            </a:extLst>
          </p:cNvPr>
          <p:cNvSpPr txBox="1"/>
          <p:nvPr/>
        </p:nvSpPr>
        <p:spPr>
          <a:xfrm>
            <a:off x="0" y="2074985"/>
            <a:ext cx="3325553" cy="523220"/>
          </a:xfrm>
          <a:prstGeom prst="rect">
            <a:avLst/>
          </a:prstGeom>
          <a:noFill/>
        </p:spPr>
        <p:txBody>
          <a:bodyPr wrap="square" rtlCol="0">
            <a:spAutoFit/>
          </a:bodyPr>
          <a:lstStyle/>
          <a:p>
            <a:pPr algn="ctr"/>
            <a:r>
              <a:rPr lang="fr-FR"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Ségeste</a:t>
            </a:r>
          </a:p>
        </p:txBody>
      </p:sp>
      <p:cxnSp>
        <p:nvCxnSpPr>
          <p:cNvPr id="6" name="Connecteur droit avec flèche 5">
            <a:extLst>
              <a:ext uri="{FF2B5EF4-FFF2-40B4-BE49-F238E27FC236}">
                <a16:creationId xmlns:a16="http://schemas.microsoft.com/office/drawing/2014/main" id="{C979CBF5-98C3-C448-AFEB-AE1B4662E7D6}"/>
              </a:ext>
            </a:extLst>
          </p:cNvPr>
          <p:cNvCxnSpPr/>
          <p:nvPr/>
        </p:nvCxnSpPr>
        <p:spPr>
          <a:xfrm flipV="1">
            <a:off x="2602523" y="1981200"/>
            <a:ext cx="3493477" cy="386862"/>
          </a:xfrm>
          <a:prstGeom prst="straightConnector1">
            <a:avLst/>
          </a:prstGeom>
          <a:ln w="63500">
            <a:solidFill>
              <a:schemeClr val="accent6">
                <a:lumMod val="75000"/>
              </a:schemeClr>
            </a:solidFill>
            <a:tailEnd type="triangle"/>
          </a:ln>
        </p:spPr>
        <p:style>
          <a:lnRef idx="1">
            <a:schemeClr val="accent5"/>
          </a:lnRef>
          <a:fillRef idx="0">
            <a:schemeClr val="accent5"/>
          </a:fillRef>
          <a:effectRef idx="0">
            <a:schemeClr val="accent5"/>
          </a:effectRef>
          <a:fontRef idx="minor">
            <a:schemeClr val="tx1"/>
          </a:fontRef>
        </p:style>
      </p:cxnSp>
      <p:sp>
        <p:nvSpPr>
          <p:cNvPr id="7" name="ZoneTexte 6">
            <a:extLst>
              <a:ext uri="{FF2B5EF4-FFF2-40B4-BE49-F238E27FC236}">
                <a16:creationId xmlns:a16="http://schemas.microsoft.com/office/drawing/2014/main" id="{F66DDB29-300F-BE4C-9FDA-7BB856F3A0BE}"/>
              </a:ext>
            </a:extLst>
          </p:cNvPr>
          <p:cNvSpPr txBox="1"/>
          <p:nvPr/>
        </p:nvSpPr>
        <p:spPr>
          <a:xfrm>
            <a:off x="0" y="3077742"/>
            <a:ext cx="3325553" cy="523220"/>
          </a:xfrm>
          <a:prstGeom prst="rect">
            <a:avLst/>
          </a:prstGeom>
          <a:noFill/>
        </p:spPr>
        <p:txBody>
          <a:bodyPr wrap="square" rtlCol="0">
            <a:spAutoFit/>
          </a:bodyPr>
          <a:lstStyle/>
          <a:p>
            <a:pPr algn="ctr"/>
            <a:r>
              <a:rPr lang="fr-FR" sz="2800" b="1"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Sélinonte</a:t>
            </a:r>
          </a:p>
        </p:txBody>
      </p:sp>
      <p:cxnSp>
        <p:nvCxnSpPr>
          <p:cNvPr id="9" name="Connecteur droit avec flèche 8">
            <a:extLst>
              <a:ext uri="{FF2B5EF4-FFF2-40B4-BE49-F238E27FC236}">
                <a16:creationId xmlns:a16="http://schemas.microsoft.com/office/drawing/2014/main" id="{6B0072EE-732B-264B-B59F-5C0B5D19E27B}"/>
              </a:ext>
            </a:extLst>
          </p:cNvPr>
          <p:cNvCxnSpPr>
            <a:cxnSpLocks/>
          </p:cNvCxnSpPr>
          <p:nvPr/>
        </p:nvCxnSpPr>
        <p:spPr>
          <a:xfrm>
            <a:off x="2731476" y="3380822"/>
            <a:ext cx="3036278" cy="46953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2025846C-2D9F-D548-893A-693FBCB00409}"/>
              </a:ext>
            </a:extLst>
          </p:cNvPr>
          <p:cNvSpPr txBox="1"/>
          <p:nvPr/>
        </p:nvSpPr>
        <p:spPr>
          <a:xfrm>
            <a:off x="1" y="4080499"/>
            <a:ext cx="3325553" cy="523220"/>
          </a:xfrm>
          <a:prstGeom prst="rect">
            <a:avLst/>
          </a:prstGeom>
          <a:noFill/>
        </p:spPr>
        <p:txBody>
          <a:bodyPr wrap="square" rtlCol="0">
            <a:spAutoFit/>
          </a:bodyPr>
          <a:lstStyle/>
          <a:p>
            <a:pPr algn="ctr"/>
            <a:r>
              <a:rPr lang="fr-FR" sz="2800" b="1" dirty="0">
                <a:solidFill>
                  <a:srgbClr val="C00000"/>
                </a:solidFill>
                <a:latin typeface="Verdana" panose="020B0604030504040204" pitchFamily="34" charset="0"/>
                <a:ea typeface="Verdana" panose="020B0604030504040204" pitchFamily="34" charset="0"/>
                <a:cs typeface="Verdana" panose="020B0604030504040204" pitchFamily="34" charset="0"/>
              </a:rPr>
              <a:t>Agrigente</a:t>
            </a:r>
          </a:p>
        </p:txBody>
      </p:sp>
      <p:cxnSp>
        <p:nvCxnSpPr>
          <p:cNvPr id="16" name="Connecteur droit avec flèche 15">
            <a:extLst>
              <a:ext uri="{FF2B5EF4-FFF2-40B4-BE49-F238E27FC236}">
                <a16:creationId xmlns:a16="http://schemas.microsoft.com/office/drawing/2014/main" id="{58D1AF80-61EB-7A4C-BF57-48A9C7C9019C}"/>
              </a:ext>
            </a:extLst>
          </p:cNvPr>
          <p:cNvCxnSpPr>
            <a:cxnSpLocks/>
          </p:cNvCxnSpPr>
          <p:nvPr/>
        </p:nvCxnSpPr>
        <p:spPr>
          <a:xfrm>
            <a:off x="2778369" y="4378264"/>
            <a:ext cx="6359770" cy="1002628"/>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606D6661-355B-2B43-82AB-9C1D5A0530B2}"/>
              </a:ext>
            </a:extLst>
          </p:cNvPr>
          <p:cNvSpPr txBox="1"/>
          <p:nvPr/>
        </p:nvSpPr>
        <p:spPr>
          <a:xfrm>
            <a:off x="23448" y="5276248"/>
            <a:ext cx="3294183" cy="1231106"/>
          </a:xfrm>
          <a:prstGeom prst="rect">
            <a:avLst/>
          </a:prstGeom>
          <a:noFill/>
        </p:spPr>
        <p:txBody>
          <a:bodyPr wrap="square" rtlCol="0">
            <a:spAutoFit/>
          </a:bodyPr>
          <a:lstStyle/>
          <a:p>
            <a:pPr algn="ctr"/>
            <a:r>
              <a:rPr lang="fr-FR" sz="2800" b="1" dirty="0">
                <a:solidFill>
                  <a:srgbClr val="916DA0"/>
                </a:solidFill>
                <a:latin typeface="Verdana" panose="020B0604030504040204" pitchFamily="34" charset="0"/>
                <a:ea typeface="Verdana" panose="020B0604030504040204" pitchFamily="34" charset="0"/>
                <a:cs typeface="Verdana" panose="020B0604030504040204" pitchFamily="34" charset="0"/>
              </a:rPr>
              <a:t>Syracuse</a:t>
            </a:r>
          </a:p>
          <a:p>
            <a:pPr algn="ctr"/>
            <a:r>
              <a:rPr lang="fr-FR" b="1" dirty="0">
                <a:solidFill>
                  <a:srgbClr val="916DA0"/>
                </a:solidFill>
                <a:latin typeface="Verdana" panose="020B0604030504040204" pitchFamily="34" charset="0"/>
                <a:ea typeface="Verdana" panose="020B0604030504040204" pitchFamily="34" charset="0"/>
                <a:cs typeface="Verdana" panose="020B0604030504040204" pitchFamily="34" charset="0"/>
              </a:rPr>
              <a:t>&amp; </a:t>
            </a:r>
            <a:r>
              <a:rPr lang="fr-FR" sz="2800" b="1" dirty="0">
                <a:solidFill>
                  <a:srgbClr val="916DA0"/>
                </a:solidFill>
                <a:latin typeface="Verdana" panose="020B0604030504040204" pitchFamily="34" charset="0"/>
                <a:ea typeface="Verdana" panose="020B0604030504040204" pitchFamily="34" charset="0"/>
                <a:cs typeface="Verdana" panose="020B0604030504040204" pitchFamily="34" charset="0"/>
              </a:rPr>
              <a:t>Taormina </a:t>
            </a:r>
          </a:p>
          <a:p>
            <a:pPr algn="ctr"/>
            <a:r>
              <a:rPr lang="fr-FR" b="1" dirty="0">
                <a:solidFill>
                  <a:srgbClr val="916DA0"/>
                </a:solidFill>
                <a:latin typeface="Verdana" panose="020B0604030504040204" pitchFamily="34" charset="0"/>
                <a:ea typeface="Verdana" panose="020B0604030504040204" pitchFamily="34" charset="0"/>
                <a:cs typeface="Verdana" panose="020B0604030504040204" pitchFamily="34" charset="0"/>
              </a:rPr>
              <a:t>ont été vus en 2019</a:t>
            </a:r>
          </a:p>
        </p:txBody>
      </p:sp>
      <p:sp>
        <p:nvSpPr>
          <p:cNvPr id="19" name="Ellipse 18">
            <a:extLst>
              <a:ext uri="{FF2B5EF4-FFF2-40B4-BE49-F238E27FC236}">
                <a16:creationId xmlns:a16="http://schemas.microsoft.com/office/drawing/2014/main" id="{E07185FD-0910-434C-AB8B-60BD20408A76}"/>
              </a:ext>
            </a:extLst>
          </p:cNvPr>
          <p:cNvSpPr/>
          <p:nvPr/>
        </p:nvSpPr>
        <p:spPr>
          <a:xfrm>
            <a:off x="8159261" y="797170"/>
            <a:ext cx="175846" cy="15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AE8D8959-8CA2-444B-9912-3DD2B20DDD02}"/>
              </a:ext>
            </a:extLst>
          </p:cNvPr>
          <p:cNvSpPr txBox="1"/>
          <p:nvPr/>
        </p:nvSpPr>
        <p:spPr>
          <a:xfrm>
            <a:off x="8311664" y="597876"/>
            <a:ext cx="1207477" cy="369332"/>
          </a:xfrm>
          <a:prstGeom prst="rect">
            <a:avLst/>
          </a:prstGeom>
          <a:noFill/>
        </p:spPr>
        <p:txBody>
          <a:bodyPr wrap="square" rtlCol="0">
            <a:spAutoFit/>
          </a:bodyPr>
          <a:lstStyle/>
          <a:p>
            <a:r>
              <a:rPr lang="fr-FR" dirty="0">
                <a:latin typeface="Verdana" panose="020B0604030504040204" pitchFamily="34" charset="0"/>
                <a:ea typeface="Verdana" panose="020B0604030504040204" pitchFamily="34" charset="0"/>
                <a:cs typeface="Verdana" panose="020B0604030504040204" pitchFamily="34" charset="0"/>
              </a:rPr>
              <a:t>Palerme</a:t>
            </a:r>
          </a:p>
        </p:txBody>
      </p:sp>
      <p:sp>
        <p:nvSpPr>
          <p:cNvPr id="21" name="ZoneTexte 20">
            <a:extLst>
              <a:ext uri="{FF2B5EF4-FFF2-40B4-BE49-F238E27FC236}">
                <a16:creationId xmlns:a16="http://schemas.microsoft.com/office/drawing/2014/main" id="{52401162-6504-5E4A-B145-608074AACE0B}"/>
              </a:ext>
            </a:extLst>
          </p:cNvPr>
          <p:cNvSpPr txBox="1"/>
          <p:nvPr/>
        </p:nvSpPr>
        <p:spPr>
          <a:xfrm>
            <a:off x="6447693" y="4252340"/>
            <a:ext cx="1207477" cy="369332"/>
          </a:xfrm>
          <a:prstGeom prst="rect">
            <a:avLst/>
          </a:prstGeom>
          <a:noFill/>
        </p:spPr>
        <p:txBody>
          <a:bodyPr wrap="square" rtlCol="0">
            <a:spAutoFit/>
          </a:bodyPr>
          <a:lstStyle/>
          <a:p>
            <a:r>
              <a:rPr lang="fr-FR" dirty="0" err="1">
                <a:latin typeface="Verdana" panose="020B0604030504040204" pitchFamily="34" charset="0"/>
                <a:ea typeface="Verdana" panose="020B0604030504040204" pitchFamily="34" charset="0"/>
                <a:cs typeface="Verdana" panose="020B0604030504040204" pitchFamily="34" charset="0"/>
              </a:rPr>
              <a:t>Sciacca</a:t>
            </a:r>
            <a:endParaRPr lang="fr-FR" dirty="0">
              <a:latin typeface="Verdana" panose="020B0604030504040204" pitchFamily="34" charset="0"/>
              <a:ea typeface="Verdana" panose="020B0604030504040204" pitchFamily="34" charset="0"/>
              <a:cs typeface="Verdana" panose="020B0604030504040204" pitchFamily="34" charset="0"/>
            </a:endParaRPr>
          </a:p>
        </p:txBody>
      </p:sp>
      <p:sp>
        <p:nvSpPr>
          <p:cNvPr id="22" name="Ellipse 21">
            <a:extLst>
              <a:ext uri="{FF2B5EF4-FFF2-40B4-BE49-F238E27FC236}">
                <a16:creationId xmlns:a16="http://schemas.microsoft.com/office/drawing/2014/main" id="{1109C071-ADB3-1940-B528-20034762A150}"/>
              </a:ext>
            </a:extLst>
          </p:cNvPr>
          <p:cNvSpPr/>
          <p:nvPr/>
        </p:nvSpPr>
        <p:spPr>
          <a:xfrm>
            <a:off x="6928340" y="4185141"/>
            <a:ext cx="175846" cy="15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0184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B4A8CF3-F2A6-744F-A3F0-0ABB2DFD9F83}"/>
              </a:ext>
            </a:extLst>
          </p:cNvPr>
          <p:cNvSpPr txBox="1"/>
          <p:nvPr/>
        </p:nvSpPr>
        <p:spPr>
          <a:xfrm>
            <a:off x="0" y="5489701"/>
            <a:ext cx="12192000" cy="1200329"/>
          </a:xfrm>
          <a:prstGeom prst="rect">
            <a:avLst/>
          </a:prstGeom>
          <a:noFill/>
        </p:spPr>
        <p:txBody>
          <a:bodyPr wrap="square">
            <a:spAutoFit/>
          </a:bodyPr>
          <a:lstStyle/>
          <a:p>
            <a:pPr algn="ctr"/>
            <a:r>
              <a:rPr lang="fr-FR" sz="2400" b="1" dirty="0">
                <a:solidFill>
                  <a:srgbClr val="FF0000"/>
                </a:solidFill>
                <a:latin typeface="Verdana" panose="020B0604030504040204" pitchFamily="34" charset="0"/>
                <a:ea typeface="Verdana" panose="020B0604030504040204" pitchFamily="34" charset="0"/>
                <a:cs typeface="Verdana" panose="020B0604030504040204" pitchFamily="34" charset="0"/>
              </a:rPr>
              <a:t>Avant de parler des temples,</a:t>
            </a:r>
            <a:r>
              <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rPr>
              <a:t> </a:t>
            </a:r>
          </a:p>
          <a:p>
            <a:pPr algn="ctr"/>
            <a:r>
              <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rPr>
              <a:t>Posons la question :</a:t>
            </a:r>
          </a:p>
          <a:p>
            <a:pPr algn="ctr"/>
            <a:r>
              <a:rPr lang="fr-FR" sz="2400" b="1" dirty="0">
                <a:solidFill>
                  <a:srgbClr val="FF0000"/>
                </a:solidFill>
                <a:latin typeface="Verdana" panose="020B0604030504040204" pitchFamily="34" charset="0"/>
                <a:ea typeface="Verdana" panose="020B0604030504040204" pitchFamily="34" charset="0"/>
                <a:cs typeface="Verdana" panose="020B0604030504040204" pitchFamily="34" charset="0"/>
              </a:rPr>
              <a:t>qu’est-ce que la religion grecque ?</a:t>
            </a:r>
          </a:p>
        </p:txBody>
      </p:sp>
      <p:pic>
        <p:nvPicPr>
          <p:cNvPr id="5" name="Image 4">
            <a:extLst>
              <a:ext uri="{FF2B5EF4-FFF2-40B4-BE49-F238E27FC236}">
                <a16:creationId xmlns:a16="http://schemas.microsoft.com/office/drawing/2014/main" id="{9F4593D7-7ECD-2645-9A4C-49F3D3F12638}"/>
              </a:ext>
            </a:extLst>
          </p:cNvPr>
          <p:cNvPicPr>
            <a:picLocks noChangeAspect="1"/>
          </p:cNvPicPr>
          <p:nvPr/>
        </p:nvPicPr>
        <p:blipFill>
          <a:blip r:embed="rId3"/>
          <a:stretch>
            <a:fillRect/>
          </a:stretch>
        </p:blipFill>
        <p:spPr>
          <a:xfrm>
            <a:off x="1940352" y="-45871"/>
            <a:ext cx="8499231" cy="5478020"/>
          </a:xfrm>
          <a:prstGeom prst="rect">
            <a:avLst/>
          </a:prstGeom>
        </p:spPr>
      </p:pic>
    </p:spTree>
    <p:extLst>
      <p:ext uri="{BB962C8B-B14F-4D97-AF65-F5344CB8AC3E}">
        <p14:creationId xmlns:p14="http://schemas.microsoft.com/office/powerpoint/2010/main" val="249378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058E10-5E77-B243-BFB5-110A1EA60000}"/>
              </a:ext>
            </a:extLst>
          </p:cNvPr>
          <p:cNvSpPr txBox="1"/>
          <p:nvPr/>
        </p:nvSpPr>
        <p:spPr>
          <a:xfrm>
            <a:off x="0" y="281829"/>
            <a:ext cx="12192000" cy="6063198"/>
          </a:xfrm>
          <a:prstGeom prst="rect">
            <a:avLst/>
          </a:prstGeom>
          <a:noFill/>
        </p:spPr>
        <p:txBody>
          <a:bodyPr wrap="square" rtlCol="0">
            <a:spAutoFit/>
          </a:bodyPr>
          <a:lstStyle/>
          <a:p>
            <a:pPr algn="ctr"/>
            <a:r>
              <a:rPr lang="fr-FR" sz="2800" b="1" dirty="0">
                <a:solidFill>
                  <a:srgbClr val="F5CA00"/>
                </a:solidFill>
                <a:latin typeface="Verdana" panose="020B0604030504040204" pitchFamily="34" charset="0"/>
                <a:ea typeface="Verdana" panose="020B0604030504040204" pitchFamily="34" charset="0"/>
                <a:cs typeface="Verdana" panose="020B0604030504040204" pitchFamily="34" charset="0"/>
              </a:rPr>
              <a:t>La religion grecque</a:t>
            </a:r>
          </a:p>
          <a:p>
            <a:endPar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endPar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C’est une </a:t>
            </a:r>
            <a:r>
              <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rPr>
              <a:t>religion polythéiste</a:t>
            </a: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 Les dieux (immortels) sont très proches des humains, ils changent parfois d’apparence. Ils vivent au Mont Olympe. Il y a aussi les demi-dieux, comme Héraclès ou Achille.</a:t>
            </a:r>
          </a:p>
          <a:p>
            <a:pPr marL="342900" indent="-342900">
              <a:buFont typeface="Arial" panose="020B0604020202020204" pitchFamily="34" charset="0"/>
              <a:buChar char="•"/>
            </a:pPr>
            <a:endPar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Les bases : les </a:t>
            </a:r>
            <a:r>
              <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rPr>
              <a:t>mythes</a:t>
            </a: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 (Hésiode et Homère, principalement), les </a:t>
            </a:r>
            <a:r>
              <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rPr>
              <a:t>rites,</a:t>
            </a: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  les </a:t>
            </a:r>
            <a:r>
              <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rPr>
              <a:t>textes</a:t>
            </a: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 comme ceux d’Hérodote et l’</a:t>
            </a:r>
            <a:r>
              <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rPr>
              <a:t>archéologie</a:t>
            </a: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a:t>
            </a:r>
          </a:p>
          <a:p>
            <a:endPar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endPar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Si vous souhaitez approfondir ce sujet =&gt; le site web du collège de France sur lequel </a:t>
            </a:r>
            <a:r>
              <a:rPr lang="fr-FR" sz="2400" b="1" dirty="0">
                <a:solidFill>
                  <a:srgbClr val="FF0000"/>
                </a:solidFill>
                <a:latin typeface="Verdana" panose="020B0604030504040204" pitchFamily="34" charset="0"/>
                <a:ea typeface="Verdana" panose="020B0604030504040204" pitchFamily="34" charset="0"/>
                <a:cs typeface="Verdana" panose="020B0604030504040204" pitchFamily="34" charset="0"/>
              </a:rPr>
              <a:t>Vinciane Pirenne-</a:t>
            </a:r>
            <a:r>
              <a:rPr lang="fr-FR" sz="2400" b="1" dirty="0" err="1">
                <a:solidFill>
                  <a:srgbClr val="FF0000"/>
                </a:solidFill>
                <a:latin typeface="Verdana" panose="020B0604030504040204" pitchFamily="34" charset="0"/>
                <a:ea typeface="Verdana" panose="020B0604030504040204" pitchFamily="34" charset="0"/>
                <a:cs typeface="Verdana" panose="020B0604030504040204" pitchFamily="34" charset="0"/>
              </a:rPr>
              <a:t>Delforge</a:t>
            </a:r>
            <a:r>
              <a:rPr lang="fr-FR" sz="2400"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délivre depuis 2017 un cours sur : </a:t>
            </a:r>
            <a:r>
              <a:rPr lang="fr-FR" sz="2400" i="1" dirty="0">
                <a:solidFill>
                  <a:srgbClr val="FF0000"/>
                </a:solidFill>
                <a:latin typeface="Verdana" panose="020B0604030504040204" pitchFamily="34" charset="0"/>
                <a:ea typeface="Verdana" panose="020B0604030504040204" pitchFamily="34" charset="0"/>
                <a:cs typeface="Verdana" panose="020B0604030504040204" pitchFamily="34" charset="0"/>
              </a:rPr>
              <a:t>Religion, histoire et société dans le monde grec antique</a:t>
            </a:r>
            <a:endPar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r>
              <a:rPr lang="fr-FR" sz="2400"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3988543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3816F3B-82B6-724B-8B9A-FE616CDA25A5}"/>
              </a:ext>
            </a:extLst>
          </p:cNvPr>
          <p:cNvSpPr txBox="1"/>
          <p:nvPr/>
        </p:nvSpPr>
        <p:spPr>
          <a:xfrm>
            <a:off x="451262" y="784084"/>
            <a:ext cx="11716132" cy="3957174"/>
          </a:xfrm>
          <a:prstGeom prst="rect">
            <a:avLst/>
          </a:prstGeom>
          <a:noFill/>
        </p:spPr>
        <p:txBody>
          <a:bodyPr wrap="square">
            <a:spAutoFit/>
          </a:bodyPr>
          <a:lstStyle/>
          <a:p>
            <a:pPr algn="ctr"/>
            <a:r>
              <a:rPr lang="fr-FR" sz="2800" b="1" dirty="0">
                <a:solidFill>
                  <a:srgbClr val="F5CA00"/>
                </a:solidFill>
                <a:latin typeface="Verdana" panose="020B0604030504040204" pitchFamily="34" charset="0"/>
                <a:ea typeface="Verdana" panose="020B0604030504040204" pitchFamily="34" charset="0"/>
                <a:cs typeface="Verdana" panose="020B0604030504040204" pitchFamily="34" charset="0"/>
              </a:rPr>
              <a:t>Les rites de la religion grecque</a:t>
            </a:r>
          </a:p>
          <a:p>
            <a:pPr algn="ctr"/>
            <a:endPar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ctr"/>
            <a:endPar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marL="457200" indent="-457200">
              <a:lnSpc>
                <a:spcPct val="150000"/>
              </a:lnSpc>
              <a:buFont typeface="Arial" panose="020B0604020202020204" pitchFamily="34" charset="0"/>
              <a:buChar char="•"/>
            </a:pPr>
            <a:r>
              <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rPr>
              <a:t>les prières, </a:t>
            </a:r>
          </a:p>
          <a:p>
            <a:pPr marL="457200" indent="-457200">
              <a:lnSpc>
                <a:spcPct val="150000"/>
              </a:lnSpc>
              <a:buFont typeface="Arial" panose="020B0604020202020204" pitchFamily="34" charset="0"/>
              <a:buChar char="•"/>
            </a:pPr>
            <a:r>
              <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rPr>
              <a:t>les offrandes, </a:t>
            </a:r>
          </a:p>
          <a:p>
            <a:pPr marL="457200" indent="-457200">
              <a:lnSpc>
                <a:spcPct val="150000"/>
              </a:lnSpc>
              <a:buFont typeface="Arial" panose="020B0604020202020204" pitchFamily="34" charset="0"/>
              <a:buChar char="•"/>
            </a:pPr>
            <a:r>
              <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rPr>
              <a:t>les sacrifices, </a:t>
            </a:r>
          </a:p>
          <a:p>
            <a:pPr marL="457200" indent="-457200">
              <a:lnSpc>
                <a:spcPct val="150000"/>
              </a:lnSpc>
              <a:buFont typeface="Arial" panose="020B0604020202020204" pitchFamily="34" charset="0"/>
              <a:buChar char="•"/>
            </a:pPr>
            <a:r>
              <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rPr>
              <a:t>les fêtes publiques,</a:t>
            </a:r>
          </a:p>
          <a:p>
            <a:pPr marL="457200" indent="-457200">
              <a:lnSpc>
                <a:spcPct val="150000"/>
              </a:lnSpc>
              <a:buFont typeface="Arial" panose="020B0604020202020204" pitchFamily="34" charset="0"/>
              <a:buChar char="•"/>
            </a:pPr>
            <a:r>
              <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rPr>
              <a:t>les jeux.</a:t>
            </a:r>
          </a:p>
        </p:txBody>
      </p:sp>
    </p:spTree>
    <p:extLst>
      <p:ext uri="{BB962C8B-B14F-4D97-AF65-F5344CB8AC3E}">
        <p14:creationId xmlns:p14="http://schemas.microsoft.com/office/powerpoint/2010/main" val="2413930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3816F3B-82B6-724B-8B9A-FE616CDA25A5}"/>
              </a:ext>
            </a:extLst>
          </p:cNvPr>
          <p:cNvSpPr txBox="1"/>
          <p:nvPr/>
        </p:nvSpPr>
        <p:spPr>
          <a:xfrm>
            <a:off x="0" y="105391"/>
            <a:ext cx="12192000" cy="461665"/>
          </a:xfrm>
          <a:prstGeom prst="rect">
            <a:avLst/>
          </a:prstGeom>
          <a:noFill/>
        </p:spPr>
        <p:txBody>
          <a:bodyPr wrap="square">
            <a:spAutoFit/>
          </a:bodyPr>
          <a:lstStyle/>
          <a:p>
            <a:pPr algn="ctr"/>
            <a:r>
              <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rPr>
              <a:t>Les rites de la religion grecque</a:t>
            </a:r>
          </a:p>
        </p:txBody>
      </p:sp>
      <p:pic>
        <p:nvPicPr>
          <p:cNvPr id="8" name="Image 7">
            <a:extLst>
              <a:ext uri="{FF2B5EF4-FFF2-40B4-BE49-F238E27FC236}">
                <a16:creationId xmlns:a16="http://schemas.microsoft.com/office/drawing/2014/main" id="{ECC61714-FF53-9949-A8BB-7B5537AFB4AC}"/>
              </a:ext>
            </a:extLst>
          </p:cNvPr>
          <p:cNvPicPr>
            <a:picLocks noChangeAspect="1"/>
          </p:cNvPicPr>
          <p:nvPr/>
        </p:nvPicPr>
        <p:blipFill>
          <a:blip r:embed="rId3"/>
          <a:stretch>
            <a:fillRect/>
          </a:stretch>
        </p:blipFill>
        <p:spPr>
          <a:xfrm>
            <a:off x="0" y="799048"/>
            <a:ext cx="12192000" cy="5084064"/>
          </a:xfrm>
          <a:prstGeom prst="rect">
            <a:avLst/>
          </a:prstGeom>
        </p:spPr>
      </p:pic>
      <p:sp>
        <p:nvSpPr>
          <p:cNvPr id="9" name="ZoneTexte 8">
            <a:extLst>
              <a:ext uri="{FF2B5EF4-FFF2-40B4-BE49-F238E27FC236}">
                <a16:creationId xmlns:a16="http://schemas.microsoft.com/office/drawing/2014/main" id="{782B8B3A-BC5E-0645-B559-6392F561CD42}"/>
              </a:ext>
            </a:extLst>
          </p:cNvPr>
          <p:cNvSpPr txBox="1"/>
          <p:nvPr/>
        </p:nvSpPr>
        <p:spPr>
          <a:xfrm>
            <a:off x="0" y="6013945"/>
            <a:ext cx="12192000" cy="738664"/>
          </a:xfrm>
          <a:prstGeom prst="rect">
            <a:avLst/>
          </a:prstGeom>
          <a:noFill/>
        </p:spPr>
        <p:txBody>
          <a:bodyPr wrap="square" rtlCol="0">
            <a:spAutoFit/>
          </a:bodyPr>
          <a:lstStyle/>
          <a:p>
            <a:pPr algn="ctr"/>
            <a:r>
              <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rPr>
              <a:t>Procession en vue du </a:t>
            </a:r>
            <a:r>
              <a:rPr lang="fr-FR" sz="2400" b="1" dirty="0">
                <a:solidFill>
                  <a:srgbClr val="FF0000"/>
                </a:solidFill>
                <a:latin typeface="Verdana" panose="020B0604030504040204" pitchFamily="34" charset="0"/>
                <a:ea typeface="Verdana" panose="020B0604030504040204" pitchFamily="34" charset="0"/>
                <a:cs typeface="Verdana" panose="020B0604030504040204" pitchFamily="34" charset="0"/>
              </a:rPr>
              <a:t>sacrifice</a:t>
            </a:r>
            <a:r>
              <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rPr>
              <a:t> d'un agneau aux Charites</a:t>
            </a: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 </a:t>
            </a:r>
          </a:p>
          <a:p>
            <a:pPr algn="ctr"/>
            <a:r>
              <a:rPr lang="fr-FR" dirty="0">
                <a:solidFill>
                  <a:srgbClr val="F5CA00"/>
                </a:solidFill>
                <a:latin typeface="Verdana" panose="020B0604030504040204" pitchFamily="34" charset="0"/>
                <a:ea typeface="Verdana" panose="020B0604030504040204" pitchFamily="34" charset="0"/>
                <a:cs typeface="Verdana" panose="020B0604030504040204" pitchFamily="34" charset="0"/>
              </a:rPr>
              <a:t>peinture sur bois, Corinthie, vers 540-530 av. J.-C., Musée national archéologique d'Athènes</a:t>
            </a:r>
          </a:p>
        </p:txBody>
      </p:sp>
    </p:spTree>
    <p:extLst>
      <p:ext uri="{BB962C8B-B14F-4D97-AF65-F5344CB8AC3E}">
        <p14:creationId xmlns:p14="http://schemas.microsoft.com/office/powerpoint/2010/main" val="1571196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058E10-5E77-B243-BFB5-110A1EA60000}"/>
              </a:ext>
            </a:extLst>
          </p:cNvPr>
          <p:cNvSpPr txBox="1"/>
          <p:nvPr/>
        </p:nvSpPr>
        <p:spPr>
          <a:xfrm>
            <a:off x="0" y="147762"/>
            <a:ext cx="12192000" cy="461665"/>
          </a:xfrm>
          <a:prstGeom prst="rect">
            <a:avLst/>
          </a:prstGeom>
          <a:noFill/>
        </p:spPr>
        <p:txBody>
          <a:bodyPr wrap="square" rtlCol="0">
            <a:spAutoFit/>
          </a:bodyPr>
          <a:lstStyle/>
          <a:p>
            <a:pPr algn="ctr"/>
            <a:r>
              <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rPr>
              <a:t>Le sanctuaire de la religion grecque</a:t>
            </a:r>
          </a:p>
        </p:txBody>
      </p:sp>
      <p:pic>
        <p:nvPicPr>
          <p:cNvPr id="5" name="Image 4">
            <a:extLst>
              <a:ext uri="{FF2B5EF4-FFF2-40B4-BE49-F238E27FC236}">
                <a16:creationId xmlns:a16="http://schemas.microsoft.com/office/drawing/2014/main" id="{B5D61923-9CB7-2A49-823B-5D14D2B7FDF2}"/>
              </a:ext>
            </a:extLst>
          </p:cNvPr>
          <p:cNvPicPr>
            <a:picLocks noChangeAspect="1"/>
          </p:cNvPicPr>
          <p:nvPr/>
        </p:nvPicPr>
        <p:blipFill>
          <a:blip r:embed="rId3"/>
          <a:stretch>
            <a:fillRect/>
          </a:stretch>
        </p:blipFill>
        <p:spPr>
          <a:xfrm>
            <a:off x="8264158" y="951470"/>
            <a:ext cx="3927842" cy="5906530"/>
          </a:xfrm>
          <a:prstGeom prst="rect">
            <a:avLst/>
          </a:prstGeom>
        </p:spPr>
      </p:pic>
      <p:sp>
        <p:nvSpPr>
          <p:cNvPr id="6" name="ZoneTexte 5">
            <a:extLst>
              <a:ext uri="{FF2B5EF4-FFF2-40B4-BE49-F238E27FC236}">
                <a16:creationId xmlns:a16="http://schemas.microsoft.com/office/drawing/2014/main" id="{CCB4FF25-3BAB-494B-8E1C-2D5D8CA10CEB}"/>
              </a:ext>
            </a:extLst>
          </p:cNvPr>
          <p:cNvSpPr txBox="1"/>
          <p:nvPr/>
        </p:nvSpPr>
        <p:spPr>
          <a:xfrm>
            <a:off x="2230016" y="5340582"/>
            <a:ext cx="6012605" cy="1477328"/>
          </a:xfrm>
          <a:prstGeom prst="rect">
            <a:avLst/>
          </a:prstGeom>
          <a:noFill/>
        </p:spPr>
        <p:txBody>
          <a:bodyPr wrap="square" rtlCol="0">
            <a:spAutoFit/>
          </a:bodyPr>
          <a:lstStyle/>
          <a:p>
            <a:pPr algn="r"/>
            <a:r>
              <a:rPr lang="fr-FR" b="1" i="1" dirty="0">
                <a:solidFill>
                  <a:srgbClr val="F5CA00"/>
                </a:solidFill>
                <a:latin typeface="Verdana" panose="020B0604030504040204" pitchFamily="34" charset="0"/>
                <a:ea typeface="Verdana" panose="020B0604030504040204" pitchFamily="34" charset="0"/>
                <a:cs typeface="Verdana" panose="020B0604030504040204" pitchFamily="34" charset="0"/>
              </a:rPr>
              <a:t>Statue de Zeus </a:t>
            </a:r>
          </a:p>
          <a:p>
            <a:pPr algn="r"/>
            <a:r>
              <a:rPr lang="fr-FR" dirty="0">
                <a:solidFill>
                  <a:srgbClr val="F5CA00"/>
                </a:solidFill>
                <a:latin typeface="Verdana" panose="020B0604030504040204" pitchFamily="34" charset="0"/>
                <a:ea typeface="Verdana" panose="020B0604030504040204" pitchFamily="34" charset="0"/>
                <a:cs typeface="Verdana" panose="020B0604030504040204" pitchFamily="34" charset="0"/>
              </a:rPr>
              <a:t>représenté avec le foudre (éclairs) dans les mains </a:t>
            </a:r>
          </a:p>
          <a:p>
            <a:pPr algn="r"/>
            <a:endParaRPr lang="fr-FR"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r"/>
            <a:r>
              <a:rPr lang="fr-FR" dirty="0">
                <a:solidFill>
                  <a:srgbClr val="F5CA00"/>
                </a:solidFill>
                <a:latin typeface="Verdana" panose="020B0604030504040204" pitchFamily="34" charset="0"/>
                <a:ea typeface="Verdana" panose="020B0604030504040204" pitchFamily="34" charset="0"/>
                <a:cs typeface="Verdana" panose="020B0604030504040204" pitchFamily="34" charset="0"/>
              </a:rPr>
              <a:t>Statuette d'époque archaïque. </a:t>
            </a:r>
          </a:p>
          <a:p>
            <a:pPr algn="r"/>
            <a:r>
              <a:rPr lang="fr-FR" dirty="0">
                <a:solidFill>
                  <a:srgbClr val="F5CA00"/>
                </a:solidFill>
                <a:latin typeface="Verdana" panose="020B0604030504040204" pitchFamily="34" charset="0"/>
                <a:ea typeface="Verdana" panose="020B0604030504040204" pitchFamily="34" charset="0"/>
                <a:cs typeface="Verdana" panose="020B0604030504040204" pitchFamily="34" charset="0"/>
              </a:rPr>
              <a:t>Glyptothèque de Munich.</a:t>
            </a:r>
          </a:p>
        </p:txBody>
      </p:sp>
      <p:sp>
        <p:nvSpPr>
          <p:cNvPr id="7" name="ZoneTexte 6">
            <a:extLst>
              <a:ext uri="{FF2B5EF4-FFF2-40B4-BE49-F238E27FC236}">
                <a16:creationId xmlns:a16="http://schemas.microsoft.com/office/drawing/2014/main" id="{3D39A838-F480-6D4A-BDDE-C3DAE4D98EC4}"/>
              </a:ext>
            </a:extLst>
          </p:cNvPr>
          <p:cNvSpPr txBox="1"/>
          <p:nvPr/>
        </p:nvSpPr>
        <p:spPr>
          <a:xfrm>
            <a:off x="0" y="940625"/>
            <a:ext cx="8264158" cy="3877985"/>
          </a:xfrm>
          <a:prstGeom prst="rect">
            <a:avLst/>
          </a:prstGeom>
          <a:noFill/>
        </p:spPr>
        <p:txBody>
          <a:bodyPr wrap="square" rtlCol="0">
            <a:spAutoFit/>
          </a:bodyPr>
          <a:lstStyle/>
          <a:p>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Un </a:t>
            </a:r>
            <a:r>
              <a:rPr lang="fr-FR" sz="2000" b="1" dirty="0">
                <a:solidFill>
                  <a:srgbClr val="F5CA00"/>
                </a:solidFill>
                <a:latin typeface="Verdana" panose="020B0604030504040204" pitchFamily="34" charset="0"/>
                <a:ea typeface="Verdana" panose="020B0604030504040204" pitchFamily="34" charset="0"/>
                <a:cs typeface="Verdana" panose="020B0604030504040204" pitchFamily="34" charset="0"/>
              </a:rPr>
              <a:t>téménos</a:t>
            </a: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 est, dans la Grèce antique, l'espace sacré (littéralement l'« espace découpé » pour la divinité) constituant un </a:t>
            </a:r>
            <a:r>
              <a:rPr lang="fr-FR" sz="2000" b="1" dirty="0">
                <a:solidFill>
                  <a:srgbClr val="F5CA00"/>
                </a:solidFill>
                <a:latin typeface="Verdana" panose="020B0604030504040204" pitchFamily="34" charset="0"/>
                <a:ea typeface="Verdana" panose="020B0604030504040204" pitchFamily="34" charset="0"/>
                <a:cs typeface="Verdana" panose="020B0604030504040204" pitchFamily="34" charset="0"/>
              </a:rPr>
              <a:t>sanctuaire</a:t>
            </a: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 lorsqu'il est délimité par une enceinte appelée </a:t>
            </a:r>
            <a:r>
              <a:rPr lang="fr-FR" sz="2000" b="1" dirty="0">
                <a:solidFill>
                  <a:srgbClr val="F5CA00"/>
                </a:solidFill>
                <a:latin typeface="Verdana" panose="020B0604030504040204" pitchFamily="34" charset="0"/>
                <a:ea typeface="Verdana" panose="020B0604030504040204" pitchFamily="34" charset="0"/>
                <a:cs typeface="Verdana" panose="020B0604030504040204" pitchFamily="34" charset="0"/>
              </a:rPr>
              <a:t>péribole</a:t>
            </a: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 qui peut prendre plusieurs formes (bornes, clôture, mur, portique). </a:t>
            </a:r>
          </a:p>
          <a:p>
            <a:endPar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On y trouve un ou des </a:t>
            </a:r>
            <a:r>
              <a:rPr lang="fr-FR" sz="2000" b="1" dirty="0">
                <a:solidFill>
                  <a:srgbClr val="F5CA00"/>
                </a:solidFill>
                <a:latin typeface="Verdana" panose="020B0604030504040204" pitchFamily="34" charset="0"/>
                <a:ea typeface="Verdana" panose="020B0604030504040204" pitchFamily="34" charset="0"/>
                <a:cs typeface="Verdana" panose="020B0604030504040204" pitchFamily="34" charset="0"/>
              </a:rPr>
              <a:t>autels</a:t>
            </a: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 une </a:t>
            </a:r>
            <a:r>
              <a:rPr lang="fr-FR" sz="2000" b="1" dirty="0">
                <a:solidFill>
                  <a:srgbClr val="F5CA00"/>
                </a:solidFill>
                <a:latin typeface="Verdana" panose="020B0604030504040204" pitchFamily="34" charset="0"/>
                <a:ea typeface="Verdana" panose="020B0604030504040204" pitchFamily="34" charset="0"/>
                <a:cs typeface="Verdana" panose="020B0604030504040204" pitchFamily="34" charset="0"/>
              </a:rPr>
              <a:t>représentation de la divinité </a:t>
            </a: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qui parfois est abritée dans un temple (dans le naos) et un </a:t>
            </a:r>
            <a:r>
              <a:rPr lang="fr-FR" sz="2000" b="1" dirty="0">
                <a:solidFill>
                  <a:srgbClr val="F5CA00"/>
                </a:solidFill>
                <a:latin typeface="Verdana" panose="020B0604030504040204" pitchFamily="34" charset="0"/>
                <a:ea typeface="Verdana" panose="020B0604030504040204" pitchFamily="34" charset="0"/>
                <a:cs typeface="Verdana" panose="020B0604030504040204" pitchFamily="34" charset="0"/>
              </a:rPr>
              <a:t>bassin</a:t>
            </a: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 destiné aux purifications. </a:t>
            </a:r>
          </a:p>
          <a:p>
            <a:endParaRPr lang="fr-FR"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ctr"/>
            <a:r>
              <a:rPr lang="fr-FR" sz="2400" b="1" dirty="0">
                <a:solidFill>
                  <a:srgbClr val="FF0000"/>
                </a:solidFill>
                <a:latin typeface="Verdana" panose="020B0604030504040204" pitchFamily="34" charset="0"/>
                <a:ea typeface="Verdana" panose="020B0604030504040204" pitchFamily="34" charset="0"/>
                <a:cs typeface="Verdana" panose="020B0604030504040204" pitchFamily="34" charset="0"/>
              </a:rPr>
              <a:t>Les temples étaient la maison d’un dieu, </a:t>
            </a:r>
          </a:p>
          <a:p>
            <a:pPr algn="ctr"/>
            <a:r>
              <a:rPr lang="fr-FR" sz="2400" b="1" dirty="0">
                <a:solidFill>
                  <a:srgbClr val="FF0000"/>
                </a:solidFill>
                <a:latin typeface="Verdana" panose="020B0604030504040204" pitchFamily="34" charset="0"/>
                <a:ea typeface="Verdana" panose="020B0604030504040204" pitchFamily="34" charset="0"/>
                <a:cs typeface="Verdana" panose="020B0604030504040204" pitchFamily="34" charset="0"/>
              </a:rPr>
              <a:t>non un lieu de culte.</a:t>
            </a:r>
          </a:p>
        </p:txBody>
      </p:sp>
    </p:spTree>
    <p:extLst>
      <p:ext uri="{BB962C8B-B14F-4D97-AF65-F5344CB8AC3E}">
        <p14:creationId xmlns:p14="http://schemas.microsoft.com/office/powerpoint/2010/main" val="1298006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A1B7C39-44C8-0D41-9EE1-13D052BBDECE}"/>
              </a:ext>
            </a:extLst>
          </p:cNvPr>
          <p:cNvPicPr>
            <a:picLocks noChangeAspect="1"/>
          </p:cNvPicPr>
          <p:nvPr/>
        </p:nvPicPr>
        <p:blipFill>
          <a:blip r:embed="rId3"/>
          <a:stretch>
            <a:fillRect/>
          </a:stretch>
        </p:blipFill>
        <p:spPr>
          <a:xfrm>
            <a:off x="1205500" y="0"/>
            <a:ext cx="10972800" cy="6858000"/>
          </a:xfrm>
          <a:prstGeom prst="rect">
            <a:avLst/>
          </a:prstGeom>
        </p:spPr>
      </p:pic>
      <p:sp>
        <p:nvSpPr>
          <p:cNvPr id="4" name="ZoneTexte 3">
            <a:extLst>
              <a:ext uri="{FF2B5EF4-FFF2-40B4-BE49-F238E27FC236}">
                <a16:creationId xmlns:a16="http://schemas.microsoft.com/office/drawing/2014/main" id="{30BB08A7-6A43-7B43-A359-C4BBCDB8660B}"/>
              </a:ext>
            </a:extLst>
          </p:cNvPr>
          <p:cNvSpPr txBox="1"/>
          <p:nvPr/>
        </p:nvSpPr>
        <p:spPr>
          <a:xfrm>
            <a:off x="267124" y="277402"/>
            <a:ext cx="4572000" cy="461665"/>
          </a:xfrm>
          <a:prstGeom prst="rect">
            <a:avLst/>
          </a:prstGeom>
          <a:noFill/>
        </p:spPr>
        <p:txBody>
          <a:bodyPr wrap="square" rtlCol="0">
            <a:spAutoFit/>
          </a:bodyPr>
          <a:lstStyle/>
          <a:p>
            <a:r>
              <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rPr>
              <a:t>Le te</a:t>
            </a:r>
            <a:r>
              <a:rPr lang="fr-FR" sz="2400" b="1" dirty="0">
                <a:solidFill>
                  <a:srgbClr val="C00000"/>
                </a:solidFill>
                <a:latin typeface="Verdana" panose="020B0604030504040204" pitchFamily="34" charset="0"/>
                <a:ea typeface="Verdana" panose="020B0604030504040204" pitchFamily="34" charset="0"/>
                <a:cs typeface="Verdana" panose="020B0604030504040204" pitchFamily="34" charset="0"/>
              </a:rPr>
              <a:t>mple grec d’Olympie</a:t>
            </a:r>
          </a:p>
        </p:txBody>
      </p:sp>
      <p:sp>
        <p:nvSpPr>
          <p:cNvPr id="5" name="ZoneTexte 4">
            <a:extLst>
              <a:ext uri="{FF2B5EF4-FFF2-40B4-BE49-F238E27FC236}">
                <a16:creationId xmlns:a16="http://schemas.microsoft.com/office/drawing/2014/main" id="{565899DB-76A9-CD46-B42E-817BE22D13B5}"/>
              </a:ext>
            </a:extLst>
          </p:cNvPr>
          <p:cNvSpPr txBox="1"/>
          <p:nvPr/>
        </p:nvSpPr>
        <p:spPr>
          <a:xfrm>
            <a:off x="63355" y="2106202"/>
            <a:ext cx="1142145" cy="646331"/>
          </a:xfrm>
          <a:prstGeom prst="rect">
            <a:avLst/>
          </a:prstGeom>
          <a:noFill/>
        </p:spPr>
        <p:txBody>
          <a:bodyPr wrap="square" rtlCol="0">
            <a:spAutoFit/>
          </a:bodyPr>
          <a:lstStyle/>
          <a:p>
            <a:pPr algn="ctr"/>
            <a:r>
              <a:rPr lang="fr-FR" b="1" dirty="0">
                <a:solidFill>
                  <a:srgbClr val="F5CA00"/>
                </a:solidFill>
                <a:latin typeface="Verdana" panose="020B0604030504040204" pitchFamily="34" charset="0"/>
                <a:ea typeface="Verdana" panose="020B0604030504040204" pitchFamily="34" charset="0"/>
                <a:cs typeface="Verdana" panose="020B0604030504040204" pitchFamily="34" charset="0"/>
                <a:hlinkClick r:id="rId4"/>
              </a:rPr>
              <a:t>Anima-</a:t>
            </a:r>
          </a:p>
          <a:p>
            <a:pPr algn="ctr"/>
            <a:r>
              <a:rPr lang="fr-FR" b="1" dirty="0" err="1">
                <a:solidFill>
                  <a:srgbClr val="F5CA00"/>
                </a:solidFill>
                <a:latin typeface="Verdana" panose="020B0604030504040204" pitchFamily="34" charset="0"/>
                <a:ea typeface="Verdana" panose="020B0604030504040204" pitchFamily="34" charset="0"/>
                <a:cs typeface="Verdana" panose="020B0604030504040204" pitchFamily="34" charset="0"/>
                <a:hlinkClick r:id="rId4"/>
              </a:rPr>
              <a:t>tion</a:t>
            </a:r>
            <a:endParaRPr lang="fr-FR" b="1" dirty="0">
              <a:solidFill>
                <a:srgbClr val="F5CA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32954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FA50CE5-0D2E-C142-81C6-72A8CDAD612A}"/>
              </a:ext>
            </a:extLst>
          </p:cNvPr>
          <p:cNvPicPr>
            <a:picLocks noChangeAspect="1"/>
          </p:cNvPicPr>
          <p:nvPr/>
        </p:nvPicPr>
        <p:blipFill>
          <a:blip r:embed="rId3"/>
          <a:stretch>
            <a:fillRect/>
          </a:stretch>
        </p:blipFill>
        <p:spPr>
          <a:xfrm>
            <a:off x="3229814" y="0"/>
            <a:ext cx="5732371" cy="6858000"/>
          </a:xfrm>
          <a:prstGeom prst="rect">
            <a:avLst/>
          </a:prstGeom>
        </p:spPr>
      </p:pic>
    </p:spTree>
    <p:extLst>
      <p:ext uri="{BB962C8B-B14F-4D97-AF65-F5344CB8AC3E}">
        <p14:creationId xmlns:p14="http://schemas.microsoft.com/office/powerpoint/2010/main" val="3355002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FCB1E25-E741-9A43-9AB5-964039B67A1C}"/>
              </a:ext>
            </a:extLst>
          </p:cNvPr>
          <p:cNvPicPr>
            <a:picLocks noChangeAspect="1"/>
          </p:cNvPicPr>
          <p:nvPr/>
        </p:nvPicPr>
        <p:blipFill>
          <a:blip r:embed="rId3"/>
          <a:stretch>
            <a:fillRect/>
          </a:stretch>
        </p:blipFill>
        <p:spPr>
          <a:xfrm>
            <a:off x="6550088" y="381000"/>
            <a:ext cx="4836503" cy="6123409"/>
          </a:xfrm>
          <a:prstGeom prst="rect">
            <a:avLst/>
          </a:prstGeom>
        </p:spPr>
      </p:pic>
      <p:pic>
        <p:nvPicPr>
          <p:cNvPr id="5" name="Image 4">
            <a:extLst>
              <a:ext uri="{FF2B5EF4-FFF2-40B4-BE49-F238E27FC236}">
                <a16:creationId xmlns:a16="http://schemas.microsoft.com/office/drawing/2014/main" id="{1FF47CBB-98EA-E14A-978D-1337C28F0F20}"/>
              </a:ext>
            </a:extLst>
          </p:cNvPr>
          <p:cNvPicPr>
            <a:picLocks noChangeAspect="1"/>
          </p:cNvPicPr>
          <p:nvPr/>
        </p:nvPicPr>
        <p:blipFill>
          <a:blip r:embed="rId4"/>
          <a:stretch>
            <a:fillRect/>
          </a:stretch>
        </p:blipFill>
        <p:spPr>
          <a:xfrm>
            <a:off x="861527" y="381000"/>
            <a:ext cx="4572000" cy="6096000"/>
          </a:xfrm>
          <a:prstGeom prst="rect">
            <a:avLst/>
          </a:prstGeom>
        </p:spPr>
      </p:pic>
    </p:spTree>
    <p:extLst>
      <p:ext uri="{BB962C8B-B14F-4D97-AF65-F5344CB8AC3E}">
        <p14:creationId xmlns:p14="http://schemas.microsoft.com/office/powerpoint/2010/main" val="4189461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AABB153-A981-B34B-BF02-96F4F4A73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9427" y="3146694"/>
            <a:ext cx="5082283" cy="339499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F241DD8-57C4-5549-8488-56EBFB044132}"/>
              </a:ext>
            </a:extLst>
          </p:cNvPr>
          <p:cNvSpPr txBox="1"/>
          <p:nvPr/>
        </p:nvSpPr>
        <p:spPr>
          <a:xfrm>
            <a:off x="206197" y="1444941"/>
            <a:ext cx="5889803" cy="5416868"/>
          </a:xfrm>
          <a:prstGeom prst="rect">
            <a:avLst/>
          </a:prstGeom>
          <a:noFill/>
        </p:spPr>
        <p:txBody>
          <a:bodyPr wrap="square" rtlCol="0">
            <a:spAutoFit/>
          </a:bodyPr>
          <a:lstStyle/>
          <a:p>
            <a:pPr>
              <a:spcAft>
                <a:spcPts val="600"/>
              </a:spcAft>
            </a:pP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La </a:t>
            </a:r>
            <a:r>
              <a:rPr lang="fr-FR" sz="2400" dirty="0" err="1">
                <a:solidFill>
                  <a:srgbClr val="F5CA00"/>
                </a:solidFill>
                <a:latin typeface="Verdana" panose="020B0604030504040204" pitchFamily="34" charset="0"/>
                <a:ea typeface="Verdana" panose="020B0604030504040204" pitchFamily="34" charset="0"/>
                <a:cs typeface="Verdana" panose="020B0604030504040204" pitchFamily="34" charset="0"/>
              </a:rPr>
              <a:t>Trinacrie</a:t>
            </a: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  (du grec ancien </a:t>
            </a:r>
            <a:r>
              <a:rPr lang="fr-FR" sz="2400" dirty="0" err="1">
                <a:solidFill>
                  <a:srgbClr val="F5CA00"/>
                </a:solidFill>
                <a:latin typeface="Verdana" panose="020B0604030504040204" pitchFamily="34" charset="0"/>
                <a:ea typeface="Verdana" panose="020B0604030504040204" pitchFamily="34" charset="0"/>
                <a:cs typeface="Verdana" panose="020B0604030504040204" pitchFamily="34" charset="0"/>
              </a:rPr>
              <a:t>Trinakria</a:t>
            </a: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 « trois pointes ») est le nom de la Sicile pour les Grecs. </a:t>
            </a:r>
          </a:p>
          <a:p>
            <a:pPr>
              <a:spcAft>
                <a:spcPts val="600"/>
              </a:spcAft>
            </a:pPr>
            <a:endPar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spcAft>
                <a:spcPts val="600"/>
              </a:spcAft>
            </a:pP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Les trois pointes sont : </a:t>
            </a:r>
          </a:p>
          <a:p>
            <a:pPr marL="285750" indent="-285750">
              <a:spcAft>
                <a:spcPts val="600"/>
              </a:spcAft>
              <a:buFont typeface="Arial" panose="020B0604020202020204" pitchFamily="34" charset="0"/>
              <a:buChar char="•"/>
            </a:pP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la pointe ouest de Trapani-Marsala </a:t>
            </a:r>
          </a:p>
          <a:p>
            <a:pPr marL="285750" indent="-285750">
              <a:spcAft>
                <a:spcPts val="600"/>
              </a:spcAft>
              <a:buFont typeface="Arial" panose="020B0604020202020204" pitchFamily="34" charset="0"/>
              <a:buChar char="•"/>
            </a:pP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la pointe nord-est de Messine </a:t>
            </a:r>
          </a:p>
          <a:p>
            <a:pPr marL="285750" indent="-285750">
              <a:spcAft>
                <a:spcPts val="600"/>
              </a:spcAft>
              <a:buFont typeface="Arial" panose="020B0604020202020204" pitchFamily="34" charset="0"/>
              <a:buChar char="•"/>
            </a:pP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la pointe sud-est de Syracuse.</a:t>
            </a:r>
          </a:p>
          <a:p>
            <a:pPr>
              <a:spcAft>
                <a:spcPts val="600"/>
              </a:spcAft>
            </a:pPr>
            <a:endParaRPr lang="fr-FR"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ctr">
              <a:spcAft>
                <a:spcPts val="600"/>
              </a:spcAft>
            </a:pP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 — — — —</a:t>
            </a:r>
          </a:p>
          <a:p>
            <a:pPr algn="ctr">
              <a:spcAft>
                <a:spcPts val="600"/>
              </a:spcAft>
            </a:pPr>
            <a:endParaRPr lang="fr-FR" sz="1400"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spcAft>
                <a:spcPts val="600"/>
              </a:spcAft>
            </a:pP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Le drapeau de la Sicile représente </a:t>
            </a:r>
          </a:p>
          <a:p>
            <a:pPr>
              <a:spcAft>
                <a:spcPts val="600"/>
              </a:spcAft>
            </a:pP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la gorgone à trois jambes (</a:t>
            </a:r>
            <a:r>
              <a:rPr lang="fr-FR" sz="2400" dirty="0" err="1">
                <a:solidFill>
                  <a:srgbClr val="F5CA00"/>
                </a:solidFill>
                <a:latin typeface="Verdana" panose="020B0604030504040204" pitchFamily="34" charset="0"/>
                <a:ea typeface="Verdana" panose="020B0604030504040204" pitchFamily="34" charset="0"/>
                <a:cs typeface="Verdana" panose="020B0604030504040204" pitchFamily="34" charset="0"/>
              </a:rPr>
              <a:t>Trinacria</a:t>
            </a: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a:t>
            </a:r>
          </a:p>
        </p:txBody>
      </p:sp>
      <p:sp>
        <p:nvSpPr>
          <p:cNvPr id="3" name="ZoneTexte 2">
            <a:extLst>
              <a:ext uri="{FF2B5EF4-FFF2-40B4-BE49-F238E27FC236}">
                <a16:creationId xmlns:a16="http://schemas.microsoft.com/office/drawing/2014/main" id="{FD9C37F6-0275-5D4D-8CBD-9D057706E82F}"/>
              </a:ext>
            </a:extLst>
          </p:cNvPr>
          <p:cNvSpPr txBox="1"/>
          <p:nvPr/>
        </p:nvSpPr>
        <p:spPr>
          <a:xfrm>
            <a:off x="0" y="230238"/>
            <a:ext cx="5548044" cy="523220"/>
          </a:xfrm>
          <a:prstGeom prst="rect">
            <a:avLst/>
          </a:prstGeom>
          <a:noFill/>
        </p:spPr>
        <p:txBody>
          <a:bodyPr wrap="square" rtlCol="0">
            <a:spAutoFit/>
          </a:bodyPr>
          <a:lstStyle/>
          <a:p>
            <a:pPr algn="ctr"/>
            <a:r>
              <a:rPr lang="fr-FR" sz="2800" b="1" dirty="0">
                <a:solidFill>
                  <a:srgbClr val="F5CA00"/>
                </a:solidFill>
                <a:latin typeface="Verdana" panose="020B0604030504040204" pitchFamily="34" charset="0"/>
                <a:ea typeface="Verdana" panose="020B0604030504040204" pitchFamily="34" charset="0"/>
                <a:cs typeface="Verdana" panose="020B0604030504040204" pitchFamily="34" charset="0"/>
              </a:rPr>
              <a:t>La Sicile</a:t>
            </a:r>
          </a:p>
        </p:txBody>
      </p:sp>
      <p:pic>
        <p:nvPicPr>
          <p:cNvPr id="4" name="Image 3">
            <a:extLst>
              <a:ext uri="{FF2B5EF4-FFF2-40B4-BE49-F238E27FC236}">
                <a16:creationId xmlns:a16="http://schemas.microsoft.com/office/drawing/2014/main" id="{C2BAEC4B-60F2-E340-BD0F-F7F7CAB111D1}"/>
              </a:ext>
            </a:extLst>
          </p:cNvPr>
          <p:cNvPicPr>
            <a:picLocks noChangeAspect="1"/>
          </p:cNvPicPr>
          <p:nvPr/>
        </p:nvPicPr>
        <p:blipFill>
          <a:blip r:embed="rId4"/>
          <a:stretch>
            <a:fillRect/>
          </a:stretch>
        </p:blipFill>
        <p:spPr>
          <a:xfrm>
            <a:off x="5661060" y="287673"/>
            <a:ext cx="6428195" cy="2509530"/>
          </a:xfrm>
          <a:prstGeom prst="rect">
            <a:avLst/>
          </a:prstGeom>
        </p:spPr>
      </p:pic>
    </p:spTree>
    <p:extLst>
      <p:ext uri="{BB962C8B-B14F-4D97-AF65-F5344CB8AC3E}">
        <p14:creationId xmlns:p14="http://schemas.microsoft.com/office/powerpoint/2010/main" val="3059886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30200A56-7BB2-EB4F-AA38-B069E7652CD7}"/>
              </a:ext>
            </a:extLst>
          </p:cNvPr>
          <p:cNvGrpSpPr/>
          <p:nvPr/>
        </p:nvGrpSpPr>
        <p:grpSpPr>
          <a:xfrm>
            <a:off x="1586878" y="0"/>
            <a:ext cx="8959913" cy="6857757"/>
            <a:chOff x="3243662" y="0"/>
            <a:chExt cx="8959913" cy="6857757"/>
          </a:xfrm>
        </p:grpSpPr>
        <p:pic>
          <p:nvPicPr>
            <p:cNvPr id="3" name="Image 2">
              <a:extLst>
                <a:ext uri="{FF2B5EF4-FFF2-40B4-BE49-F238E27FC236}">
                  <a16:creationId xmlns:a16="http://schemas.microsoft.com/office/drawing/2014/main" id="{AD54EB22-F631-4A41-BEB4-437A3B18A126}"/>
                </a:ext>
              </a:extLst>
            </p:cNvPr>
            <p:cNvPicPr>
              <a:picLocks noChangeAspect="1"/>
            </p:cNvPicPr>
            <p:nvPr/>
          </p:nvPicPr>
          <p:blipFill>
            <a:blip r:embed="rId3"/>
            <a:stretch>
              <a:fillRect/>
            </a:stretch>
          </p:blipFill>
          <p:spPr>
            <a:xfrm>
              <a:off x="3243662" y="0"/>
              <a:ext cx="8959913" cy="6857757"/>
            </a:xfrm>
            <a:prstGeom prst="rect">
              <a:avLst/>
            </a:prstGeom>
          </p:spPr>
        </p:pic>
        <p:sp>
          <p:nvSpPr>
            <p:cNvPr id="4" name="ZoneTexte 3">
              <a:extLst>
                <a:ext uri="{FF2B5EF4-FFF2-40B4-BE49-F238E27FC236}">
                  <a16:creationId xmlns:a16="http://schemas.microsoft.com/office/drawing/2014/main" id="{123B431D-8A4D-5540-96A8-0D0615C73CC1}"/>
                </a:ext>
              </a:extLst>
            </p:cNvPr>
            <p:cNvSpPr txBox="1"/>
            <p:nvPr/>
          </p:nvSpPr>
          <p:spPr>
            <a:xfrm>
              <a:off x="4815225" y="1379438"/>
              <a:ext cx="2236206" cy="523220"/>
            </a:xfrm>
            <a:prstGeom prst="rect">
              <a:avLst/>
            </a:prstGeom>
            <a:noFill/>
          </p:spPr>
          <p:txBody>
            <a:bodyPr wrap="square" rtlCol="0">
              <a:spAutoFit/>
            </a:bodyPr>
            <a:lstStyle/>
            <a:p>
              <a:pPr algn="ctr"/>
              <a:r>
                <a:rPr lang="fr-FR"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Ségeste</a:t>
              </a:r>
            </a:p>
          </p:txBody>
        </p:sp>
        <p:sp>
          <p:nvSpPr>
            <p:cNvPr id="7" name="ZoneTexte 6">
              <a:extLst>
                <a:ext uri="{FF2B5EF4-FFF2-40B4-BE49-F238E27FC236}">
                  <a16:creationId xmlns:a16="http://schemas.microsoft.com/office/drawing/2014/main" id="{F66DDB29-300F-BE4C-9FDA-7BB856F3A0BE}"/>
                </a:ext>
              </a:extLst>
            </p:cNvPr>
            <p:cNvSpPr txBox="1"/>
            <p:nvPr/>
          </p:nvSpPr>
          <p:spPr>
            <a:xfrm>
              <a:off x="4585728" y="3239692"/>
              <a:ext cx="2335794" cy="523220"/>
            </a:xfrm>
            <a:prstGeom prst="rect">
              <a:avLst/>
            </a:prstGeom>
            <a:noFill/>
          </p:spPr>
          <p:txBody>
            <a:bodyPr wrap="square" rtlCol="0">
              <a:spAutoFit/>
            </a:bodyPr>
            <a:lstStyle/>
            <a:p>
              <a:pPr algn="ctr"/>
              <a:r>
                <a:rPr lang="fr-FR" sz="2800" b="1"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Sélinonte</a:t>
              </a:r>
            </a:p>
          </p:txBody>
        </p:sp>
        <p:sp>
          <p:nvSpPr>
            <p:cNvPr id="11" name="ZoneTexte 10">
              <a:extLst>
                <a:ext uri="{FF2B5EF4-FFF2-40B4-BE49-F238E27FC236}">
                  <a16:creationId xmlns:a16="http://schemas.microsoft.com/office/drawing/2014/main" id="{2025846C-2D9F-D548-893A-693FBCB00409}"/>
                </a:ext>
              </a:extLst>
            </p:cNvPr>
            <p:cNvSpPr txBox="1"/>
            <p:nvPr/>
          </p:nvSpPr>
          <p:spPr>
            <a:xfrm>
              <a:off x="7792256" y="5404214"/>
              <a:ext cx="2246291" cy="523220"/>
            </a:xfrm>
            <a:prstGeom prst="rect">
              <a:avLst/>
            </a:prstGeom>
            <a:noFill/>
          </p:spPr>
          <p:txBody>
            <a:bodyPr wrap="square" rtlCol="0">
              <a:spAutoFit/>
            </a:bodyPr>
            <a:lstStyle/>
            <a:p>
              <a:pPr algn="ctr"/>
              <a:r>
                <a:rPr lang="fr-FR" sz="2800" b="1" dirty="0">
                  <a:solidFill>
                    <a:srgbClr val="C00000"/>
                  </a:solidFill>
                  <a:latin typeface="Verdana" panose="020B0604030504040204" pitchFamily="34" charset="0"/>
                  <a:ea typeface="Verdana" panose="020B0604030504040204" pitchFamily="34" charset="0"/>
                  <a:cs typeface="Verdana" panose="020B0604030504040204" pitchFamily="34" charset="0"/>
                </a:rPr>
                <a:t>Agrigente</a:t>
              </a:r>
            </a:p>
          </p:txBody>
        </p:sp>
        <p:sp>
          <p:nvSpPr>
            <p:cNvPr id="19" name="Ellipse 18">
              <a:extLst>
                <a:ext uri="{FF2B5EF4-FFF2-40B4-BE49-F238E27FC236}">
                  <a16:creationId xmlns:a16="http://schemas.microsoft.com/office/drawing/2014/main" id="{E07185FD-0910-434C-AB8B-60BD20408A76}"/>
                </a:ext>
              </a:extLst>
            </p:cNvPr>
            <p:cNvSpPr/>
            <p:nvPr/>
          </p:nvSpPr>
          <p:spPr>
            <a:xfrm>
              <a:off x="8159261" y="797170"/>
              <a:ext cx="175846" cy="15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AE8D8959-8CA2-444B-9912-3DD2B20DDD02}"/>
                </a:ext>
              </a:extLst>
            </p:cNvPr>
            <p:cNvSpPr txBox="1"/>
            <p:nvPr/>
          </p:nvSpPr>
          <p:spPr>
            <a:xfrm>
              <a:off x="8311664" y="597876"/>
              <a:ext cx="1207477" cy="369332"/>
            </a:xfrm>
            <a:prstGeom prst="rect">
              <a:avLst/>
            </a:prstGeom>
            <a:noFill/>
          </p:spPr>
          <p:txBody>
            <a:bodyPr wrap="square" rtlCol="0">
              <a:spAutoFit/>
            </a:bodyPr>
            <a:lstStyle/>
            <a:p>
              <a:r>
                <a:rPr lang="fr-FR" dirty="0">
                  <a:latin typeface="Verdana" panose="020B0604030504040204" pitchFamily="34" charset="0"/>
                  <a:ea typeface="Verdana" panose="020B0604030504040204" pitchFamily="34" charset="0"/>
                  <a:cs typeface="Verdana" panose="020B0604030504040204" pitchFamily="34" charset="0"/>
                </a:rPr>
                <a:t>Palerme</a:t>
              </a:r>
            </a:p>
          </p:txBody>
        </p:sp>
        <p:sp>
          <p:nvSpPr>
            <p:cNvPr id="21" name="ZoneTexte 20">
              <a:extLst>
                <a:ext uri="{FF2B5EF4-FFF2-40B4-BE49-F238E27FC236}">
                  <a16:creationId xmlns:a16="http://schemas.microsoft.com/office/drawing/2014/main" id="{52401162-6504-5E4A-B145-608074AACE0B}"/>
                </a:ext>
              </a:extLst>
            </p:cNvPr>
            <p:cNvSpPr txBox="1"/>
            <p:nvPr/>
          </p:nvSpPr>
          <p:spPr>
            <a:xfrm>
              <a:off x="6447693" y="4252340"/>
              <a:ext cx="1207477" cy="369332"/>
            </a:xfrm>
            <a:prstGeom prst="rect">
              <a:avLst/>
            </a:prstGeom>
            <a:noFill/>
          </p:spPr>
          <p:txBody>
            <a:bodyPr wrap="square" rtlCol="0">
              <a:spAutoFit/>
            </a:bodyPr>
            <a:lstStyle/>
            <a:p>
              <a:r>
                <a:rPr lang="fr-FR" dirty="0" err="1">
                  <a:latin typeface="Verdana" panose="020B0604030504040204" pitchFamily="34" charset="0"/>
                  <a:ea typeface="Verdana" panose="020B0604030504040204" pitchFamily="34" charset="0"/>
                  <a:cs typeface="Verdana" panose="020B0604030504040204" pitchFamily="34" charset="0"/>
                </a:rPr>
                <a:t>Sciacca</a:t>
              </a:r>
              <a:endParaRPr lang="fr-FR" dirty="0">
                <a:latin typeface="Verdana" panose="020B0604030504040204" pitchFamily="34" charset="0"/>
                <a:ea typeface="Verdana" panose="020B0604030504040204" pitchFamily="34" charset="0"/>
                <a:cs typeface="Verdana" panose="020B0604030504040204" pitchFamily="34" charset="0"/>
              </a:endParaRPr>
            </a:p>
          </p:txBody>
        </p:sp>
        <p:sp>
          <p:nvSpPr>
            <p:cNvPr id="22" name="Ellipse 21">
              <a:extLst>
                <a:ext uri="{FF2B5EF4-FFF2-40B4-BE49-F238E27FC236}">
                  <a16:creationId xmlns:a16="http://schemas.microsoft.com/office/drawing/2014/main" id="{1109C071-ADB3-1940-B528-20034762A150}"/>
                </a:ext>
              </a:extLst>
            </p:cNvPr>
            <p:cNvSpPr/>
            <p:nvPr/>
          </p:nvSpPr>
          <p:spPr>
            <a:xfrm>
              <a:off x="6928340" y="4185141"/>
              <a:ext cx="175846" cy="15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F1D9F8C3-C372-6D43-A999-2F2705004CAA}"/>
                </a:ext>
              </a:extLst>
            </p:cNvPr>
            <p:cNvSpPr txBox="1"/>
            <p:nvPr/>
          </p:nvSpPr>
          <p:spPr>
            <a:xfrm>
              <a:off x="8821267" y="5219548"/>
              <a:ext cx="383785" cy="369332"/>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cs typeface="Verdana" panose="020B0604030504040204" pitchFamily="34" charset="0"/>
                </a:rPr>
                <a:t>O</a:t>
              </a:r>
            </a:p>
          </p:txBody>
        </p:sp>
        <p:sp>
          <p:nvSpPr>
            <p:cNvPr id="17" name="ZoneTexte 16">
              <a:extLst>
                <a:ext uri="{FF2B5EF4-FFF2-40B4-BE49-F238E27FC236}">
                  <a16:creationId xmlns:a16="http://schemas.microsoft.com/office/drawing/2014/main" id="{FA0FEFE3-14D7-1E40-A750-729E280F160C}"/>
                </a:ext>
              </a:extLst>
            </p:cNvPr>
            <p:cNvSpPr txBox="1"/>
            <p:nvPr/>
          </p:nvSpPr>
          <p:spPr>
            <a:xfrm>
              <a:off x="5821844" y="1751057"/>
              <a:ext cx="383785" cy="369332"/>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cs typeface="Verdana" panose="020B0604030504040204" pitchFamily="34" charset="0"/>
                </a:rPr>
                <a:t>O</a:t>
              </a:r>
            </a:p>
          </p:txBody>
        </p:sp>
        <p:sp>
          <p:nvSpPr>
            <p:cNvPr id="24" name="ZoneTexte 23">
              <a:extLst>
                <a:ext uri="{FF2B5EF4-FFF2-40B4-BE49-F238E27FC236}">
                  <a16:creationId xmlns:a16="http://schemas.microsoft.com/office/drawing/2014/main" id="{1E53350F-0AD6-7347-9DC4-5F85DCE6B4DF}"/>
                </a:ext>
              </a:extLst>
            </p:cNvPr>
            <p:cNvSpPr txBox="1"/>
            <p:nvPr/>
          </p:nvSpPr>
          <p:spPr>
            <a:xfrm>
              <a:off x="5575861" y="3609139"/>
              <a:ext cx="383785" cy="369332"/>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cs typeface="Verdana" panose="020B0604030504040204" pitchFamily="34" charset="0"/>
                </a:rPr>
                <a:t>O</a:t>
              </a:r>
            </a:p>
          </p:txBody>
        </p:sp>
      </p:grpSp>
      <p:sp>
        <p:nvSpPr>
          <p:cNvPr id="13" name="Ellipse 12">
            <a:extLst>
              <a:ext uri="{FF2B5EF4-FFF2-40B4-BE49-F238E27FC236}">
                <a16:creationId xmlns:a16="http://schemas.microsoft.com/office/drawing/2014/main" id="{B7545634-062B-6B48-944D-5D75E95E4382}"/>
              </a:ext>
            </a:extLst>
          </p:cNvPr>
          <p:cNvSpPr/>
          <p:nvPr/>
        </p:nvSpPr>
        <p:spPr>
          <a:xfrm>
            <a:off x="3090991" y="1191826"/>
            <a:ext cx="2534856" cy="992143"/>
          </a:xfrm>
          <a:prstGeom prst="ellipse">
            <a:avLst/>
          </a:prstGeom>
          <a:noFill/>
          <a:ln w="50800" cap="sq">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06833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981D26F-81CF-3442-B334-14EC97C57AE2}"/>
              </a:ext>
            </a:extLst>
          </p:cNvPr>
          <p:cNvPicPr>
            <a:picLocks noChangeAspect="1"/>
          </p:cNvPicPr>
          <p:nvPr/>
        </p:nvPicPr>
        <p:blipFill>
          <a:blip r:embed="rId3"/>
          <a:stretch>
            <a:fillRect/>
          </a:stretch>
        </p:blipFill>
        <p:spPr>
          <a:xfrm>
            <a:off x="0" y="0"/>
            <a:ext cx="9144000" cy="6858000"/>
          </a:xfrm>
          <a:prstGeom prst="rect">
            <a:avLst/>
          </a:prstGeom>
        </p:spPr>
      </p:pic>
      <p:sp>
        <p:nvSpPr>
          <p:cNvPr id="4" name="ZoneTexte 3">
            <a:extLst>
              <a:ext uri="{FF2B5EF4-FFF2-40B4-BE49-F238E27FC236}">
                <a16:creationId xmlns:a16="http://schemas.microsoft.com/office/drawing/2014/main" id="{9F89009E-FDE8-9B4D-8641-F9BC15BB128A}"/>
              </a:ext>
            </a:extLst>
          </p:cNvPr>
          <p:cNvSpPr txBox="1"/>
          <p:nvPr/>
        </p:nvSpPr>
        <p:spPr>
          <a:xfrm>
            <a:off x="9163321" y="4853158"/>
            <a:ext cx="3028679" cy="1969770"/>
          </a:xfrm>
          <a:prstGeom prst="rect">
            <a:avLst/>
          </a:prstGeom>
          <a:noFill/>
        </p:spPr>
        <p:txBody>
          <a:bodyPr wrap="square" rtlCol="0">
            <a:spAutoFit/>
          </a:bodyPr>
          <a:lstStyle/>
          <a:p>
            <a:pPr algn="ctr"/>
            <a:r>
              <a:rPr lang="fr-FR" sz="2800" b="1" i="1" dirty="0">
                <a:solidFill>
                  <a:srgbClr val="FFC000"/>
                </a:solidFill>
                <a:latin typeface="Verdana" panose="020B0604030504040204" pitchFamily="34" charset="0"/>
                <a:ea typeface="Verdana" panose="020B0604030504040204" pitchFamily="34" charset="0"/>
                <a:cs typeface="Verdana" panose="020B0604030504040204" pitchFamily="34" charset="0"/>
              </a:rPr>
              <a:t>Temple de Ségeste</a:t>
            </a:r>
          </a:p>
          <a:p>
            <a:pPr algn="ctr"/>
            <a:r>
              <a:rPr lang="fr-FR" sz="2400" dirty="0">
                <a:solidFill>
                  <a:srgbClr val="FFC000"/>
                </a:solidFill>
                <a:latin typeface="Verdana" panose="020B0604030504040204" pitchFamily="34" charset="0"/>
                <a:ea typeface="Verdana" panose="020B0604030504040204" pitchFamily="34" charset="0"/>
                <a:cs typeface="Verdana" panose="020B0604030504040204" pitchFamily="34" charset="0"/>
              </a:rPr>
              <a:t>Dorique, Ve siècle</a:t>
            </a:r>
          </a:p>
          <a:p>
            <a:pPr algn="ctr"/>
            <a:endParaRPr lang="fr-FR" sz="2400" b="1" i="1" dirty="0">
              <a:solidFill>
                <a:srgbClr val="FFC000"/>
              </a:solidFill>
              <a:latin typeface="Verdana" panose="020B0604030504040204" pitchFamily="34" charset="0"/>
              <a:ea typeface="Verdana" panose="020B0604030504040204" pitchFamily="34" charset="0"/>
              <a:cs typeface="Verdana" panose="020B0604030504040204" pitchFamily="34" charset="0"/>
            </a:endParaRPr>
          </a:p>
          <a:p>
            <a:pPr algn="r"/>
            <a:r>
              <a:rPr lang="fr-FR" dirty="0">
                <a:solidFill>
                  <a:srgbClr val="FFC000"/>
                </a:solidFill>
                <a:latin typeface="Verdana" panose="020B0604030504040204" pitchFamily="34" charset="0"/>
                <a:ea typeface="Verdana" panose="020B0604030504040204" pitchFamily="34" charset="0"/>
                <a:cs typeface="Verdana" panose="020B0604030504040204" pitchFamily="34" charset="0"/>
              </a:rPr>
              <a:t>(Wiki  : Sicile)</a:t>
            </a:r>
          </a:p>
        </p:txBody>
      </p:sp>
    </p:spTree>
    <p:extLst>
      <p:ext uri="{BB962C8B-B14F-4D97-AF65-F5344CB8AC3E}">
        <p14:creationId xmlns:p14="http://schemas.microsoft.com/office/powerpoint/2010/main" val="1532333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25F5A71-13A0-8E48-A6D4-3B5F7F836E35}"/>
              </a:ext>
            </a:extLst>
          </p:cNvPr>
          <p:cNvPicPr>
            <a:picLocks noChangeAspect="1"/>
          </p:cNvPicPr>
          <p:nvPr/>
        </p:nvPicPr>
        <p:blipFill>
          <a:blip r:embed="rId3"/>
          <a:stretch>
            <a:fillRect/>
          </a:stretch>
        </p:blipFill>
        <p:spPr>
          <a:xfrm>
            <a:off x="0" y="-95036"/>
            <a:ext cx="12174743" cy="7038096"/>
          </a:xfrm>
          <a:prstGeom prst="rect">
            <a:avLst/>
          </a:prstGeom>
        </p:spPr>
      </p:pic>
      <p:sp>
        <p:nvSpPr>
          <p:cNvPr id="4" name="ZoneTexte 3">
            <a:extLst>
              <a:ext uri="{FF2B5EF4-FFF2-40B4-BE49-F238E27FC236}">
                <a16:creationId xmlns:a16="http://schemas.microsoft.com/office/drawing/2014/main" id="{527638C3-3DE0-4E4F-A8C7-0A8AAF6D87FB}"/>
              </a:ext>
            </a:extLst>
          </p:cNvPr>
          <p:cNvSpPr txBox="1"/>
          <p:nvPr/>
        </p:nvSpPr>
        <p:spPr>
          <a:xfrm>
            <a:off x="7602280" y="382772"/>
            <a:ext cx="1828800" cy="461665"/>
          </a:xfrm>
          <a:prstGeom prst="rect">
            <a:avLst/>
          </a:prstGeom>
          <a:noFill/>
        </p:spPr>
        <p:txBody>
          <a:bodyPr wrap="square" rtlCol="0">
            <a:spAutoFit/>
          </a:bodyPr>
          <a:lstStyle/>
          <a:p>
            <a:pPr algn="ctr"/>
            <a:r>
              <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rPr>
              <a:t>Ségeste</a:t>
            </a:r>
          </a:p>
        </p:txBody>
      </p:sp>
    </p:spTree>
    <p:extLst>
      <p:ext uri="{BB962C8B-B14F-4D97-AF65-F5344CB8AC3E}">
        <p14:creationId xmlns:p14="http://schemas.microsoft.com/office/powerpoint/2010/main" val="85552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CCB7055-CD6D-D041-B71E-43A82483D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139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C1C30B2-6DAA-774B-8A8F-56F84B9E8992}"/>
              </a:ext>
            </a:extLst>
          </p:cNvPr>
          <p:cNvPicPr>
            <a:picLocks noChangeAspect="1"/>
          </p:cNvPicPr>
          <p:nvPr/>
        </p:nvPicPr>
        <p:blipFill>
          <a:blip r:embed="rId3"/>
          <a:stretch>
            <a:fillRect/>
          </a:stretch>
        </p:blipFill>
        <p:spPr>
          <a:xfrm>
            <a:off x="870551" y="0"/>
            <a:ext cx="10450898" cy="6858000"/>
          </a:xfrm>
          <a:prstGeom prst="rect">
            <a:avLst/>
          </a:prstGeom>
        </p:spPr>
      </p:pic>
    </p:spTree>
    <p:extLst>
      <p:ext uri="{BB962C8B-B14F-4D97-AF65-F5344CB8AC3E}">
        <p14:creationId xmlns:p14="http://schemas.microsoft.com/office/powerpoint/2010/main" val="1905321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29EC758-EB9E-8947-8604-67480E5554C8}"/>
              </a:ext>
            </a:extLst>
          </p:cNvPr>
          <p:cNvPicPr>
            <a:picLocks noChangeAspect="1"/>
          </p:cNvPicPr>
          <p:nvPr/>
        </p:nvPicPr>
        <p:blipFill>
          <a:blip r:embed="rId3"/>
          <a:stretch>
            <a:fillRect/>
          </a:stretch>
        </p:blipFill>
        <p:spPr>
          <a:xfrm>
            <a:off x="972513" y="0"/>
            <a:ext cx="10246973" cy="6858000"/>
          </a:xfrm>
          <a:prstGeom prst="rect">
            <a:avLst/>
          </a:prstGeom>
        </p:spPr>
      </p:pic>
      <p:pic>
        <p:nvPicPr>
          <p:cNvPr id="2" name="Image 1">
            <a:extLst>
              <a:ext uri="{FF2B5EF4-FFF2-40B4-BE49-F238E27FC236}">
                <a16:creationId xmlns:a16="http://schemas.microsoft.com/office/drawing/2014/main" id="{3A81E464-4D2A-6141-9371-956F622D4B78}"/>
              </a:ext>
            </a:extLst>
          </p:cNvPr>
          <p:cNvPicPr>
            <a:picLocks noChangeAspect="1"/>
          </p:cNvPicPr>
          <p:nvPr/>
        </p:nvPicPr>
        <p:blipFill>
          <a:blip r:embed="rId4"/>
          <a:stretch>
            <a:fillRect/>
          </a:stretch>
        </p:blipFill>
        <p:spPr>
          <a:xfrm>
            <a:off x="0" y="0"/>
            <a:ext cx="2971800" cy="3543300"/>
          </a:xfrm>
          <a:prstGeom prst="rect">
            <a:avLst/>
          </a:prstGeom>
        </p:spPr>
      </p:pic>
    </p:spTree>
    <p:extLst>
      <p:ext uri="{BB962C8B-B14F-4D97-AF65-F5344CB8AC3E}">
        <p14:creationId xmlns:p14="http://schemas.microsoft.com/office/powerpoint/2010/main" val="361719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1922576-5D4E-EC40-B957-27A5A5AB4511}"/>
              </a:ext>
            </a:extLst>
          </p:cNvPr>
          <p:cNvPicPr>
            <a:picLocks noChangeAspect="1"/>
          </p:cNvPicPr>
          <p:nvPr/>
        </p:nvPicPr>
        <p:blipFill>
          <a:blip r:embed="rId3"/>
          <a:stretch>
            <a:fillRect/>
          </a:stretch>
        </p:blipFill>
        <p:spPr>
          <a:xfrm>
            <a:off x="3028335" y="0"/>
            <a:ext cx="9144000" cy="6858000"/>
          </a:xfrm>
          <a:prstGeom prst="rect">
            <a:avLst/>
          </a:prstGeom>
        </p:spPr>
      </p:pic>
      <p:sp>
        <p:nvSpPr>
          <p:cNvPr id="4" name="ZoneTexte 3">
            <a:extLst>
              <a:ext uri="{FF2B5EF4-FFF2-40B4-BE49-F238E27FC236}">
                <a16:creationId xmlns:a16="http://schemas.microsoft.com/office/drawing/2014/main" id="{903EF43A-62A8-7945-9E68-7EE0BF7247BF}"/>
              </a:ext>
            </a:extLst>
          </p:cNvPr>
          <p:cNvSpPr txBox="1"/>
          <p:nvPr/>
        </p:nvSpPr>
        <p:spPr>
          <a:xfrm>
            <a:off x="-59338" y="4813829"/>
            <a:ext cx="3087673" cy="1969770"/>
          </a:xfrm>
          <a:prstGeom prst="rect">
            <a:avLst/>
          </a:prstGeom>
          <a:noFill/>
        </p:spPr>
        <p:txBody>
          <a:bodyPr wrap="square" rtlCol="0">
            <a:spAutoFit/>
          </a:bodyPr>
          <a:lstStyle/>
          <a:p>
            <a:pPr algn="ctr"/>
            <a:r>
              <a:rPr lang="fr-FR" sz="2800" b="1" i="1" dirty="0" err="1">
                <a:solidFill>
                  <a:srgbClr val="FFC000"/>
                </a:solidFill>
                <a:latin typeface="Verdana" panose="020B0604030504040204" pitchFamily="34" charset="0"/>
                <a:ea typeface="Verdana" panose="020B0604030504040204" pitchFamily="34" charset="0"/>
                <a:cs typeface="Verdana" panose="020B0604030504040204" pitchFamily="34" charset="0"/>
              </a:rPr>
              <a:t>Théatre</a:t>
            </a:r>
            <a:r>
              <a:rPr lang="fr-FR" sz="2800" b="1" i="1" dirty="0">
                <a:solidFill>
                  <a:srgbClr val="FFC000"/>
                </a:solidFill>
                <a:latin typeface="Verdana" panose="020B0604030504040204" pitchFamily="34" charset="0"/>
                <a:ea typeface="Verdana" panose="020B0604030504040204" pitchFamily="34" charset="0"/>
                <a:cs typeface="Verdana" panose="020B0604030504040204" pitchFamily="34" charset="0"/>
              </a:rPr>
              <a:t> de Ségeste</a:t>
            </a:r>
          </a:p>
          <a:p>
            <a:pPr algn="ctr"/>
            <a:r>
              <a:rPr lang="fr-FR" sz="2400" dirty="0">
                <a:solidFill>
                  <a:srgbClr val="FFC000"/>
                </a:solidFill>
                <a:latin typeface="Verdana" panose="020B0604030504040204" pitchFamily="34" charset="0"/>
                <a:ea typeface="Verdana" panose="020B0604030504040204" pitchFamily="34" charset="0"/>
                <a:cs typeface="Verdana" panose="020B0604030504040204" pitchFamily="34" charset="0"/>
              </a:rPr>
              <a:t> IIIe siècle av. J.C.</a:t>
            </a:r>
          </a:p>
          <a:p>
            <a:pPr algn="ctr"/>
            <a:endParaRPr lang="fr-FR" sz="2400" b="1" i="1" dirty="0">
              <a:solidFill>
                <a:srgbClr val="FFC000"/>
              </a:solidFill>
              <a:latin typeface="Verdana" panose="020B0604030504040204" pitchFamily="34" charset="0"/>
              <a:ea typeface="Verdana" panose="020B0604030504040204" pitchFamily="34" charset="0"/>
              <a:cs typeface="Verdana" panose="020B0604030504040204" pitchFamily="34" charset="0"/>
            </a:endParaRPr>
          </a:p>
          <a:p>
            <a:pPr algn="r"/>
            <a:r>
              <a:rPr lang="fr-FR" dirty="0">
                <a:solidFill>
                  <a:srgbClr val="FFC000"/>
                </a:solidFill>
                <a:latin typeface="Verdana" panose="020B0604030504040204" pitchFamily="34" charset="0"/>
                <a:ea typeface="Verdana" panose="020B0604030504040204" pitchFamily="34" charset="0"/>
                <a:cs typeface="Verdana" panose="020B0604030504040204" pitchFamily="34" charset="0"/>
              </a:rPr>
              <a:t>(Wiki  : Sicile)</a:t>
            </a:r>
          </a:p>
        </p:txBody>
      </p:sp>
    </p:spTree>
    <p:extLst>
      <p:ext uri="{BB962C8B-B14F-4D97-AF65-F5344CB8AC3E}">
        <p14:creationId xmlns:p14="http://schemas.microsoft.com/office/powerpoint/2010/main" val="3889894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9FC6E12F-2FA7-7F42-A4CB-1563096063CE}"/>
              </a:ext>
            </a:extLst>
          </p:cNvPr>
          <p:cNvGrpSpPr/>
          <p:nvPr/>
        </p:nvGrpSpPr>
        <p:grpSpPr>
          <a:xfrm>
            <a:off x="1586878" y="0"/>
            <a:ext cx="8959913" cy="6857757"/>
            <a:chOff x="3243662" y="0"/>
            <a:chExt cx="8959913" cy="6857757"/>
          </a:xfrm>
        </p:grpSpPr>
        <p:pic>
          <p:nvPicPr>
            <p:cNvPr id="3" name="Image 2">
              <a:extLst>
                <a:ext uri="{FF2B5EF4-FFF2-40B4-BE49-F238E27FC236}">
                  <a16:creationId xmlns:a16="http://schemas.microsoft.com/office/drawing/2014/main" id="{B0D9233D-9792-4549-B6D4-AA6D476543FA}"/>
                </a:ext>
              </a:extLst>
            </p:cNvPr>
            <p:cNvPicPr>
              <a:picLocks noChangeAspect="1"/>
            </p:cNvPicPr>
            <p:nvPr/>
          </p:nvPicPr>
          <p:blipFill>
            <a:blip r:embed="rId3"/>
            <a:stretch>
              <a:fillRect/>
            </a:stretch>
          </p:blipFill>
          <p:spPr>
            <a:xfrm>
              <a:off x="3243662" y="0"/>
              <a:ext cx="8959913" cy="6857757"/>
            </a:xfrm>
            <a:prstGeom prst="rect">
              <a:avLst/>
            </a:prstGeom>
          </p:spPr>
        </p:pic>
        <p:sp>
          <p:nvSpPr>
            <p:cNvPr id="4" name="ZoneTexte 3">
              <a:extLst>
                <a:ext uri="{FF2B5EF4-FFF2-40B4-BE49-F238E27FC236}">
                  <a16:creationId xmlns:a16="http://schemas.microsoft.com/office/drawing/2014/main" id="{9EA067FC-48C6-6742-B594-56117938EC51}"/>
                </a:ext>
              </a:extLst>
            </p:cNvPr>
            <p:cNvSpPr txBox="1"/>
            <p:nvPr/>
          </p:nvSpPr>
          <p:spPr>
            <a:xfrm>
              <a:off x="4815225" y="1379438"/>
              <a:ext cx="2236206" cy="523220"/>
            </a:xfrm>
            <a:prstGeom prst="rect">
              <a:avLst/>
            </a:prstGeom>
            <a:noFill/>
          </p:spPr>
          <p:txBody>
            <a:bodyPr wrap="square" rtlCol="0">
              <a:spAutoFit/>
            </a:bodyPr>
            <a:lstStyle/>
            <a:p>
              <a:pPr algn="ctr"/>
              <a:r>
                <a:rPr lang="fr-FR"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Ségeste</a:t>
              </a:r>
            </a:p>
          </p:txBody>
        </p:sp>
        <p:sp>
          <p:nvSpPr>
            <p:cNvPr id="5" name="ZoneTexte 4">
              <a:extLst>
                <a:ext uri="{FF2B5EF4-FFF2-40B4-BE49-F238E27FC236}">
                  <a16:creationId xmlns:a16="http://schemas.microsoft.com/office/drawing/2014/main" id="{D259E45B-A9CC-6C40-9E85-ED6EC43A5567}"/>
                </a:ext>
              </a:extLst>
            </p:cNvPr>
            <p:cNvSpPr txBox="1"/>
            <p:nvPr/>
          </p:nvSpPr>
          <p:spPr>
            <a:xfrm>
              <a:off x="4585728" y="3239692"/>
              <a:ext cx="2335794" cy="523220"/>
            </a:xfrm>
            <a:prstGeom prst="rect">
              <a:avLst/>
            </a:prstGeom>
            <a:noFill/>
          </p:spPr>
          <p:txBody>
            <a:bodyPr wrap="square" rtlCol="0">
              <a:spAutoFit/>
            </a:bodyPr>
            <a:lstStyle/>
            <a:p>
              <a:pPr algn="ctr"/>
              <a:r>
                <a:rPr lang="fr-FR" sz="2800" b="1"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Sélinonte</a:t>
              </a:r>
            </a:p>
          </p:txBody>
        </p:sp>
        <p:sp>
          <p:nvSpPr>
            <p:cNvPr id="6" name="ZoneTexte 5">
              <a:extLst>
                <a:ext uri="{FF2B5EF4-FFF2-40B4-BE49-F238E27FC236}">
                  <a16:creationId xmlns:a16="http://schemas.microsoft.com/office/drawing/2014/main" id="{B7BA8694-B680-5848-A569-62A312677782}"/>
                </a:ext>
              </a:extLst>
            </p:cNvPr>
            <p:cNvSpPr txBox="1"/>
            <p:nvPr/>
          </p:nvSpPr>
          <p:spPr>
            <a:xfrm>
              <a:off x="7792256" y="5404214"/>
              <a:ext cx="2246291" cy="523220"/>
            </a:xfrm>
            <a:prstGeom prst="rect">
              <a:avLst/>
            </a:prstGeom>
            <a:noFill/>
          </p:spPr>
          <p:txBody>
            <a:bodyPr wrap="square" rtlCol="0">
              <a:spAutoFit/>
            </a:bodyPr>
            <a:lstStyle/>
            <a:p>
              <a:pPr algn="ctr"/>
              <a:r>
                <a:rPr lang="fr-FR" sz="2800" b="1" dirty="0">
                  <a:solidFill>
                    <a:srgbClr val="C00000"/>
                  </a:solidFill>
                  <a:latin typeface="Verdana" panose="020B0604030504040204" pitchFamily="34" charset="0"/>
                  <a:ea typeface="Verdana" panose="020B0604030504040204" pitchFamily="34" charset="0"/>
                  <a:cs typeface="Verdana" panose="020B0604030504040204" pitchFamily="34" charset="0"/>
                </a:rPr>
                <a:t>Agrigente</a:t>
              </a:r>
            </a:p>
          </p:txBody>
        </p:sp>
        <p:sp>
          <p:nvSpPr>
            <p:cNvPr id="7" name="Ellipse 6">
              <a:extLst>
                <a:ext uri="{FF2B5EF4-FFF2-40B4-BE49-F238E27FC236}">
                  <a16:creationId xmlns:a16="http://schemas.microsoft.com/office/drawing/2014/main" id="{701F255E-02B3-434F-BD33-30101BD0529B}"/>
                </a:ext>
              </a:extLst>
            </p:cNvPr>
            <p:cNvSpPr/>
            <p:nvPr/>
          </p:nvSpPr>
          <p:spPr>
            <a:xfrm>
              <a:off x="8159261" y="797170"/>
              <a:ext cx="175846" cy="15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6E136703-913F-9646-9658-58E893EF4DF7}"/>
                </a:ext>
              </a:extLst>
            </p:cNvPr>
            <p:cNvSpPr txBox="1"/>
            <p:nvPr/>
          </p:nvSpPr>
          <p:spPr>
            <a:xfrm>
              <a:off x="8311664" y="597876"/>
              <a:ext cx="1207477" cy="369332"/>
            </a:xfrm>
            <a:prstGeom prst="rect">
              <a:avLst/>
            </a:prstGeom>
            <a:noFill/>
          </p:spPr>
          <p:txBody>
            <a:bodyPr wrap="square" rtlCol="0">
              <a:spAutoFit/>
            </a:bodyPr>
            <a:lstStyle/>
            <a:p>
              <a:r>
                <a:rPr lang="fr-FR" dirty="0">
                  <a:latin typeface="Verdana" panose="020B0604030504040204" pitchFamily="34" charset="0"/>
                  <a:ea typeface="Verdana" panose="020B0604030504040204" pitchFamily="34" charset="0"/>
                  <a:cs typeface="Verdana" panose="020B0604030504040204" pitchFamily="34" charset="0"/>
                </a:rPr>
                <a:t>Palerme</a:t>
              </a:r>
            </a:p>
          </p:txBody>
        </p:sp>
        <p:sp>
          <p:nvSpPr>
            <p:cNvPr id="9" name="ZoneTexte 8">
              <a:extLst>
                <a:ext uri="{FF2B5EF4-FFF2-40B4-BE49-F238E27FC236}">
                  <a16:creationId xmlns:a16="http://schemas.microsoft.com/office/drawing/2014/main" id="{6A3BDC27-B975-9840-8DB6-F489F20816B4}"/>
                </a:ext>
              </a:extLst>
            </p:cNvPr>
            <p:cNvSpPr txBox="1"/>
            <p:nvPr/>
          </p:nvSpPr>
          <p:spPr>
            <a:xfrm>
              <a:off x="6447693" y="4252340"/>
              <a:ext cx="1207477" cy="369332"/>
            </a:xfrm>
            <a:prstGeom prst="rect">
              <a:avLst/>
            </a:prstGeom>
            <a:noFill/>
          </p:spPr>
          <p:txBody>
            <a:bodyPr wrap="square" rtlCol="0">
              <a:spAutoFit/>
            </a:bodyPr>
            <a:lstStyle/>
            <a:p>
              <a:r>
                <a:rPr lang="fr-FR" dirty="0" err="1">
                  <a:latin typeface="Verdana" panose="020B0604030504040204" pitchFamily="34" charset="0"/>
                  <a:ea typeface="Verdana" panose="020B0604030504040204" pitchFamily="34" charset="0"/>
                  <a:cs typeface="Verdana" panose="020B0604030504040204" pitchFamily="34" charset="0"/>
                </a:rPr>
                <a:t>Sciacca</a:t>
              </a:r>
              <a:endParaRPr lang="fr-FR" dirty="0">
                <a:latin typeface="Verdana" panose="020B0604030504040204" pitchFamily="34" charset="0"/>
                <a:ea typeface="Verdana" panose="020B0604030504040204" pitchFamily="34" charset="0"/>
                <a:cs typeface="Verdana" panose="020B0604030504040204" pitchFamily="34" charset="0"/>
              </a:endParaRPr>
            </a:p>
          </p:txBody>
        </p:sp>
        <p:sp>
          <p:nvSpPr>
            <p:cNvPr id="10" name="Ellipse 9">
              <a:extLst>
                <a:ext uri="{FF2B5EF4-FFF2-40B4-BE49-F238E27FC236}">
                  <a16:creationId xmlns:a16="http://schemas.microsoft.com/office/drawing/2014/main" id="{14BB2284-79FC-0E44-B5E8-864996694EE7}"/>
                </a:ext>
              </a:extLst>
            </p:cNvPr>
            <p:cNvSpPr/>
            <p:nvPr/>
          </p:nvSpPr>
          <p:spPr>
            <a:xfrm>
              <a:off x="6928340" y="4185141"/>
              <a:ext cx="175846" cy="15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76715CF3-C673-834A-A0D4-53171799967B}"/>
                </a:ext>
              </a:extLst>
            </p:cNvPr>
            <p:cNvSpPr txBox="1"/>
            <p:nvPr/>
          </p:nvSpPr>
          <p:spPr>
            <a:xfrm>
              <a:off x="8821267" y="5219548"/>
              <a:ext cx="383785" cy="369332"/>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cs typeface="Verdana" panose="020B0604030504040204" pitchFamily="34" charset="0"/>
                </a:rPr>
                <a:t>O</a:t>
              </a:r>
            </a:p>
          </p:txBody>
        </p:sp>
        <p:sp>
          <p:nvSpPr>
            <p:cNvPr id="12" name="ZoneTexte 11">
              <a:extLst>
                <a:ext uri="{FF2B5EF4-FFF2-40B4-BE49-F238E27FC236}">
                  <a16:creationId xmlns:a16="http://schemas.microsoft.com/office/drawing/2014/main" id="{37688D8C-0AA2-FD45-B954-AC6C762C972B}"/>
                </a:ext>
              </a:extLst>
            </p:cNvPr>
            <p:cNvSpPr txBox="1"/>
            <p:nvPr/>
          </p:nvSpPr>
          <p:spPr>
            <a:xfrm>
              <a:off x="5821844" y="1751057"/>
              <a:ext cx="383785" cy="369332"/>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cs typeface="Verdana" panose="020B0604030504040204" pitchFamily="34" charset="0"/>
                </a:rPr>
                <a:t>O</a:t>
              </a:r>
            </a:p>
          </p:txBody>
        </p:sp>
        <p:sp>
          <p:nvSpPr>
            <p:cNvPr id="13" name="ZoneTexte 12">
              <a:extLst>
                <a:ext uri="{FF2B5EF4-FFF2-40B4-BE49-F238E27FC236}">
                  <a16:creationId xmlns:a16="http://schemas.microsoft.com/office/drawing/2014/main" id="{502EAB59-AFBD-AD49-A43C-549BA703107C}"/>
                </a:ext>
              </a:extLst>
            </p:cNvPr>
            <p:cNvSpPr txBox="1"/>
            <p:nvPr/>
          </p:nvSpPr>
          <p:spPr>
            <a:xfrm>
              <a:off x="5575861" y="3609139"/>
              <a:ext cx="383785" cy="369332"/>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cs typeface="Verdana" panose="020B0604030504040204" pitchFamily="34" charset="0"/>
                </a:rPr>
                <a:t>O</a:t>
              </a:r>
            </a:p>
          </p:txBody>
        </p:sp>
      </p:grpSp>
      <p:sp>
        <p:nvSpPr>
          <p:cNvPr id="14" name="Ellipse 13">
            <a:extLst>
              <a:ext uri="{FF2B5EF4-FFF2-40B4-BE49-F238E27FC236}">
                <a16:creationId xmlns:a16="http://schemas.microsoft.com/office/drawing/2014/main" id="{69DE2131-6709-AF4B-994D-8726FCE8B503}"/>
              </a:ext>
            </a:extLst>
          </p:cNvPr>
          <p:cNvSpPr/>
          <p:nvPr/>
        </p:nvSpPr>
        <p:spPr>
          <a:xfrm>
            <a:off x="2847916" y="3066919"/>
            <a:ext cx="2534856" cy="992143"/>
          </a:xfrm>
          <a:prstGeom prst="ellipse">
            <a:avLst/>
          </a:prstGeom>
          <a:noFill/>
          <a:ln w="50800" cap="sq">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55396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58FEF70-D930-CE48-81F5-77314A77BDD2}"/>
              </a:ext>
            </a:extLst>
          </p:cNvPr>
          <p:cNvPicPr>
            <a:picLocks noChangeAspect="1"/>
          </p:cNvPicPr>
          <p:nvPr/>
        </p:nvPicPr>
        <p:blipFill>
          <a:blip r:embed="rId3"/>
          <a:stretch>
            <a:fillRect/>
          </a:stretch>
        </p:blipFill>
        <p:spPr>
          <a:xfrm>
            <a:off x="2741986" y="0"/>
            <a:ext cx="9441777" cy="6858000"/>
          </a:xfrm>
          <a:prstGeom prst="rect">
            <a:avLst/>
          </a:prstGeom>
        </p:spPr>
      </p:pic>
      <p:sp>
        <p:nvSpPr>
          <p:cNvPr id="4" name="ZoneTexte 3">
            <a:extLst>
              <a:ext uri="{FF2B5EF4-FFF2-40B4-BE49-F238E27FC236}">
                <a16:creationId xmlns:a16="http://schemas.microsoft.com/office/drawing/2014/main" id="{85927659-EEB1-9345-80FD-9B16A0F7463C}"/>
              </a:ext>
            </a:extLst>
          </p:cNvPr>
          <p:cNvSpPr txBox="1"/>
          <p:nvPr/>
        </p:nvSpPr>
        <p:spPr>
          <a:xfrm>
            <a:off x="0" y="1863512"/>
            <a:ext cx="2741986" cy="3169394"/>
          </a:xfrm>
          <a:prstGeom prst="rect">
            <a:avLst/>
          </a:prstGeom>
          <a:noFill/>
        </p:spPr>
        <p:txBody>
          <a:bodyPr wrap="square" rtlCol="0">
            <a:spAutoFit/>
          </a:bodyPr>
          <a:lstStyle/>
          <a:p>
            <a:pPr algn="ctr">
              <a:lnSpc>
                <a:spcPct val="150000"/>
              </a:lnSpc>
            </a:pPr>
            <a:r>
              <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rPr>
              <a:t>La colonisation grecque</a:t>
            </a:r>
          </a:p>
          <a:p>
            <a:pPr algn="ctr">
              <a:lnSpc>
                <a:spcPct val="150000"/>
              </a:lnSpc>
            </a:pPr>
            <a:endPar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(du VIII au VIe s. </a:t>
            </a:r>
          </a:p>
          <a:p>
            <a:pPr algn="ctr">
              <a:lnSpc>
                <a:spcPct val="150000"/>
              </a:lnSpc>
            </a:pP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avant J.-C.)</a:t>
            </a:r>
          </a:p>
        </p:txBody>
      </p:sp>
    </p:spTree>
    <p:extLst>
      <p:ext uri="{BB962C8B-B14F-4D97-AF65-F5344CB8AC3E}">
        <p14:creationId xmlns:p14="http://schemas.microsoft.com/office/powerpoint/2010/main" val="1971282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40D4E2A-AC56-4E43-8E1B-671C08895065}"/>
              </a:ext>
            </a:extLst>
          </p:cNvPr>
          <p:cNvPicPr>
            <a:picLocks noChangeAspect="1"/>
          </p:cNvPicPr>
          <p:nvPr/>
        </p:nvPicPr>
        <p:blipFill>
          <a:blip r:embed="rId3"/>
          <a:stretch>
            <a:fillRect/>
          </a:stretch>
        </p:blipFill>
        <p:spPr>
          <a:xfrm>
            <a:off x="6129528" y="-98439"/>
            <a:ext cx="6062472" cy="7091453"/>
          </a:xfrm>
          <a:prstGeom prst="rect">
            <a:avLst/>
          </a:prstGeom>
        </p:spPr>
      </p:pic>
    </p:spTree>
    <p:extLst>
      <p:ext uri="{BB962C8B-B14F-4D97-AF65-F5344CB8AC3E}">
        <p14:creationId xmlns:p14="http://schemas.microsoft.com/office/powerpoint/2010/main" val="1152307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AutoShape 4">
            <a:extLst>
              <a:ext uri="{FF2B5EF4-FFF2-40B4-BE49-F238E27FC236}">
                <a16:creationId xmlns:a16="http://schemas.microsoft.com/office/drawing/2014/main" id="{2C70DC35-3C22-DE41-934A-28CA20830A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a:extLst>
              <a:ext uri="{FF2B5EF4-FFF2-40B4-BE49-F238E27FC236}">
                <a16:creationId xmlns:a16="http://schemas.microsoft.com/office/drawing/2014/main" id="{A5B87A0F-F211-DA42-8976-F63E60FF99F2}"/>
              </a:ext>
            </a:extLst>
          </p:cNvPr>
          <p:cNvPicPr>
            <a:picLocks noChangeAspect="1"/>
          </p:cNvPicPr>
          <p:nvPr/>
        </p:nvPicPr>
        <p:blipFill>
          <a:blip r:embed="rId3"/>
          <a:stretch>
            <a:fillRect/>
          </a:stretch>
        </p:blipFill>
        <p:spPr>
          <a:xfrm>
            <a:off x="474688" y="0"/>
            <a:ext cx="11242623" cy="6858000"/>
          </a:xfrm>
          <a:prstGeom prst="rect">
            <a:avLst/>
          </a:prstGeom>
        </p:spPr>
      </p:pic>
      <p:sp>
        <p:nvSpPr>
          <p:cNvPr id="9" name="Ellipse 8">
            <a:extLst>
              <a:ext uri="{FF2B5EF4-FFF2-40B4-BE49-F238E27FC236}">
                <a16:creationId xmlns:a16="http://schemas.microsoft.com/office/drawing/2014/main" id="{D86681D4-E23C-1B4D-942D-C630A2D0613A}"/>
              </a:ext>
            </a:extLst>
          </p:cNvPr>
          <p:cNvSpPr/>
          <p:nvPr/>
        </p:nvSpPr>
        <p:spPr>
          <a:xfrm>
            <a:off x="4851277" y="3581400"/>
            <a:ext cx="1158240" cy="11582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AutoShape 8">
            <a:extLst>
              <a:ext uri="{FF2B5EF4-FFF2-40B4-BE49-F238E27FC236}">
                <a16:creationId xmlns:a16="http://schemas.microsoft.com/office/drawing/2014/main" id="{A8F9FE25-9F8E-974B-8B1A-36128AC1534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AutoShape 10">
            <a:extLst>
              <a:ext uri="{FF2B5EF4-FFF2-40B4-BE49-F238E27FC236}">
                <a16:creationId xmlns:a16="http://schemas.microsoft.com/office/drawing/2014/main" id="{068CECC3-9569-7642-A123-BF925F91FD2B}"/>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3" name="Image 12">
            <a:extLst>
              <a:ext uri="{FF2B5EF4-FFF2-40B4-BE49-F238E27FC236}">
                <a16:creationId xmlns:a16="http://schemas.microsoft.com/office/drawing/2014/main" id="{EC78D365-2BC7-774F-9F72-626E3FA4BF22}"/>
              </a:ext>
            </a:extLst>
          </p:cNvPr>
          <p:cNvPicPr>
            <a:picLocks noChangeAspect="1"/>
          </p:cNvPicPr>
          <p:nvPr/>
        </p:nvPicPr>
        <p:blipFill>
          <a:blip r:embed="rId4"/>
          <a:stretch>
            <a:fillRect/>
          </a:stretch>
        </p:blipFill>
        <p:spPr>
          <a:xfrm>
            <a:off x="7502539" y="68824"/>
            <a:ext cx="4630469" cy="4003288"/>
          </a:xfrm>
          <a:prstGeom prst="rect">
            <a:avLst/>
          </a:prstGeom>
        </p:spPr>
      </p:pic>
      <p:pic>
        <p:nvPicPr>
          <p:cNvPr id="3" name="Image 2">
            <a:extLst>
              <a:ext uri="{FF2B5EF4-FFF2-40B4-BE49-F238E27FC236}">
                <a16:creationId xmlns:a16="http://schemas.microsoft.com/office/drawing/2014/main" id="{E03FB211-4A9C-7542-8E5E-29F3112F915C}"/>
              </a:ext>
            </a:extLst>
          </p:cNvPr>
          <p:cNvPicPr>
            <a:picLocks noChangeAspect="1"/>
          </p:cNvPicPr>
          <p:nvPr/>
        </p:nvPicPr>
        <p:blipFill>
          <a:blip r:embed="rId5"/>
          <a:stretch>
            <a:fillRect/>
          </a:stretch>
        </p:blipFill>
        <p:spPr>
          <a:xfrm>
            <a:off x="46037" y="2458613"/>
            <a:ext cx="3621408" cy="4347575"/>
          </a:xfrm>
          <a:prstGeom prst="rect">
            <a:avLst/>
          </a:prstGeom>
        </p:spPr>
      </p:pic>
    </p:spTree>
    <p:extLst>
      <p:ext uri="{BB962C8B-B14F-4D97-AF65-F5344CB8AC3E}">
        <p14:creationId xmlns:p14="http://schemas.microsoft.com/office/powerpoint/2010/main" val="239687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C20EB18-83FF-1E4A-8CA2-252C9EC47F90}"/>
              </a:ext>
            </a:extLst>
          </p:cNvPr>
          <p:cNvPicPr>
            <a:picLocks noChangeAspect="1"/>
          </p:cNvPicPr>
          <p:nvPr/>
        </p:nvPicPr>
        <p:blipFill>
          <a:blip r:embed="rId2"/>
          <a:stretch>
            <a:fillRect/>
          </a:stretch>
        </p:blipFill>
        <p:spPr>
          <a:xfrm>
            <a:off x="498467" y="0"/>
            <a:ext cx="11195066" cy="6858000"/>
          </a:xfrm>
          <a:prstGeom prst="rect">
            <a:avLst/>
          </a:prstGeom>
        </p:spPr>
      </p:pic>
    </p:spTree>
    <p:extLst>
      <p:ext uri="{BB962C8B-B14F-4D97-AF65-F5344CB8AC3E}">
        <p14:creationId xmlns:p14="http://schemas.microsoft.com/office/powerpoint/2010/main" val="3697038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E1713E4-FA60-2D45-92BD-1AACD4F52363}"/>
              </a:ext>
            </a:extLst>
          </p:cNvPr>
          <p:cNvSpPr txBox="1"/>
          <p:nvPr/>
        </p:nvSpPr>
        <p:spPr>
          <a:xfrm>
            <a:off x="-130242" y="338328"/>
            <a:ext cx="3589722" cy="1692771"/>
          </a:xfrm>
          <a:prstGeom prst="rect">
            <a:avLst/>
          </a:prstGeom>
          <a:noFill/>
        </p:spPr>
        <p:txBody>
          <a:bodyPr wrap="square" rtlCol="0">
            <a:spAutoFit/>
          </a:bodyPr>
          <a:lstStyle/>
          <a:p>
            <a:pPr algn="ctr"/>
            <a:r>
              <a:rPr lang="fr-FR" sz="2800" b="1" dirty="0">
                <a:solidFill>
                  <a:srgbClr val="F5CA00"/>
                </a:solidFill>
                <a:latin typeface="Verdana" panose="020B0604030504040204" pitchFamily="34" charset="0"/>
                <a:ea typeface="Verdana" panose="020B0604030504040204" pitchFamily="34" charset="0"/>
                <a:cs typeface="Verdana" panose="020B0604030504040204" pitchFamily="34" charset="0"/>
              </a:rPr>
              <a:t>Plan de la </a:t>
            </a:r>
          </a:p>
          <a:p>
            <a:pPr algn="ctr"/>
            <a:r>
              <a:rPr lang="fr-FR" sz="2800" b="1" dirty="0">
                <a:solidFill>
                  <a:srgbClr val="F5CA00"/>
                </a:solidFill>
                <a:latin typeface="Verdana" panose="020B0604030504040204" pitchFamily="34" charset="0"/>
                <a:ea typeface="Verdana" panose="020B0604030504040204" pitchFamily="34" charset="0"/>
                <a:cs typeface="Verdana" panose="020B0604030504040204" pitchFamily="34" charset="0"/>
              </a:rPr>
              <a:t>cité antique de Sélinonte</a:t>
            </a:r>
          </a:p>
          <a:p>
            <a:pPr algn="ct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(reconstitution).</a:t>
            </a:r>
          </a:p>
        </p:txBody>
      </p:sp>
      <p:sp>
        <p:nvSpPr>
          <p:cNvPr id="5" name="ZoneTexte 4">
            <a:extLst>
              <a:ext uri="{FF2B5EF4-FFF2-40B4-BE49-F238E27FC236}">
                <a16:creationId xmlns:a16="http://schemas.microsoft.com/office/drawing/2014/main" id="{79C9987C-2AE8-7044-BED4-73BBE6F1C8B8}"/>
              </a:ext>
            </a:extLst>
          </p:cNvPr>
          <p:cNvSpPr txBox="1"/>
          <p:nvPr/>
        </p:nvSpPr>
        <p:spPr>
          <a:xfrm>
            <a:off x="8732520" y="4123944"/>
            <a:ext cx="3516569" cy="2554545"/>
          </a:xfrm>
          <a:prstGeom prst="rect">
            <a:avLst/>
          </a:prstGeom>
          <a:noFill/>
        </p:spPr>
        <p:txBody>
          <a:bodyPr wrap="square" rtlCol="0">
            <a:spAutoFit/>
          </a:bodyPr>
          <a:lstStyle/>
          <a:p>
            <a:pPr algn="ctr"/>
            <a:r>
              <a:rPr lang="fr-FR" sz="2000" b="1" dirty="0">
                <a:solidFill>
                  <a:srgbClr val="F5CA00"/>
                </a:solidFill>
                <a:latin typeface="Verdana" panose="020B0604030504040204" pitchFamily="34" charset="0"/>
                <a:ea typeface="Verdana" panose="020B0604030504040204" pitchFamily="34" charset="0"/>
                <a:cs typeface="Verdana" panose="020B0604030504040204" pitchFamily="34" charset="0"/>
              </a:rPr>
              <a:t>Hulot, Jean </a:t>
            </a: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[Ill.]; </a:t>
            </a:r>
            <a:r>
              <a:rPr lang="fr-FR" sz="2000" b="1" dirty="0">
                <a:solidFill>
                  <a:srgbClr val="F5CA00"/>
                </a:solidFill>
                <a:latin typeface="Verdana" panose="020B0604030504040204" pitchFamily="34" charset="0"/>
                <a:ea typeface="Verdana" panose="020B0604030504040204" pitchFamily="34" charset="0"/>
                <a:cs typeface="Verdana" panose="020B0604030504040204" pitchFamily="34" charset="0"/>
              </a:rPr>
              <a:t>Fougères, Gustave </a:t>
            </a: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[Ill.] </a:t>
            </a:r>
          </a:p>
          <a:p>
            <a:pPr algn="ctr"/>
            <a:endParaRPr lang="fr-FR" sz="2000" b="1"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ctr"/>
            <a:r>
              <a:rPr lang="fr-FR" sz="2000" i="1" dirty="0">
                <a:solidFill>
                  <a:srgbClr val="F5CA00"/>
                </a:solidFill>
                <a:latin typeface="Verdana" panose="020B0604030504040204" pitchFamily="34" charset="0"/>
                <a:ea typeface="Verdana" panose="020B0604030504040204" pitchFamily="34" charset="0"/>
                <a:cs typeface="Verdana" panose="020B0604030504040204" pitchFamily="34" charset="0"/>
              </a:rPr>
              <a:t>Sélinonte : la ville, l'acropole et les temples ; </a:t>
            </a:r>
            <a:r>
              <a:rPr lang="fr-FR" i="1" dirty="0">
                <a:solidFill>
                  <a:srgbClr val="F5CA00"/>
                </a:solidFill>
                <a:latin typeface="Verdana" panose="020B0604030504040204" pitchFamily="34" charset="0"/>
                <a:ea typeface="Verdana" panose="020B0604030504040204" pitchFamily="34" charset="0"/>
                <a:cs typeface="Verdana" panose="020B0604030504040204" pitchFamily="34" charset="0"/>
              </a:rPr>
              <a:t>[Colonie dorienne en Sicile]</a:t>
            </a: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 </a:t>
            </a:r>
          </a:p>
          <a:p>
            <a:pPr algn="ctr"/>
            <a:endPar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ct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Paris, 1910</a:t>
            </a:r>
          </a:p>
        </p:txBody>
      </p:sp>
      <p:pic>
        <p:nvPicPr>
          <p:cNvPr id="9" name="Image 8">
            <a:extLst>
              <a:ext uri="{FF2B5EF4-FFF2-40B4-BE49-F238E27FC236}">
                <a16:creationId xmlns:a16="http://schemas.microsoft.com/office/drawing/2014/main" id="{60FC4EE1-5F87-164A-B512-929E3B740082}"/>
              </a:ext>
            </a:extLst>
          </p:cNvPr>
          <p:cNvPicPr>
            <a:picLocks noChangeAspect="1"/>
          </p:cNvPicPr>
          <p:nvPr/>
        </p:nvPicPr>
        <p:blipFill>
          <a:blip r:embed="rId2"/>
          <a:stretch>
            <a:fillRect/>
          </a:stretch>
        </p:blipFill>
        <p:spPr>
          <a:xfrm>
            <a:off x="3291840" y="-321075"/>
            <a:ext cx="5477256" cy="7324873"/>
          </a:xfrm>
          <a:prstGeom prst="rect">
            <a:avLst/>
          </a:prstGeom>
        </p:spPr>
      </p:pic>
    </p:spTree>
    <p:extLst>
      <p:ext uri="{BB962C8B-B14F-4D97-AF65-F5344CB8AC3E}">
        <p14:creationId xmlns:p14="http://schemas.microsoft.com/office/powerpoint/2010/main" val="1679172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DA786D4-6CA4-AC4B-93B3-CBF126E85AF2}"/>
              </a:ext>
            </a:extLst>
          </p:cNvPr>
          <p:cNvPicPr>
            <a:picLocks noChangeAspect="1"/>
          </p:cNvPicPr>
          <p:nvPr/>
        </p:nvPicPr>
        <p:blipFill>
          <a:blip r:embed="rId3"/>
          <a:stretch>
            <a:fillRect/>
          </a:stretch>
        </p:blipFill>
        <p:spPr>
          <a:xfrm>
            <a:off x="-33735" y="336660"/>
            <a:ext cx="12225735" cy="6201792"/>
          </a:xfrm>
          <a:prstGeom prst="rect">
            <a:avLst/>
          </a:prstGeom>
        </p:spPr>
      </p:pic>
    </p:spTree>
    <p:extLst>
      <p:ext uri="{BB962C8B-B14F-4D97-AF65-F5344CB8AC3E}">
        <p14:creationId xmlns:p14="http://schemas.microsoft.com/office/powerpoint/2010/main" val="2173734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57DAC65-D18A-FA45-91A5-0AE31F11B456}"/>
              </a:ext>
            </a:extLst>
          </p:cNvPr>
          <p:cNvPicPr>
            <a:picLocks noChangeAspect="1"/>
          </p:cNvPicPr>
          <p:nvPr/>
        </p:nvPicPr>
        <p:blipFill>
          <a:blip r:embed="rId3"/>
          <a:stretch>
            <a:fillRect/>
          </a:stretch>
        </p:blipFill>
        <p:spPr>
          <a:xfrm>
            <a:off x="0" y="-155879"/>
            <a:ext cx="12192000" cy="4161092"/>
          </a:xfrm>
          <a:prstGeom prst="rect">
            <a:avLst/>
          </a:prstGeom>
        </p:spPr>
      </p:pic>
      <p:pic>
        <p:nvPicPr>
          <p:cNvPr id="5" name="Image 4">
            <a:extLst>
              <a:ext uri="{FF2B5EF4-FFF2-40B4-BE49-F238E27FC236}">
                <a16:creationId xmlns:a16="http://schemas.microsoft.com/office/drawing/2014/main" id="{FA496055-140B-4A4E-987A-129DE3C79C6A}"/>
              </a:ext>
            </a:extLst>
          </p:cNvPr>
          <p:cNvPicPr>
            <a:picLocks noChangeAspect="1"/>
          </p:cNvPicPr>
          <p:nvPr/>
        </p:nvPicPr>
        <p:blipFill>
          <a:blip r:embed="rId4"/>
          <a:stretch>
            <a:fillRect/>
          </a:stretch>
        </p:blipFill>
        <p:spPr>
          <a:xfrm>
            <a:off x="0" y="3543320"/>
            <a:ext cx="12192000" cy="3822260"/>
          </a:xfrm>
          <a:prstGeom prst="rect">
            <a:avLst/>
          </a:prstGeom>
        </p:spPr>
      </p:pic>
      <p:sp>
        <p:nvSpPr>
          <p:cNvPr id="6" name="ZoneTexte 5">
            <a:extLst>
              <a:ext uri="{FF2B5EF4-FFF2-40B4-BE49-F238E27FC236}">
                <a16:creationId xmlns:a16="http://schemas.microsoft.com/office/drawing/2014/main" id="{0B913F66-6599-1446-B27F-5D6D56E82834}"/>
              </a:ext>
            </a:extLst>
          </p:cNvPr>
          <p:cNvSpPr txBox="1"/>
          <p:nvPr/>
        </p:nvSpPr>
        <p:spPr>
          <a:xfrm>
            <a:off x="49161" y="157317"/>
            <a:ext cx="4336026" cy="707886"/>
          </a:xfrm>
          <a:prstGeom prst="rect">
            <a:avLst/>
          </a:prstGeom>
          <a:noFill/>
        </p:spPr>
        <p:txBody>
          <a:bodyPr wrap="square" rtlCol="0">
            <a:spAutoFit/>
          </a:bodyPr>
          <a:lstStyle/>
          <a:p>
            <a:r>
              <a:rPr lang="fr-FR" sz="2000" dirty="0">
                <a:latin typeface="Verdana" panose="020B0604030504040204" pitchFamily="34" charset="0"/>
                <a:ea typeface="Verdana" panose="020B0604030504040204" pitchFamily="34" charset="0"/>
                <a:cs typeface="Verdana" panose="020B0604030504040204" pitchFamily="34" charset="0"/>
              </a:rPr>
              <a:t>Sélinonte reconstitutions (1910)</a:t>
            </a:r>
          </a:p>
          <a:p>
            <a:r>
              <a:rPr lang="fr-FR" sz="2000" dirty="0">
                <a:latin typeface="Verdana" panose="020B0604030504040204" pitchFamily="34" charset="0"/>
                <a:ea typeface="Verdana" panose="020B0604030504040204" pitchFamily="34" charset="0"/>
                <a:cs typeface="Verdana" panose="020B0604030504040204" pitchFamily="34" charset="0"/>
              </a:rPr>
              <a:t>Face Sud</a:t>
            </a:r>
          </a:p>
        </p:txBody>
      </p:sp>
      <p:sp>
        <p:nvSpPr>
          <p:cNvPr id="7" name="ZoneTexte 6">
            <a:extLst>
              <a:ext uri="{FF2B5EF4-FFF2-40B4-BE49-F238E27FC236}">
                <a16:creationId xmlns:a16="http://schemas.microsoft.com/office/drawing/2014/main" id="{095F9953-F431-C747-8403-D20EAC0F7DE0}"/>
              </a:ext>
            </a:extLst>
          </p:cNvPr>
          <p:cNvSpPr txBox="1"/>
          <p:nvPr/>
        </p:nvSpPr>
        <p:spPr>
          <a:xfrm>
            <a:off x="14753" y="3662523"/>
            <a:ext cx="4336026" cy="400110"/>
          </a:xfrm>
          <a:prstGeom prst="rect">
            <a:avLst/>
          </a:prstGeom>
          <a:noFill/>
        </p:spPr>
        <p:txBody>
          <a:bodyPr wrap="square" rtlCol="0">
            <a:spAutoFit/>
          </a:bodyPr>
          <a:lstStyle/>
          <a:p>
            <a:r>
              <a:rPr lang="fr-FR" sz="2000" dirty="0">
                <a:latin typeface="Verdana" panose="020B0604030504040204" pitchFamily="34" charset="0"/>
                <a:ea typeface="Verdana" panose="020B0604030504040204" pitchFamily="34" charset="0"/>
                <a:cs typeface="Verdana" panose="020B0604030504040204" pitchFamily="34" charset="0"/>
              </a:rPr>
              <a:t>Face Est</a:t>
            </a:r>
          </a:p>
        </p:txBody>
      </p:sp>
    </p:spTree>
    <p:extLst>
      <p:ext uri="{BB962C8B-B14F-4D97-AF65-F5344CB8AC3E}">
        <p14:creationId xmlns:p14="http://schemas.microsoft.com/office/powerpoint/2010/main" val="33499071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840285A-C93A-3647-A9C6-E2766B7AFA62}"/>
              </a:ext>
            </a:extLst>
          </p:cNvPr>
          <p:cNvPicPr>
            <a:picLocks noChangeAspect="1"/>
          </p:cNvPicPr>
          <p:nvPr/>
        </p:nvPicPr>
        <p:blipFill>
          <a:blip r:embed="rId3"/>
          <a:stretch>
            <a:fillRect/>
          </a:stretch>
        </p:blipFill>
        <p:spPr>
          <a:xfrm>
            <a:off x="0" y="1006826"/>
            <a:ext cx="7531411" cy="4892527"/>
          </a:xfrm>
          <a:prstGeom prst="rect">
            <a:avLst/>
          </a:prstGeom>
        </p:spPr>
      </p:pic>
      <p:pic>
        <p:nvPicPr>
          <p:cNvPr id="5" name="Image 4">
            <a:extLst>
              <a:ext uri="{FF2B5EF4-FFF2-40B4-BE49-F238E27FC236}">
                <a16:creationId xmlns:a16="http://schemas.microsoft.com/office/drawing/2014/main" id="{42131AF3-0E8D-084A-9562-FD33DEBE0F01}"/>
              </a:ext>
            </a:extLst>
          </p:cNvPr>
          <p:cNvPicPr>
            <a:picLocks noChangeAspect="1"/>
          </p:cNvPicPr>
          <p:nvPr/>
        </p:nvPicPr>
        <p:blipFill>
          <a:blip r:embed="rId4"/>
          <a:stretch>
            <a:fillRect/>
          </a:stretch>
        </p:blipFill>
        <p:spPr>
          <a:xfrm>
            <a:off x="7531412" y="0"/>
            <a:ext cx="4660588" cy="6858000"/>
          </a:xfrm>
          <a:prstGeom prst="rect">
            <a:avLst/>
          </a:prstGeom>
        </p:spPr>
      </p:pic>
    </p:spTree>
    <p:extLst>
      <p:ext uri="{BB962C8B-B14F-4D97-AF65-F5344CB8AC3E}">
        <p14:creationId xmlns:p14="http://schemas.microsoft.com/office/powerpoint/2010/main" val="422582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FBD8DE-170A-674A-9007-1A6EBC9DFF1D}"/>
              </a:ext>
            </a:extLst>
          </p:cNvPr>
          <p:cNvSpPr txBox="1"/>
          <p:nvPr/>
        </p:nvSpPr>
        <p:spPr>
          <a:xfrm>
            <a:off x="0" y="5830530"/>
            <a:ext cx="12192000" cy="523220"/>
          </a:xfrm>
          <a:prstGeom prst="rect">
            <a:avLst/>
          </a:prstGeom>
          <a:noFill/>
        </p:spPr>
        <p:txBody>
          <a:bodyPr wrap="square" rtlCol="0">
            <a:spAutoFit/>
          </a:bodyPr>
          <a:lstStyle/>
          <a:p>
            <a:pPr algn="ctr"/>
            <a:r>
              <a:rPr lang="fr-FR" sz="2800" dirty="0">
                <a:solidFill>
                  <a:srgbClr val="F5CA00"/>
                </a:solidFill>
                <a:latin typeface="Verdana" panose="020B0604030504040204" pitchFamily="34" charset="0"/>
                <a:ea typeface="Verdana" panose="020B0604030504040204" pitchFamily="34" charset="0"/>
                <a:cs typeface="Verdana" panose="020B0604030504040204" pitchFamily="34" charset="0"/>
              </a:rPr>
              <a:t>Sélinonte</a:t>
            </a:r>
          </a:p>
        </p:txBody>
      </p:sp>
      <p:sp>
        <p:nvSpPr>
          <p:cNvPr id="3" name="ZoneTexte 2">
            <a:extLst>
              <a:ext uri="{FF2B5EF4-FFF2-40B4-BE49-F238E27FC236}">
                <a16:creationId xmlns:a16="http://schemas.microsoft.com/office/drawing/2014/main" id="{3AE57F64-5AB0-D548-A010-41991535BF5F}"/>
              </a:ext>
            </a:extLst>
          </p:cNvPr>
          <p:cNvSpPr txBox="1"/>
          <p:nvPr/>
        </p:nvSpPr>
        <p:spPr>
          <a:xfrm>
            <a:off x="1" y="786583"/>
            <a:ext cx="12024852" cy="3785652"/>
          </a:xfrm>
          <a:prstGeom prst="rect">
            <a:avLst/>
          </a:prstGeom>
          <a:noFill/>
        </p:spPr>
        <p:txBody>
          <a:bodyPr wrap="square" rtlCol="0">
            <a:spAutoFit/>
          </a:bodyPr>
          <a:lstStyle/>
          <a:p>
            <a:r>
              <a:rPr lang="fr-FR" sz="2400" i="1" dirty="0">
                <a:solidFill>
                  <a:srgbClr val="F5CA00"/>
                </a:solidFill>
                <a:latin typeface="Verdana" panose="020B0604030504040204" pitchFamily="34" charset="0"/>
                <a:ea typeface="Verdana" panose="020B0604030504040204" pitchFamily="34" charset="0"/>
                <a:cs typeface="Verdana" panose="020B0604030504040204" pitchFamily="34" charset="0"/>
              </a:rPr>
              <a:t> Toute misère est à la mesure du rêve ou de l’ambition qu’elle trahit</a:t>
            </a:r>
          </a:p>
          <a:p>
            <a:r>
              <a:rPr lang="fr-FR" sz="2400" i="1" dirty="0">
                <a:solidFill>
                  <a:srgbClr val="F5CA00"/>
                </a:solidFill>
                <a:latin typeface="Verdana" panose="020B0604030504040204" pitchFamily="34" charset="0"/>
                <a:ea typeface="Verdana" panose="020B0604030504040204" pitchFamily="34" charset="0"/>
                <a:cs typeface="Verdana" panose="020B0604030504040204" pitchFamily="34" charset="0"/>
              </a:rPr>
              <a:t> Plus haut on s’est élevé, plus la chute est profonde.</a:t>
            </a:r>
          </a:p>
          <a:p>
            <a:endParaRPr lang="fr-FR" sz="2400" i="1"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endParaRPr lang="fr-FR" sz="2400" i="1"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r>
              <a:rPr lang="fr-FR" sz="2400" i="1" dirty="0">
                <a:solidFill>
                  <a:srgbClr val="F5CA00"/>
                </a:solidFill>
                <a:latin typeface="Verdana" panose="020B0604030504040204" pitchFamily="34" charset="0"/>
                <a:ea typeface="Verdana" panose="020B0604030504040204" pitchFamily="34" charset="0"/>
                <a:cs typeface="Verdana" panose="020B0604030504040204" pitchFamily="34" charset="0"/>
              </a:rPr>
              <a:t> Sélinonte est le temple du premier et dernier dieu : le Chaos</a:t>
            </a:r>
          </a:p>
          <a:p>
            <a:endPar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endPar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r"/>
            <a:r>
              <a:rPr lang="fr-FR" sz="2000" b="1" dirty="0">
                <a:solidFill>
                  <a:srgbClr val="F5CA00"/>
                </a:solidFill>
                <a:latin typeface="Verdana" panose="020B0604030504040204" pitchFamily="34" charset="0"/>
                <a:ea typeface="Verdana" panose="020B0604030504040204" pitchFamily="34" charset="0"/>
                <a:cs typeface="Verdana" panose="020B0604030504040204" pitchFamily="34" charset="0"/>
              </a:rPr>
              <a:t>André SUARÈS</a:t>
            </a: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a:t>
            </a:r>
          </a:p>
          <a:p>
            <a:pPr algn="r"/>
            <a:r>
              <a:rPr lang="fr-FR" sz="2000" b="1" i="1" dirty="0">
                <a:solidFill>
                  <a:srgbClr val="F5CA00"/>
                </a:solidFill>
                <a:latin typeface="Verdana" panose="020B0604030504040204" pitchFamily="34" charset="0"/>
                <a:ea typeface="Verdana" panose="020B0604030504040204" pitchFamily="34" charset="0"/>
                <a:cs typeface="Verdana" panose="020B0604030504040204" pitchFamily="34" charset="0"/>
              </a:rPr>
              <a:t>Temples grecs, maisons des dieux</a:t>
            </a:r>
            <a:r>
              <a:rPr lang="fr-FR" sz="2000" i="1" dirty="0">
                <a:solidFill>
                  <a:srgbClr val="F5CA00"/>
                </a:solidFill>
                <a:latin typeface="Verdana" panose="020B0604030504040204" pitchFamily="34" charset="0"/>
                <a:ea typeface="Verdana" panose="020B0604030504040204" pitchFamily="34" charset="0"/>
                <a:cs typeface="Verdana" panose="020B0604030504040204" pitchFamily="34" charset="0"/>
              </a:rPr>
              <a:t>, </a:t>
            </a:r>
          </a:p>
          <a:p>
            <a:pPr algn="r"/>
            <a:r>
              <a:rPr lang="fr-FR" sz="2000" i="1" dirty="0">
                <a:solidFill>
                  <a:srgbClr val="F5CA00"/>
                </a:solidFill>
                <a:latin typeface="Verdana" panose="020B0604030504040204" pitchFamily="34" charset="0"/>
                <a:ea typeface="Verdana" panose="020B0604030504040204" pitchFamily="34" charset="0"/>
                <a:cs typeface="Verdana" panose="020B0604030504040204" pitchFamily="34" charset="0"/>
              </a:rPr>
              <a:t>Agrigente, Ségeste, </a:t>
            </a:r>
            <a:r>
              <a:rPr lang="fr-FR" sz="2000" i="1" dirty="0" err="1">
                <a:solidFill>
                  <a:srgbClr val="F5CA00"/>
                </a:solidFill>
                <a:latin typeface="Verdana" panose="020B0604030504040204" pitchFamily="34" charset="0"/>
                <a:ea typeface="Verdana" panose="020B0604030504040204" pitchFamily="34" charset="0"/>
                <a:cs typeface="Verdana" panose="020B0604030504040204" pitchFamily="34" charset="0"/>
              </a:rPr>
              <a:t>Sélinonte,Paestum</a:t>
            </a:r>
            <a:endParaRPr lang="fr-FR" sz="2000" i="1"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r"/>
            <a:r>
              <a:rPr lang="fr-FR" sz="2000" i="1" dirty="0">
                <a:solidFill>
                  <a:srgbClr val="F5CA00"/>
                </a:solidFill>
                <a:latin typeface="Verdana" panose="020B0604030504040204" pitchFamily="34" charset="0"/>
                <a:ea typeface="Verdana" panose="020B0604030504040204" pitchFamily="34" charset="0"/>
                <a:cs typeface="Verdana" panose="020B0604030504040204" pitchFamily="34" charset="0"/>
              </a:rPr>
              <a:t>Éd. L’Éveilleur, 1900, 2019</a:t>
            </a:r>
          </a:p>
        </p:txBody>
      </p:sp>
    </p:spTree>
    <p:extLst>
      <p:ext uri="{BB962C8B-B14F-4D97-AF65-F5344CB8AC3E}">
        <p14:creationId xmlns:p14="http://schemas.microsoft.com/office/powerpoint/2010/main" val="4293497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E7116E3-9AA2-934B-BC60-48F2A2BAEE63}"/>
              </a:ext>
            </a:extLst>
          </p:cNvPr>
          <p:cNvPicPr>
            <a:picLocks noChangeAspect="1"/>
          </p:cNvPicPr>
          <p:nvPr/>
        </p:nvPicPr>
        <p:blipFill>
          <a:blip r:embed="rId3"/>
          <a:stretch>
            <a:fillRect/>
          </a:stretch>
        </p:blipFill>
        <p:spPr>
          <a:xfrm>
            <a:off x="526025" y="-39328"/>
            <a:ext cx="11139949" cy="6489356"/>
          </a:xfrm>
          <a:prstGeom prst="rect">
            <a:avLst/>
          </a:prstGeom>
        </p:spPr>
      </p:pic>
      <p:sp>
        <p:nvSpPr>
          <p:cNvPr id="4" name="ZoneTexte 3">
            <a:extLst>
              <a:ext uri="{FF2B5EF4-FFF2-40B4-BE49-F238E27FC236}">
                <a16:creationId xmlns:a16="http://schemas.microsoft.com/office/drawing/2014/main" id="{46251338-987D-6B4A-A2CE-5D047C6F951B}"/>
              </a:ext>
            </a:extLst>
          </p:cNvPr>
          <p:cNvSpPr txBox="1"/>
          <p:nvPr/>
        </p:nvSpPr>
        <p:spPr>
          <a:xfrm>
            <a:off x="0" y="6440574"/>
            <a:ext cx="12192000" cy="646331"/>
          </a:xfrm>
          <a:prstGeom prst="rect">
            <a:avLst/>
          </a:prstGeom>
          <a:noFill/>
        </p:spPr>
        <p:txBody>
          <a:bodyPr wrap="square" rtlCol="0">
            <a:spAutoFit/>
          </a:bodyPr>
          <a:lstStyle/>
          <a:p>
            <a:pPr algn="ctr"/>
            <a:r>
              <a:rPr lang="fr-FR" i="1" dirty="0">
                <a:solidFill>
                  <a:srgbClr val="F5CA00"/>
                </a:solidFill>
              </a:rPr>
              <a:t>Prise et embrasement de Sélinonte par Annibal  </a:t>
            </a:r>
            <a:r>
              <a:rPr lang="fr-FR" dirty="0">
                <a:solidFill>
                  <a:srgbClr val="F5CA00"/>
                </a:solidFill>
              </a:rPr>
              <a:t>- </a:t>
            </a:r>
            <a:r>
              <a:rPr lang="fr-FR" b="1" dirty="0">
                <a:solidFill>
                  <a:srgbClr val="F5CA00"/>
                </a:solidFill>
              </a:rPr>
              <a:t>Louis-Jean </a:t>
            </a:r>
            <a:r>
              <a:rPr lang="fr-FR" b="1" dirty="0" err="1">
                <a:solidFill>
                  <a:srgbClr val="F5CA00"/>
                </a:solidFill>
              </a:rPr>
              <a:t>Desprez</a:t>
            </a:r>
            <a:r>
              <a:rPr lang="fr-FR" dirty="0">
                <a:solidFill>
                  <a:srgbClr val="F5CA00"/>
                </a:solidFill>
              </a:rPr>
              <a:t>, 1777, 70,5 x 41,5 cm, dessin gravé lavé de sépia</a:t>
            </a:r>
          </a:p>
          <a:p>
            <a:pPr algn="ctr"/>
            <a:endParaRPr lang="fr-FR" dirty="0">
              <a:solidFill>
                <a:srgbClr val="F5CA00"/>
              </a:solidFill>
            </a:endParaRPr>
          </a:p>
        </p:txBody>
      </p:sp>
    </p:spTree>
    <p:extLst>
      <p:ext uri="{BB962C8B-B14F-4D97-AF65-F5344CB8AC3E}">
        <p14:creationId xmlns:p14="http://schemas.microsoft.com/office/powerpoint/2010/main" val="3573166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3CF4D4F-7526-EB4B-AD8E-4EDB496B1185}"/>
              </a:ext>
            </a:extLst>
          </p:cNvPr>
          <p:cNvPicPr>
            <a:picLocks noChangeAspect="1"/>
          </p:cNvPicPr>
          <p:nvPr/>
        </p:nvPicPr>
        <p:blipFill>
          <a:blip r:embed="rId3"/>
          <a:stretch>
            <a:fillRect/>
          </a:stretch>
        </p:blipFill>
        <p:spPr>
          <a:xfrm>
            <a:off x="0" y="24579"/>
            <a:ext cx="12192000" cy="2243138"/>
          </a:xfrm>
          <a:prstGeom prst="rect">
            <a:avLst/>
          </a:prstGeom>
        </p:spPr>
      </p:pic>
      <p:pic>
        <p:nvPicPr>
          <p:cNvPr id="5" name="Image 4">
            <a:extLst>
              <a:ext uri="{FF2B5EF4-FFF2-40B4-BE49-F238E27FC236}">
                <a16:creationId xmlns:a16="http://schemas.microsoft.com/office/drawing/2014/main" id="{9B0008AD-6021-324F-85C7-2B990E250E33}"/>
              </a:ext>
            </a:extLst>
          </p:cNvPr>
          <p:cNvPicPr>
            <a:picLocks noChangeAspect="1"/>
          </p:cNvPicPr>
          <p:nvPr/>
        </p:nvPicPr>
        <p:blipFill>
          <a:blip r:embed="rId4"/>
          <a:stretch>
            <a:fillRect/>
          </a:stretch>
        </p:blipFill>
        <p:spPr>
          <a:xfrm>
            <a:off x="4873983" y="2321936"/>
            <a:ext cx="7259035" cy="4491821"/>
          </a:xfrm>
          <a:prstGeom prst="rect">
            <a:avLst/>
          </a:prstGeom>
        </p:spPr>
      </p:pic>
      <p:sp>
        <p:nvSpPr>
          <p:cNvPr id="6" name="ZoneTexte 5">
            <a:extLst>
              <a:ext uri="{FF2B5EF4-FFF2-40B4-BE49-F238E27FC236}">
                <a16:creationId xmlns:a16="http://schemas.microsoft.com/office/drawing/2014/main" id="{261ACAF3-5DF6-D445-B1C4-97566994A3C0}"/>
              </a:ext>
            </a:extLst>
          </p:cNvPr>
          <p:cNvSpPr txBox="1"/>
          <p:nvPr/>
        </p:nvSpPr>
        <p:spPr>
          <a:xfrm>
            <a:off x="1" y="3052046"/>
            <a:ext cx="4890820" cy="3323987"/>
          </a:xfrm>
          <a:prstGeom prst="rect">
            <a:avLst/>
          </a:prstGeom>
          <a:noFill/>
        </p:spPr>
        <p:txBody>
          <a:bodyPr wrap="square" rtlCol="0">
            <a:spAutoFit/>
          </a:bodyPr>
          <a:lstStyle/>
          <a:p>
            <a:pPr algn="ctr"/>
            <a:r>
              <a:rPr lang="fr-FR" sz="2000" b="1" dirty="0">
                <a:solidFill>
                  <a:srgbClr val="F5CA00"/>
                </a:solidFill>
                <a:latin typeface="Verdana" panose="020B0604030504040204" pitchFamily="34" charset="0"/>
                <a:ea typeface="Verdana" panose="020B0604030504040204" pitchFamily="34" charset="0"/>
                <a:cs typeface="Verdana" panose="020B0604030504040204" pitchFamily="34" charset="0"/>
              </a:rPr>
              <a:t>Sélinonte, le temple G </a:t>
            </a: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(530-480)</a:t>
            </a:r>
          </a:p>
          <a:p>
            <a:pPr algn="ctr"/>
            <a:endPar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Sans doute, dédié à Zeus, </a:t>
            </a:r>
          </a:p>
          <a:p>
            <a:pPr algn="ctr">
              <a:lnSpc>
                <a:spcPct val="150000"/>
              </a:lnSpc>
            </a:pP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le plus grandiose des temples :</a:t>
            </a:r>
          </a:p>
          <a:p>
            <a:pPr algn="ctr">
              <a:lnSpc>
                <a:spcPct val="150000"/>
              </a:lnSpc>
            </a:pP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 110,36 x 50,70 m</a:t>
            </a:r>
          </a:p>
          <a:p>
            <a:pPr algn="ctr">
              <a:lnSpc>
                <a:spcPct val="150000"/>
              </a:lnSpc>
            </a:pP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8 x 17 colonnes </a:t>
            </a:r>
          </a:p>
          <a:p>
            <a:pPr algn="ctr">
              <a:lnSpc>
                <a:spcPct val="150000"/>
              </a:lnSpc>
            </a:pP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h= 16,17 m, diamètre </a:t>
            </a:r>
            <a:r>
              <a:rPr lang="fr-FR" sz="2000" dirty="0" err="1">
                <a:solidFill>
                  <a:srgbClr val="F5CA00"/>
                </a:solidFill>
                <a:latin typeface="Verdana" panose="020B0604030504040204" pitchFamily="34" charset="0"/>
                <a:ea typeface="Verdana" panose="020B0604030504040204" pitchFamily="34" charset="0"/>
                <a:cs typeface="Verdana" panose="020B0604030504040204" pitchFamily="34" charset="0"/>
              </a:rPr>
              <a:t>inf</a:t>
            </a:r>
            <a:r>
              <a:rPr lang="fr-FR" sz="2000" baseline="30000" dirty="0" err="1">
                <a:solidFill>
                  <a:srgbClr val="F5CA00"/>
                </a:solidFill>
                <a:latin typeface="Verdana" panose="020B0604030504040204" pitchFamily="34" charset="0"/>
                <a:ea typeface="Verdana" panose="020B0604030504040204" pitchFamily="34" charset="0"/>
                <a:cs typeface="Verdana" panose="020B0604030504040204" pitchFamily="34" charset="0"/>
              </a:rPr>
              <a:t>r</a:t>
            </a: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 = 3,41 m</a:t>
            </a:r>
          </a:p>
          <a:p>
            <a:pPr algn="ct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Poids d’un </a:t>
            </a:r>
            <a:r>
              <a:rPr lang="fr-FR" sz="2000" dirty="0" err="1">
                <a:solidFill>
                  <a:srgbClr val="F5CA00"/>
                </a:solidFill>
                <a:latin typeface="Verdana" panose="020B0604030504040204" pitchFamily="34" charset="0"/>
                <a:ea typeface="Verdana" panose="020B0604030504040204" pitchFamily="34" charset="0"/>
                <a:cs typeface="Verdana" panose="020B0604030504040204" pitchFamily="34" charset="0"/>
              </a:rPr>
              <a:t>tambourg</a:t>
            </a: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 : ~100 tonnes</a:t>
            </a:r>
          </a:p>
        </p:txBody>
      </p:sp>
    </p:spTree>
    <p:extLst>
      <p:ext uri="{BB962C8B-B14F-4D97-AF65-F5344CB8AC3E}">
        <p14:creationId xmlns:p14="http://schemas.microsoft.com/office/powerpoint/2010/main" val="3266693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106DC1D6-9E30-8E40-948D-DC9A30026090}"/>
              </a:ext>
            </a:extLst>
          </p:cNvPr>
          <p:cNvSpPr>
            <a:spLocks noChangeAspect="1" noChangeArrowheads="1"/>
          </p:cNvSpPr>
          <p:nvPr/>
        </p:nvSpPr>
        <p:spPr bwMode="auto">
          <a:xfrm>
            <a:off x="8752114" y="452690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Image 4">
            <a:extLst>
              <a:ext uri="{FF2B5EF4-FFF2-40B4-BE49-F238E27FC236}">
                <a16:creationId xmlns:a16="http://schemas.microsoft.com/office/drawing/2014/main" id="{A1015F93-135B-1E49-9050-8D316746AE6C}"/>
              </a:ext>
            </a:extLst>
          </p:cNvPr>
          <p:cNvPicPr>
            <a:picLocks noChangeAspect="1"/>
          </p:cNvPicPr>
          <p:nvPr/>
        </p:nvPicPr>
        <p:blipFill>
          <a:blip r:embed="rId3"/>
          <a:stretch>
            <a:fillRect/>
          </a:stretch>
        </p:blipFill>
        <p:spPr>
          <a:xfrm>
            <a:off x="1363047" y="0"/>
            <a:ext cx="8994098" cy="6858000"/>
          </a:xfrm>
          <a:prstGeom prst="rect">
            <a:avLst/>
          </a:prstGeom>
        </p:spPr>
      </p:pic>
    </p:spTree>
    <p:extLst>
      <p:ext uri="{BB962C8B-B14F-4D97-AF65-F5344CB8AC3E}">
        <p14:creationId xmlns:p14="http://schemas.microsoft.com/office/powerpoint/2010/main" val="3739113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891063A-F4D6-F241-A533-34948B1D3A73}"/>
              </a:ext>
            </a:extLst>
          </p:cNvPr>
          <p:cNvPicPr>
            <a:picLocks noChangeAspect="1"/>
          </p:cNvPicPr>
          <p:nvPr/>
        </p:nvPicPr>
        <p:blipFill>
          <a:blip r:embed="rId2"/>
          <a:stretch>
            <a:fillRect/>
          </a:stretch>
        </p:blipFill>
        <p:spPr>
          <a:xfrm>
            <a:off x="984379" y="0"/>
            <a:ext cx="10254340" cy="6836227"/>
          </a:xfrm>
          <a:prstGeom prst="rect">
            <a:avLst/>
          </a:prstGeom>
        </p:spPr>
      </p:pic>
    </p:spTree>
    <p:extLst>
      <p:ext uri="{BB962C8B-B14F-4D97-AF65-F5344CB8AC3E}">
        <p14:creationId xmlns:p14="http://schemas.microsoft.com/office/powerpoint/2010/main" val="1320220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B4F8BB4-0FBB-0142-9FF0-3CCADFF69805}"/>
              </a:ext>
            </a:extLst>
          </p:cNvPr>
          <p:cNvPicPr>
            <a:picLocks noChangeAspect="1"/>
          </p:cNvPicPr>
          <p:nvPr/>
        </p:nvPicPr>
        <p:blipFill>
          <a:blip r:embed="rId3"/>
          <a:stretch>
            <a:fillRect/>
          </a:stretch>
        </p:blipFill>
        <p:spPr>
          <a:xfrm>
            <a:off x="1012577" y="13004"/>
            <a:ext cx="10166846" cy="6858000"/>
          </a:xfrm>
          <a:prstGeom prst="rect">
            <a:avLst/>
          </a:prstGeom>
        </p:spPr>
      </p:pic>
      <p:sp>
        <p:nvSpPr>
          <p:cNvPr id="5" name="ZoneTexte 4">
            <a:extLst>
              <a:ext uri="{FF2B5EF4-FFF2-40B4-BE49-F238E27FC236}">
                <a16:creationId xmlns:a16="http://schemas.microsoft.com/office/drawing/2014/main" id="{3CE58081-955E-2140-8ACD-43CAFB1A30B3}"/>
              </a:ext>
            </a:extLst>
          </p:cNvPr>
          <p:cNvSpPr txBox="1"/>
          <p:nvPr/>
        </p:nvSpPr>
        <p:spPr>
          <a:xfrm>
            <a:off x="1607800" y="1964894"/>
            <a:ext cx="10166845" cy="1327928"/>
          </a:xfrm>
          <a:prstGeom prst="rect">
            <a:avLst/>
          </a:prstGeom>
          <a:noFill/>
        </p:spPr>
        <p:txBody>
          <a:bodyPr wrap="square" rtlCol="0">
            <a:spAutoFit/>
          </a:bodyPr>
          <a:lstStyle/>
          <a:p>
            <a:pPr algn="ctr">
              <a:lnSpc>
                <a:spcPct val="200000"/>
              </a:lnSpc>
            </a:pPr>
            <a:r>
              <a:rPr lang="fr-FR" sz="4800" b="1" dirty="0">
                <a:latin typeface="Verdana" panose="020B0604030504040204" pitchFamily="34" charset="0"/>
                <a:ea typeface="Verdana" panose="020B0604030504040204" pitchFamily="34" charset="0"/>
                <a:cs typeface="Verdana" panose="020B0604030504040204" pitchFamily="34" charset="0"/>
              </a:rPr>
              <a:t>La Sicile</a:t>
            </a:r>
          </a:p>
        </p:txBody>
      </p:sp>
    </p:spTree>
    <p:extLst>
      <p:ext uri="{BB962C8B-B14F-4D97-AF65-F5344CB8AC3E}">
        <p14:creationId xmlns:p14="http://schemas.microsoft.com/office/powerpoint/2010/main" val="37625454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1A21109-8CFB-DF4C-B4CD-3463AB96B9F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35543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EEC8177-0CC8-4A45-818B-77F41CEAA635}"/>
              </a:ext>
            </a:extLst>
          </p:cNvPr>
          <p:cNvPicPr>
            <a:picLocks noChangeAspect="1"/>
          </p:cNvPicPr>
          <p:nvPr/>
        </p:nvPicPr>
        <p:blipFill>
          <a:blip r:embed="rId3"/>
          <a:stretch>
            <a:fillRect/>
          </a:stretch>
        </p:blipFill>
        <p:spPr>
          <a:xfrm>
            <a:off x="974766" y="0"/>
            <a:ext cx="10242468" cy="6858000"/>
          </a:xfrm>
          <a:prstGeom prst="rect">
            <a:avLst/>
          </a:prstGeom>
        </p:spPr>
      </p:pic>
    </p:spTree>
    <p:extLst>
      <p:ext uri="{BB962C8B-B14F-4D97-AF65-F5344CB8AC3E}">
        <p14:creationId xmlns:p14="http://schemas.microsoft.com/office/powerpoint/2010/main" val="15105439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081FF8E-230B-D346-B0CF-B69924A500FE}"/>
              </a:ext>
            </a:extLst>
          </p:cNvPr>
          <p:cNvPicPr>
            <a:picLocks noChangeAspect="1"/>
          </p:cNvPicPr>
          <p:nvPr/>
        </p:nvPicPr>
        <p:blipFill>
          <a:blip r:embed="rId3"/>
          <a:stretch>
            <a:fillRect/>
          </a:stretch>
        </p:blipFill>
        <p:spPr>
          <a:xfrm>
            <a:off x="1521991" y="0"/>
            <a:ext cx="9148018" cy="6858000"/>
          </a:xfrm>
          <a:prstGeom prst="rect">
            <a:avLst/>
          </a:prstGeom>
        </p:spPr>
      </p:pic>
    </p:spTree>
    <p:extLst>
      <p:ext uri="{BB962C8B-B14F-4D97-AF65-F5344CB8AC3E}">
        <p14:creationId xmlns:p14="http://schemas.microsoft.com/office/powerpoint/2010/main" val="3088197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B9D77AB-BFE7-0F45-88A7-26EB8376EA0A}"/>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941392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463F2F2-6707-A948-AFF5-7A34F571B3C7}"/>
              </a:ext>
            </a:extLst>
          </p:cNvPr>
          <p:cNvSpPr txBox="1"/>
          <p:nvPr/>
        </p:nvSpPr>
        <p:spPr>
          <a:xfrm>
            <a:off x="0" y="6134816"/>
            <a:ext cx="12192000" cy="1292662"/>
          </a:xfrm>
          <a:prstGeom prst="rect">
            <a:avLst/>
          </a:prstGeom>
          <a:noFill/>
        </p:spPr>
        <p:txBody>
          <a:bodyPr wrap="square">
            <a:spAutoFit/>
          </a:bodyPr>
          <a:lstStyle/>
          <a:p>
            <a:pPr algn="ctr"/>
            <a:r>
              <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rPr>
              <a:t>Les funérailles de Timoléon (-337)</a:t>
            </a:r>
            <a:r>
              <a:rPr lang="fr-FR" sz="2000" b="1" dirty="0">
                <a:solidFill>
                  <a:srgbClr val="F5CA00"/>
                </a:solidFill>
                <a:latin typeface="Verdana" panose="020B0604030504040204" pitchFamily="34" charset="0"/>
                <a:ea typeface="Verdana" panose="020B0604030504040204" pitchFamily="34" charset="0"/>
                <a:cs typeface="Verdana" panose="020B0604030504040204" pitchFamily="34" charset="0"/>
              </a:rPr>
              <a:t> </a:t>
            </a:r>
            <a:r>
              <a:rPr lang="fr-FR" dirty="0">
                <a:solidFill>
                  <a:srgbClr val="F5CA00"/>
                </a:solidFill>
                <a:latin typeface="Verdana" panose="020B0604030504040204" pitchFamily="34" charset="0"/>
                <a:ea typeface="Verdana" panose="020B0604030504040204" pitchFamily="34" charset="0"/>
                <a:cs typeface="Verdana" panose="020B0604030504040204" pitchFamily="34" charset="0"/>
              </a:rPr>
              <a:t>Reconstruction d'artiste (1874) </a:t>
            </a:r>
          </a:p>
          <a:p>
            <a:pPr algn="ctr"/>
            <a:r>
              <a:rPr lang="fr-FR" dirty="0">
                <a:solidFill>
                  <a:srgbClr val="F5CA00"/>
                </a:solidFill>
                <a:latin typeface="Verdana" panose="020B0604030504040204" pitchFamily="34" charset="0"/>
                <a:ea typeface="Verdana" panose="020B0604030504040204" pitchFamily="34" charset="0"/>
                <a:cs typeface="Verdana" panose="020B0604030504040204" pitchFamily="34" charset="0"/>
              </a:rPr>
              <a:t>de </a:t>
            </a:r>
            <a:r>
              <a:rPr lang="fr-FR" b="1" dirty="0">
                <a:solidFill>
                  <a:srgbClr val="F5CA00"/>
                </a:solidFill>
                <a:latin typeface="Verdana" panose="020B0604030504040204" pitchFamily="34" charset="0"/>
                <a:ea typeface="Verdana" panose="020B0604030504040204" pitchFamily="34" charset="0"/>
                <a:cs typeface="Verdana" panose="020B0604030504040204" pitchFamily="34" charset="0"/>
              </a:rPr>
              <a:t>Giuseppe SCIUTI,</a:t>
            </a:r>
            <a:r>
              <a:rPr lang="fr-FR" dirty="0">
                <a:solidFill>
                  <a:srgbClr val="F5CA00"/>
                </a:solidFill>
                <a:latin typeface="Verdana" panose="020B0604030504040204" pitchFamily="34" charset="0"/>
                <a:ea typeface="Verdana" panose="020B0604030504040204" pitchFamily="34" charset="0"/>
                <a:cs typeface="Verdana" panose="020B0604030504040204" pitchFamily="34" charset="0"/>
              </a:rPr>
              <a:t> huile sur toile, 149 x 298cm, Galerie d'art moderne de Palerme</a:t>
            </a:r>
          </a:p>
          <a:p>
            <a:pPr algn="ctr"/>
            <a:endParaRPr lang="fr-FR" b="1"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ctr"/>
            <a:endParaRPr lang="fr-FR" dirty="0">
              <a:solidFill>
                <a:srgbClr val="F5CA00"/>
              </a:solidFill>
            </a:endParaRPr>
          </a:p>
        </p:txBody>
      </p:sp>
      <p:pic>
        <p:nvPicPr>
          <p:cNvPr id="5" name="Image 4">
            <a:extLst>
              <a:ext uri="{FF2B5EF4-FFF2-40B4-BE49-F238E27FC236}">
                <a16:creationId xmlns:a16="http://schemas.microsoft.com/office/drawing/2014/main" id="{81869698-B92C-6C46-85AD-B3E092009E0C}"/>
              </a:ext>
            </a:extLst>
          </p:cNvPr>
          <p:cNvPicPr>
            <a:picLocks noChangeAspect="1"/>
          </p:cNvPicPr>
          <p:nvPr/>
        </p:nvPicPr>
        <p:blipFill>
          <a:blip r:embed="rId3"/>
          <a:stretch>
            <a:fillRect/>
          </a:stretch>
        </p:blipFill>
        <p:spPr>
          <a:xfrm>
            <a:off x="0" y="9790"/>
            <a:ext cx="12192000" cy="6177280"/>
          </a:xfrm>
          <a:prstGeom prst="rect">
            <a:avLst/>
          </a:prstGeom>
        </p:spPr>
      </p:pic>
      <p:sp>
        <p:nvSpPr>
          <p:cNvPr id="6" name="AutoShape 2">
            <a:extLst>
              <a:ext uri="{FF2B5EF4-FFF2-40B4-BE49-F238E27FC236}">
                <a16:creationId xmlns:a16="http://schemas.microsoft.com/office/drawing/2014/main" id="{2F3142DF-C951-6F48-8D81-4CCB735EB89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316004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2783A3C-7630-C146-82EA-4AF0B85E537D}"/>
              </a:ext>
            </a:extLst>
          </p:cNvPr>
          <p:cNvPicPr>
            <a:picLocks noChangeAspect="1"/>
          </p:cNvPicPr>
          <p:nvPr/>
        </p:nvPicPr>
        <p:blipFill>
          <a:blip r:embed="rId3"/>
          <a:stretch>
            <a:fillRect/>
          </a:stretch>
        </p:blipFill>
        <p:spPr>
          <a:xfrm>
            <a:off x="2107474" y="0"/>
            <a:ext cx="9977952" cy="6858000"/>
          </a:xfrm>
          <a:prstGeom prst="rect">
            <a:avLst/>
          </a:prstGeom>
        </p:spPr>
      </p:pic>
      <p:sp>
        <p:nvSpPr>
          <p:cNvPr id="4" name="ZoneTexte 3">
            <a:extLst>
              <a:ext uri="{FF2B5EF4-FFF2-40B4-BE49-F238E27FC236}">
                <a16:creationId xmlns:a16="http://schemas.microsoft.com/office/drawing/2014/main" id="{D79DDB24-AE4C-8444-AF38-2BE1BB664817}"/>
              </a:ext>
            </a:extLst>
          </p:cNvPr>
          <p:cNvSpPr txBox="1"/>
          <p:nvPr/>
        </p:nvSpPr>
        <p:spPr>
          <a:xfrm>
            <a:off x="-43541" y="3204753"/>
            <a:ext cx="2185851" cy="3236784"/>
          </a:xfrm>
          <a:prstGeom prst="rect">
            <a:avLst/>
          </a:prstGeom>
          <a:noFill/>
        </p:spPr>
        <p:txBody>
          <a:bodyPr wrap="square" rtlCol="0">
            <a:spAutoFit/>
          </a:bodyPr>
          <a:lstStyle/>
          <a:p>
            <a:pPr algn="ctr">
              <a:lnSpc>
                <a:spcPct val="150000"/>
              </a:lnSpc>
            </a:pPr>
            <a:r>
              <a:rPr lang="fr-FR" sz="2800" b="1" dirty="0">
                <a:solidFill>
                  <a:srgbClr val="F5CA00"/>
                </a:solidFill>
                <a:latin typeface="Verdana" panose="020B0604030504040204" pitchFamily="34" charset="0"/>
                <a:ea typeface="Verdana" panose="020B0604030504040204" pitchFamily="34" charset="0"/>
                <a:cs typeface="Verdana" panose="020B0604030504040204" pitchFamily="34" charset="0"/>
              </a:rPr>
              <a:t>Agrigente</a:t>
            </a:r>
          </a:p>
          <a:p>
            <a:pPr algn="ctr">
              <a:lnSpc>
                <a:spcPct val="150000"/>
              </a:lnSpc>
            </a:pPr>
            <a:endParaRPr lang="fr-FR" sz="2800"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fr-FR" sz="2800" dirty="0">
                <a:solidFill>
                  <a:srgbClr val="F5CA00"/>
                </a:solidFill>
                <a:latin typeface="Verdana" panose="020B0604030504040204" pitchFamily="34" charset="0"/>
                <a:ea typeface="Verdana" panose="020B0604030504040204" pitchFamily="34" charset="0"/>
                <a:cs typeface="Verdana" panose="020B0604030504040204" pitchFamily="34" charset="0"/>
              </a:rPr>
              <a:t>Plan de la Vallée des Temples</a:t>
            </a:r>
          </a:p>
        </p:txBody>
      </p:sp>
    </p:spTree>
    <p:extLst>
      <p:ext uri="{BB962C8B-B14F-4D97-AF65-F5344CB8AC3E}">
        <p14:creationId xmlns:p14="http://schemas.microsoft.com/office/powerpoint/2010/main" val="26353943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DB46A0B-CF6B-714B-8A54-042222D4D326}"/>
              </a:ext>
            </a:extLst>
          </p:cNvPr>
          <p:cNvPicPr>
            <a:picLocks noChangeAspect="1"/>
          </p:cNvPicPr>
          <p:nvPr/>
        </p:nvPicPr>
        <p:blipFill>
          <a:blip r:embed="rId2"/>
          <a:stretch>
            <a:fillRect/>
          </a:stretch>
        </p:blipFill>
        <p:spPr>
          <a:xfrm>
            <a:off x="8709" y="0"/>
            <a:ext cx="9413965" cy="6858000"/>
          </a:xfrm>
          <a:prstGeom prst="rect">
            <a:avLst/>
          </a:prstGeom>
        </p:spPr>
      </p:pic>
      <p:sp>
        <p:nvSpPr>
          <p:cNvPr id="5" name="ZoneTexte 4">
            <a:extLst>
              <a:ext uri="{FF2B5EF4-FFF2-40B4-BE49-F238E27FC236}">
                <a16:creationId xmlns:a16="http://schemas.microsoft.com/office/drawing/2014/main" id="{4C9FD817-CBE5-9043-A617-F2F4B4407165}"/>
              </a:ext>
            </a:extLst>
          </p:cNvPr>
          <p:cNvSpPr txBox="1"/>
          <p:nvPr/>
        </p:nvSpPr>
        <p:spPr>
          <a:xfrm>
            <a:off x="9405261" y="3616463"/>
            <a:ext cx="2838994" cy="3231654"/>
          </a:xfrm>
          <a:prstGeom prst="rect">
            <a:avLst/>
          </a:prstGeom>
          <a:noFill/>
        </p:spPr>
        <p:txBody>
          <a:bodyPr wrap="square">
            <a:spAutoFit/>
          </a:bodyPr>
          <a:lstStyle/>
          <a:p>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Jacob </a:t>
            </a:r>
            <a:r>
              <a:rPr lang="fr-FR" sz="2400" dirty="0" err="1">
                <a:solidFill>
                  <a:srgbClr val="F5CA00"/>
                </a:solidFill>
                <a:latin typeface="Verdana" panose="020B0604030504040204" pitchFamily="34" charset="0"/>
                <a:ea typeface="Verdana" panose="020B0604030504040204" pitchFamily="34" charset="0"/>
                <a:cs typeface="Verdana" panose="020B0604030504040204" pitchFamily="34" charset="0"/>
              </a:rPr>
              <a:t>Philipp</a:t>
            </a: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 </a:t>
            </a:r>
            <a:r>
              <a:rPr lang="fr-FR" sz="2400" dirty="0" err="1">
                <a:solidFill>
                  <a:srgbClr val="F5CA00"/>
                </a:solidFill>
                <a:latin typeface="Verdana" panose="020B0604030504040204" pitchFamily="34" charset="0"/>
                <a:ea typeface="Verdana" panose="020B0604030504040204" pitchFamily="34" charset="0"/>
                <a:cs typeface="Verdana" panose="020B0604030504040204" pitchFamily="34" charset="0"/>
              </a:rPr>
              <a:t>Hackert</a:t>
            </a: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 </a:t>
            </a: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 </a:t>
            </a:r>
          </a:p>
          <a:p>
            <a:r>
              <a:rPr lang="fr-FR" sz="2000" i="1" dirty="0">
                <a:solidFill>
                  <a:srgbClr val="F5CA00"/>
                </a:solidFill>
                <a:latin typeface="Verdana" panose="020B0604030504040204" pitchFamily="34" charset="0"/>
                <a:ea typeface="Verdana" panose="020B0604030504040204" pitchFamily="34" charset="0"/>
                <a:cs typeface="Verdana" panose="020B0604030504040204" pitchFamily="34" charset="0"/>
              </a:rPr>
              <a:t>Paysage avec ruines de temples en Sicile (Vallée du temple d'Agrigente), 1778</a:t>
            </a:r>
          </a:p>
          <a:p>
            <a:endPar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r>
              <a:rPr lang="fr-FR" sz="1400" dirty="0">
                <a:solidFill>
                  <a:srgbClr val="F5CA00"/>
                </a:solidFill>
                <a:latin typeface="Verdana" panose="020B0604030504040204" pitchFamily="34" charset="0"/>
                <a:ea typeface="Verdana" panose="020B0604030504040204" pitchFamily="34" charset="0"/>
                <a:cs typeface="Verdana" panose="020B0604030504040204" pitchFamily="34" charset="0"/>
              </a:rPr>
              <a:t>Domaine public, https://</a:t>
            </a:r>
            <a:r>
              <a:rPr lang="fr-FR" sz="1400" dirty="0" err="1">
                <a:solidFill>
                  <a:srgbClr val="F5CA00"/>
                </a:solidFill>
                <a:latin typeface="Verdana" panose="020B0604030504040204" pitchFamily="34" charset="0"/>
                <a:ea typeface="Verdana" panose="020B0604030504040204" pitchFamily="34" charset="0"/>
                <a:cs typeface="Verdana" panose="020B0604030504040204" pitchFamily="34" charset="0"/>
              </a:rPr>
              <a:t>commons.wikimedia.org</a:t>
            </a:r>
            <a:r>
              <a:rPr lang="fr-FR" sz="1400" dirty="0">
                <a:solidFill>
                  <a:srgbClr val="F5CA00"/>
                </a:solidFill>
                <a:latin typeface="Verdana" panose="020B0604030504040204" pitchFamily="34" charset="0"/>
                <a:ea typeface="Verdana" panose="020B0604030504040204" pitchFamily="34" charset="0"/>
                <a:cs typeface="Verdana" panose="020B0604030504040204" pitchFamily="34" charset="0"/>
              </a:rPr>
              <a:t>/w/</a:t>
            </a:r>
            <a:r>
              <a:rPr lang="fr-FR" sz="1400" dirty="0" err="1">
                <a:solidFill>
                  <a:srgbClr val="F5CA00"/>
                </a:solidFill>
                <a:latin typeface="Verdana" panose="020B0604030504040204" pitchFamily="34" charset="0"/>
                <a:ea typeface="Verdana" panose="020B0604030504040204" pitchFamily="34" charset="0"/>
                <a:cs typeface="Verdana" panose="020B0604030504040204" pitchFamily="34" charset="0"/>
              </a:rPr>
              <a:t>index.php?curid</a:t>
            </a:r>
            <a:r>
              <a:rPr lang="fr-FR" sz="1400" dirty="0">
                <a:solidFill>
                  <a:srgbClr val="F5CA00"/>
                </a:solidFill>
                <a:latin typeface="Verdana" panose="020B0604030504040204" pitchFamily="34" charset="0"/>
                <a:ea typeface="Verdana" panose="020B0604030504040204" pitchFamily="34" charset="0"/>
                <a:cs typeface="Verdana" panose="020B0604030504040204" pitchFamily="34" charset="0"/>
              </a:rPr>
              <a:t>=152470</a:t>
            </a:r>
          </a:p>
        </p:txBody>
      </p:sp>
    </p:spTree>
    <p:extLst>
      <p:ext uri="{BB962C8B-B14F-4D97-AF65-F5344CB8AC3E}">
        <p14:creationId xmlns:p14="http://schemas.microsoft.com/office/powerpoint/2010/main" val="13922370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BF0A3C8-A7F1-D54C-AD34-DCCFDC72BCC1}"/>
              </a:ext>
            </a:extLst>
          </p:cNvPr>
          <p:cNvPicPr>
            <a:picLocks noChangeAspect="1"/>
          </p:cNvPicPr>
          <p:nvPr/>
        </p:nvPicPr>
        <p:blipFill>
          <a:blip r:embed="rId2"/>
          <a:stretch>
            <a:fillRect/>
          </a:stretch>
        </p:blipFill>
        <p:spPr>
          <a:xfrm>
            <a:off x="955070" y="0"/>
            <a:ext cx="10281859" cy="6858000"/>
          </a:xfrm>
          <a:prstGeom prst="rect">
            <a:avLst/>
          </a:prstGeom>
        </p:spPr>
      </p:pic>
    </p:spTree>
    <p:extLst>
      <p:ext uri="{BB962C8B-B14F-4D97-AF65-F5344CB8AC3E}">
        <p14:creationId xmlns:p14="http://schemas.microsoft.com/office/powerpoint/2010/main" val="12280430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EF29DA1-B863-9C44-908E-2AF75312CA42}"/>
              </a:ext>
            </a:extLst>
          </p:cNvPr>
          <p:cNvPicPr>
            <a:picLocks noChangeAspect="1"/>
          </p:cNvPicPr>
          <p:nvPr/>
        </p:nvPicPr>
        <p:blipFill>
          <a:blip r:embed="rId2"/>
          <a:stretch>
            <a:fillRect/>
          </a:stretch>
        </p:blipFill>
        <p:spPr>
          <a:xfrm>
            <a:off x="0" y="-916229"/>
            <a:ext cx="12192000" cy="8690458"/>
          </a:xfrm>
          <a:prstGeom prst="rect">
            <a:avLst/>
          </a:prstGeom>
        </p:spPr>
      </p:pic>
    </p:spTree>
    <p:extLst>
      <p:ext uri="{BB962C8B-B14F-4D97-AF65-F5344CB8AC3E}">
        <p14:creationId xmlns:p14="http://schemas.microsoft.com/office/powerpoint/2010/main" val="3832676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0A10691-EB2F-1948-B905-FFD9A3796FB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11902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3364749-15F4-2F41-A882-CEE7B639BCEB}"/>
              </a:ext>
            </a:extLst>
          </p:cNvPr>
          <p:cNvPicPr>
            <a:picLocks noChangeAspect="1"/>
          </p:cNvPicPr>
          <p:nvPr/>
        </p:nvPicPr>
        <p:blipFill>
          <a:blip r:embed="rId3"/>
          <a:stretch>
            <a:fillRect/>
          </a:stretch>
        </p:blipFill>
        <p:spPr>
          <a:xfrm>
            <a:off x="1028186" y="22886"/>
            <a:ext cx="10135627" cy="6836941"/>
          </a:xfrm>
          <a:prstGeom prst="rect">
            <a:avLst/>
          </a:prstGeom>
        </p:spPr>
      </p:pic>
    </p:spTree>
    <p:extLst>
      <p:ext uri="{BB962C8B-B14F-4D97-AF65-F5344CB8AC3E}">
        <p14:creationId xmlns:p14="http://schemas.microsoft.com/office/powerpoint/2010/main" val="11062303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A2647DC-D333-574A-9888-22582AB02403}"/>
              </a:ext>
            </a:extLst>
          </p:cNvPr>
          <p:cNvPicPr>
            <a:picLocks noChangeAspect="1"/>
          </p:cNvPicPr>
          <p:nvPr/>
        </p:nvPicPr>
        <p:blipFill>
          <a:blip r:embed="rId3"/>
          <a:stretch>
            <a:fillRect/>
          </a:stretch>
        </p:blipFill>
        <p:spPr>
          <a:xfrm>
            <a:off x="10668" y="0"/>
            <a:ext cx="10287000" cy="6858000"/>
          </a:xfrm>
          <a:prstGeom prst="rect">
            <a:avLst/>
          </a:prstGeom>
        </p:spPr>
      </p:pic>
      <p:sp>
        <p:nvSpPr>
          <p:cNvPr id="4" name="ZoneTexte 3">
            <a:extLst>
              <a:ext uri="{FF2B5EF4-FFF2-40B4-BE49-F238E27FC236}">
                <a16:creationId xmlns:a16="http://schemas.microsoft.com/office/drawing/2014/main" id="{78154229-E14C-E64A-BF2C-3D7C88D72C42}"/>
              </a:ext>
            </a:extLst>
          </p:cNvPr>
          <p:cNvSpPr txBox="1"/>
          <p:nvPr/>
        </p:nvSpPr>
        <p:spPr>
          <a:xfrm>
            <a:off x="6437376" y="219456"/>
            <a:ext cx="5687568" cy="830997"/>
          </a:xfrm>
          <a:prstGeom prst="rect">
            <a:avLst/>
          </a:prstGeom>
          <a:solidFill>
            <a:schemeClr val="tx1"/>
          </a:solidFill>
        </p:spPr>
        <p:txBody>
          <a:bodyPr wrap="square" rtlCol="0">
            <a:spAutoFit/>
          </a:bodyPr>
          <a:lstStyle/>
          <a:p>
            <a:pPr algn="ct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Agrigente, la vallée des temples</a:t>
            </a:r>
          </a:p>
          <a:p>
            <a:pPr algn="ctr"/>
            <a:r>
              <a:rPr lang="fr-FR" sz="2400" b="1" dirty="0">
                <a:solidFill>
                  <a:srgbClr val="FF0000"/>
                </a:solidFill>
                <a:latin typeface="Verdana" panose="020B0604030504040204" pitchFamily="34" charset="0"/>
                <a:ea typeface="Verdana" panose="020B0604030504040204" pitchFamily="34" charset="0"/>
                <a:cs typeface="Verdana" panose="020B0604030504040204" pitchFamily="34" charset="0"/>
              </a:rPr>
              <a:t>Le temple d’Héra</a:t>
            </a:r>
          </a:p>
        </p:txBody>
      </p:sp>
    </p:spTree>
    <p:extLst>
      <p:ext uri="{BB962C8B-B14F-4D97-AF65-F5344CB8AC3E}">
        <p14:creationId xmlns:p14="http://schemas.microsoft.com/office/powerpoint/2010/main" val="17806574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C23C3E-A7AA-1B4B-8897-E49DFC245005}"/>
              </a:ext>
            </a:extLst>
          </p:cNvPr>
          <p:cNvPicPr>
            <a:picLocks noChangeAspect="1"/>
          </p:cNvPicPr>
          <p:nvPr/>
        </p:nvPicPr>
        <p:blipFill>
          <a:blip r:embed="rId2"/>
          <a:stretch>
            <a:fillRect/>
          </a:stretch>
        </p:blipFill>
        <p:spPr>
          <a:xfrm>
            <a:off x="1247179" y="0"/>
            <a:ext cx="9697641" cy="6858000"/>
          </a:xfrm>
          <a:prstGeom prst="rect">
            <a:avLst/>
          </a:prstGeom>
        </p:spPr>
      </p:pic>
      <p:sp>
        <p:nvSpPr>
          <p:cNvPr id="6" name="ZoneTexte 5">
            <a:extLst>
              <a:ext uri="{FF2B5EF4-FFF2-40B4-BE49-F238E27FC236}">
                <a16:creationId xmlns:a16="http://schemas.microsoft.com/office/drawing/2014/main" id="{E972B324-A040-6D4B-A039-99A84B769EC6}"/>
              </a:ext>
            </a:extLst>
          </p:cNvPr>
          <p:cNvSpPr txBox="1"/>
          <p:nvPr/>
        </p:nvSpPr>
        <p:spPr>
          <a:xfrm>
            <a:off x="6428232" y="219456"/>
            <a:ext cx="5687568" cy="830997"/>
          </a:xfrm>
          <a:prstGeom prst="rect">
            <a:avLst/>
          </a:prstGeom>
          <a:solidFill>
            <a:schemeClr val="tx1"/>
          </a:solidFill>
        </p:spPr>
        <p:txBody>
          <a:bodyPr wrap="square" rtlCol="0">
            <a:spAutoFit/>
          </a:bodyPr>
          <a:lstStyle/>
          <a:p>
            <a:pPr algn="ct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Agrigente, la vallée des temples</a:t>
            </a:r>
          </a:p>
          <a:p>
            <a:pPr algn="ctr"/>
            <a:r>
              <a:rPr lang="fr-FR" sz="2400" b="1" dirty="0">
                <a:solidFill>
                  <a:srgbClr val="FF0000"/>
                </a:solidFill>
                <a:latin typeface="Verdana" panose="020B0604030504040204" pitchFamily="34" charset="0"/>
                <a:ea typeface="Verdana" panose="020B0604030504040204" pitchFamily="34" charset="0"/>
                <a:cs typeface="Verdana" panose="020B0604030504040204" pitchFamily="34" charset="0"/>
              </a:rPr>
              <a:t>Le temple d’Héra</a:t>
            </a:r>
            <a:r>
              <a:rPr lang="fr-FR" sz="2000" dirty="0">
                <a:solidFill>
                  <a:srgbClr val="FF0000"/>
                </a:solidFill>
                <a:latin typeface="Verdana" panose="020B0604030504040204" pitchFamily="34" charset="0"/>
                <a:ea typeface="Verdana" panose="020B0604030504040204" pitchFamily="34" charset="0"/>
                <a:cs typeface="Verdana" panose="020B0604030504040204" pitchFamily="34" charset="0"/>
              </a:rPr>
              <a:t>, vu du Sud</a:t>
            </a:r>
          </a:p>
        </p:txBody>
      </p:sp>
    </p:spTree>
    <p:extLst>
      <p:ext uri="{BB962C8B-B14F-4D97-AF65-F5344CB8AC3E}">
        <p14:creationId xmlns:p14="http://schemas.microsoft.com/office/powerpoint/2010/main" val="14221217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078C851-3C21-814B-8E8E-5ECC5612A0AF}"/>
              </a:ext>
            </a:extLst>
          </p:cNvPr>
          <p:cNvPicPr>
            <a:picLocks noChangeAspect="1"/>
          </p:cNvPicPr>
          <p:nvPr/>
        </p:nvPicPr>
        <p:blipFill>
          <a:blip r:embed="rId3"/>
          <a:stretch>
            <a:fillRect/>
          </a:stretch>
        </p:blipFill>
        <p:spPr>
          <a:xfrm>
            <a:off x="9143" y="968532"/>
            <a:ext cx="8869681" cy="5889467"/>
          </a:xfrm>
          <a:prstGeom prst="rect">
            <a:avLst/>
          </a:prstGeom>
        </p:spPr>
      </p:pic>
      <p:sp>
        <p:nvSpPr>
          <p:cNvPr id="6" name="ZoneTexte 5">
            <a:extLst>
              <a:ext uri="{FF2B5EF4-FFF2-40B4-BE49-F238E27FC236}">
                <a16:creationId xmlns:a16="http://schemas.microsoft.com/office/drawing/2014/main" id="{13509FC3-1FE4-4D4A-9186-B94135F89A5C}"/>
              </a:ext>
            </a:extLst>
          </p:cNvPr>
          <p:cNvSpPr txBox="1"/>
          <p:nvPr/>
        </p:nvSpPr>
        <p:spPr>
          <a:xfrm>
            <a:off x="6473952" y="45720"/>
            <a:ext cx="5687568" cy="830997"/>
          </a:xfrm>
          <a:prstGeom prst="rect">
            <a:avLst/>
          </a:prstGeom>
          <a:solidFill>
            <a:schemeClr val="tx1"/>
          </a:solidFill>
        </p:spPr>
        <p:txBody>
          <a:bodyPr wrap="square" rtlCol="0">
            <a:spAutoFit/>
          </a:bodyPr>
          <a:lstStyle/>
          <a:p>
            <a:pPr algn="ct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Agrigente, la vallée des temples</a:t>
            </a:r>
          </a:p>
          <a:p>
            <a:pPr algn="ctr"/>
            <a:r>
              <a:rPr lang="fr-FR" sz="2400" b="1" dirty="0">
                <a:solidFill>
                  <a:srgbClr val="FF0000"/>
                </a:solidFill>
                <a:latin typeface="Verdana" panose="020B0604030504040204" pitchFamily="34" charset="0"/>
                <a:ea typeface="Verdana" panose="020B0604030504040204" pitchFamily="34" charset="0"/>
                <a:cs typeface="Verdana" panose="020B0604030504040204" pitchFamily="34" charset="0"/>
              </a:rPr>
              <a:t>Un </a:t>
            </a:r>
            <a:r>
              <a:rPr lang="fr-FR" sz="2400" b="1" dirty="0" err="1">
                <a:solidFill>
                  <a:srgbClr val="FF0000"/>
                </a:solidFill>
                <a:latin typeface="Verdana" panose="020B0604030504040204" pitchFamily="34" charset="0"/>
                <a:ea typeface="Verdana" panose="020B0604030504040204" pitchFamily="34" charset="0"/>
                <a:cs typeface="Verdana" panose="020B0604030504040204" pitchFamily="34" charset="0"/>
              </a:rPr>
              <a:t>arcosolium</a:t>
            </a:r>
            <a:r>
              <a:rPr lang="fr-FR" sz="2400"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fr-FR" sz="2400" b="1" dirty="0" err="1">
                <a:solidFill>
                  <a:srgbClr val="FF0000"/>
                </a:solidFill>
                <a:latin typeface="Verdana" panose="020B0604030504040204" pitchFamily="34" charset="0"/>
                <a:ea typeface="Verdana" panose="020B0604030504040204" pitchFamily="34" charset="0"/>
                <a:cs typeface="Verdana" panose="020B0604030504040204" pitchFamily="34" charset="0"/>
              </a:rPr>
              <a:t>bizantin</a:t>
            </a:r>
            <a:endParaRPr lang="fr-FR" sz="2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952423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2209EAB-7F0D-F640-B9CF-6A23AA8B9622}"/>
              </a:ext>
            </a:extLst>
          </p:cNvPr>
          <p:cNvPicPr>
            <a:picLocks noChangeAspect="1"/>
          </p:cNvPicPr>
          <p:nvPr/>
        </p:nvPicPr>
        <p:blipFill>
          <a:blip r:embed="rId3"/>
          <a:stretch>
            <a:fillRect/>
          </a:stretch>
        </p:blipFill>
        <p:spPr>
          <a:xfrm>
            <a:off x="1027264" y="0"/>
            <a:ext cx="10137472" cy="6858000"/>
          </a:xfrm>
          <a:prstGeom prst="rect">
            <a:avLst/>
          </a:prstGeom>
        </p:spPr>
      </p:pic>
      <p:sp>
        <p:nvSpPr>
          <p:cNvPr id="6" name="ZoneTexte 5">
            <a:extLst>
              <a:ext uri="{FF2B5EF4-FFF2-40B4-BE49-F238E27FC236}">
                <a16:creationId xmlns:a16="http://schemas.microsoft.com/office/drawing/2014/main" id="{B739325B-097A-FF44-8E80-0DF31BD1DBAF}"/>
              </a:ext>
            </a:extLst>
          </p:cNvPr>
          <p:cNvSpPr txBox="1"/>
          <p:nvPr/>
        </p:nvSpPr>
        <p:spPr>
          <a:xfrm>
            <a:off x="6096000" y="91440"/>
            <a:ext cx="6019800" cy="830997"/>
          </a:xfrm>
          <a:prstGeom prst="rect">
            <a:avLst/>
          </a:prstGeom>
          <a:solidFill>
            <a:schemeClr val="tx1"/>
          </a:solidFill>
        </p:spPr>
        <p:txBody>
          <a:bodyPr wrap="square" rtlCol="0">
            <a:spAutoFit/>
          </a:bodyPr>
          <a:lstStyle/>
          <a:p>
            <a:pPr algn="ct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Agrigente, la vallée des temples</a:t>
            </a:r>
          </a:p>
          <a:p>
            <a:pPr algn="ctr"/>
            <a:r>
              <a:rPr lang="fr-FR" sz="2400" b="1" dirty="0">
                <a:solidFill>
                  <a:srgbClr val="FF0000"/>
                </a:solidFill>
                <a:latin typeface="Verdana" panose="020B0604030504040204" pitchFamily="34" charset="0"/>
                <a:ea typeface="Verdana" panose="020B0604030504040204" pitchFamily="34" charset="0"/>
                <a:cs typeface="Verdana" panose="020B0604030504040204" pitchFamily="34" charset="0"/>
              </a:rPr>
              <a:t>Le temple de la concorde</a:t>
            </a:r>
            <a:r>
              <a:rPr lang="fr-FR" sz="2000" dirty="0">
                <a:solidFill>
                  <a:srgbClr val="FF0000"/>
                </a:solidFill>
                <a:latin typeface="Verdana" panose="020B0604030504040204" pitchFamily="34" charset="0"/>
                <a:ea typeface="Verdana" panose="020B0604030504040204" pitchFamily="34" charset="0"/>
                <a:cs typeface="Verdana" panose="020B0604030504040204" pitchFamily="34" charset="0"/>
              </a:rPr>
              <a:t>, de l’Ouest</a:t>
            </a:r>
          </a:p>
        </p:txBody>
      </p:sp>
      <p:pic>
        <p:nvPicPr>
          <p:cNvPr id="1028" name="Picture 4">
            <a:extLst>
              <a:ext uri="{FF2B5EF4-FFF2-40B4-BE49-F238E27FC236}">
                <a16:creationId xmlns:a16="http://schemas.microsoft.com/office/drawing/2014/main" id="{7C747F7E-3AEC-CD44-AA91-EDB184C0A1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14" y="6451"/>
            <a:ext cx="3904488" cy="2416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65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 calcmode="lin" valueType="num">
                                      <p:cBhvr>
                                        <p:cTn id="9" dur="500" fill="hold"/>
                                        <p:tgtEl>
                                          <p:spTgt spid="1028"/>
                                        </p:tgtEl>
                                        <p:attrNameLst>
                                          <p:attrName>style.rotation</p:attrName>
                                        </p:attrNameLst>
                                      </p:cBhvr>
                                      <p:tavLst>
                                        <p:tav tm="0">
                                          <p:val>
                                            <p:fltVal val="360"/>
                                          </p:val>
                                        </p:tav>
                                        <p:tav tm="100000">
                                          <p:val>
                                            <p:fltVal val="0"/>
                                          </p:val>
                                        </p:tav>
                                      </p:tavLst>
                                    </p:anim>
                                    <p:animEffect transition="in" filter="fade">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88BB903-8122-8F4E-A2E8-D12CC586D682}"/>
              </a:ext>
            </a:extLst>
          </p:cNvPr>
          <p:cNvPicPr>
            <a:picLocks noChangeAspect="1"/>
          </p:cNvPicPr>
          <p:nvPr/>
        </p:nvPicPr>
        <p:blipFill>
          <a:blip r:embed="rId3"/>
          <a:stretch>
            <a:fillRect/>
          </a:stretch>
        </p:blipFill>
        <p:spPr>
          <a:xfrm>
            <a:off x="14948" y="0"/>
            <a:ext cx="10287000" cy="6858000"/>
          </a:xfrm>
          <a:prstGeom prst="rect">
            <a:avLst/>
          </a:prstGeom>
        </p:spPr>
      </p:pic>
      <p:pic>
        <p:nvPicPr>
          <p:cNvPr id="5" name="Image 4">
            <a:extLst>
              <a:ext uri="{FF2B5EF4-FFF2-40B4-BE49-F238E27FC236}">
                <a16:creationId xmlns:a16="http://schemas.microsoft.com/office/drawing/2014/main" id="{5B5DE3C5-2ABF-3B4C-AA33-6CE447FF6DCB}"/>
              </a:ext>
            </a:extLst>
          </p:cNvPr>
          <p:cNvPicPr>
            <a:picLocks noChangeAspect="1"/>
          </p:cNvPicPr>
          <p:nvPr/>
        </p:nvPicPr>
        <p:blipFill>
          <a:blip r:embed="rId4"/>
          <a:stretch>
            <a:fillRect/>
          </a:stretch>
        </p:blipFill>
        <p:spPr>
          <a:xfrm>
            <a:off x="9783489" y="0"/>
            <a:ext cx="2394065" cy="6858000"/>
          </a:xfrm>
          <a:prstGeom prst="rect">
            <a:avLst/>
          </a:prstGeom>
        </p:spPr>
      </p:pic>
      <p:sp>
        <p:nvSpPr>
          <p:cNvPr id="6" name="ZoneTexte 5">
            <a:extLst>
              <a:ext uri="{FF2B5EF4-FFF2-40B4-BE49-F238E27FC236}">
                <a16:creationId xmlns:a16="http://schemas.microsoft.com/office/drawing/2014/main" id="{DDB6CF97-25CE-AE46-BDFF-EC38FC2C14A4}"/>
              </a:ext>
            </a:extLst>
          </p:cNvPr>
          <p:cNvSpPr txBox="1"/>
          <p:nvPr/>
        </p:nvSpPr>
        <p:spPr>
          <a:xfrm>
            <a:off x="3692324" y="6027003"/>
            <a:ext cx="5687568" cy="830997"/>
          </a:xfrm>
          <a:prstGeom prst="rect">
            <a:avLst/>
          </a:prstGeom>
          <a:solidFill>
            <a:schemeClr val="tx1"/>
          </a:solidFill>
        </p:spPr>
        <p:txBody>
          <a:bodyPr wrap="square" rtlCol="0">
            <a:spAutoFit/>
          </a:bodyPr>
          <a:lstStyle/>
          <a:p>
            <a:pPr algn="ct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Agrigente, la vallée des temples</a:t>
            </a:r>
          </a:p>
          <a:p>
            <a:pPr algn="ctr"/>
            <a:r>
              <a:rPr lang="fr-FR" sz="2400" b="1" dirty="0">
                <a:solidFill>
                  <a:srgbClr val="FF0000"/>
                </a:solidFill>
                <a:latin typeface="Verdana" panose="020B0604030504040204" pitchFamily="34" charset="0"/>
                <a:ea typeface="Verdana" panose="020B0604030504040204" pitchFamily="34" charset="0"/>
                <a:cs typeface="Verdana" panose="020B0604030504040204" pitchFamily="34" charset="0"/>
              </a:rPr>
              <a:t>L'</a:t>
            </a:r>
            <a:r>
              <a:rPr lang="fr-FR" sz="2400" b="1" dirty="0" err="1">
                <a:solidFill>
                  <a:srgbClr val="FF0000"/>
                </a:solidFill>
                <a:latin typeface="Verdana" panose="020B0604030504040204" pitchFamily="34" charset="0"/>
                <a:ea typeface="Verdana" panose="020B0604030504040204" pitchFamily="34" charset="0"/>
                <a:cs typeface="Verdana" panose="020B0604030504040204" pitchFamily="34" charset="0"/>
              </a:rPr>
              <a:t>Olympiéion</a:t>
            </a:r>
            <a:endParaRPr lang="fr-FR" sz="2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7231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11CFC00-2BC0-A14C-880B-798F958CCED3}"/>
              </a:ext>
            </a:extLst>
          </p:cNvPr>
          <p:cNvSpPr txBox="1"/>
          <p:nvPr/>
        </p:nvSpPr>
        <p:spPr>
          <a:xfrm>
            <a:off x="0" y="6014369"/>
            <a:ext cx="8472668" cy="830997"/>
          </a:xfrm>
          <a:prstGeom prst="rect">
            <a:avLst/>
          </a:prstGeom>
          <a:noFill/>
        </p:spPr>
        <p:txBody>
          <a:bodyPr wrap="square">
            <a:spAutoFit/>
          </a:bodyPr>
          <a:lstStyle/>
          <a:p>
            <a:pPr algn="ct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Agrigente, la vallée des temples</a:t>
            </a:r>
            <a:endParaRPr lang="fr-FR" sz="2400" b="0" i="0" u="none" strike="noStrike" dirty="0">
              <a:solidFill>
                <a:srgbClr val="F5CA00"/>
              </a:solidFill>
              <a:effectLst/>
              <a:latin typeface="Verdana" panose="020B0604030504040204" pitchFamily="34" charset="0"/>
              <a:ea typeface="Verdana" panose="020B0604030504040204" pitchFamily="34" charset="0"/>
              <a:cs typeface="Verdana" panose="020B0604030504040204" pitchFamily="34" charset="0"/>
            </a:endParaRPr>
          </a:p>
          <a:p>
            <a:pPr algn="ctr"/>
            <a:r>
              <a:rPr lang="fr-FR" sz="2400" b="1" i="0" u="none" strike="noStrike" dirty="0">
                <a:solidFill>
                  <a:srgbClr val="C00000"/>
                </a:solidFill>
                <a:effectLst/>
                <a:latin typeface="Verdana" panose="020B0604030504040204" pitchFamily="34" charset="0"/>
                <a:ea typeface="Verdana" panose="020B0604030504040204" pitchFamily="34" charset="0"/>
                <a:cs typeface="Verdana" panose="020B0604030504040204" pitchFamily="34" charset="0"/>
              </a:rPr>
              <a:t>Maquette de </a:t>
            </a:r>
            <a:r>
              <a:rPr lang="fr-FR" sz="2400" b="1" dirty="0">
                <a:solidFill>
                  <a:srgbClr val="C00000"/>
                </a:solidFill>
                <a:latin typeface="Verdana" panose="020B0604030504040204" pitchFamily="34" charset="0"/>
                <a:ea typeface="Verdana" panose="020B0604030504040204" pitchFamily="34" charset="0"/>
                <a:cs typeface="Verdana" panose="020B0604030504040204" pitchFamily="34" charset="0"/>
              </a:rPr>
              <a:t>l'</a:t>
            </a:r>
            <a:r>
              <a:rPr lang="fr-FR" sz="2400" b="1" dirty="0" err="1">
                <a:solidFill>
                  <a:srgbClr val="C00000"/>
                </a:solidFill>
                <a:latin typeface="Verdana" panose="020B0604030504040204" pitchFamily="34" charset="0"/>
                <a:ea typeface="Verdana" panose="020B0604030504040204" pitchFamily="34" charset="0"/>
                <a:cs typeface="Verdana" panose="020B0604030504040204" pitchFamily="34" charset="0"/>
              </a:rPr>
              <a:t>Olympiéion</a:t>
            </a:r>
            <a:r>
              <a:rPr lang="fr-FR" sz="2400" b="1" dirty="0">
                <a:solidFill>
                  <a:srgbClr val="C00000"/>
                </a:solidFill>
                <a:latin typeface="Verdana" panose="020B0604030504040204" pitchFamily="34" charset="0"/>
                <a:ea typeface="Verdana" panose="020B0604030504040204" pitchFamily="34" charset="0"/>
                <a:cs typeface="Verdana" panose="020B0604030504040204" pitchFamily="34" charset="0"/>
              </a:rPr>
              <a:t> d</a:t>
            </a:r>
            <a:r>
              <a:rPr lang="fr-FR" sz="2400" b="1" i="0" u="none" strike="noStrike" dirty="0">
                <a:solidFill>
                  <a:srgbClr val="C00000"/>
                </a:solidFill>
                <a:effectLst/>
                <a:latin typeface="Verdana" panose="020B0604030504040204" pitchFamily="34" charset="0"/>
                <a:ea typeface="Verdana" panose="020B0604030504040204" pitchFamily="34" charset="0"/>
                <a:cs typeface="Verdana" panose="020B0604030504040204" pitchFamily="34" charset="0"/>
              </a:rPr>
              <a:t>u musée d'Agrigente</a:t>
            </a:r>
            <a:endParaRPr lang="fr-FR" sz="24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 4">
            <a:extLst>
              <a:ext uri="{FF2B5EF4-FFF2-40B4-BE49-F238E27FC236}">
                <a16:creationId xmlns:a16="http://schemas.microsoft.com/office/drawing/2014/main" id="{BDD9F22A-19EA-234C-B129-4E33BC9F57B9}"/>
              </a:ext>
            </a:extLst>
          </p:cNvPr>
          <p:cNvPicPr>
            <a:picLocks noChangeAspect="1"/>
          </p:cNvPicPr>
          <p:nvPr/>
        </p:nvPicPr>
        <p:blipFill>
          <a:blip r:embed="rId3"/>
          <a:stretch>
            <a:fillRect/>
          </a:stretch>
        </p:blipFill>
        <p:spPr>
          <a:xfrm>
            <a:off x="0" y="638857"/>
            <a:ext cx="12192000" cy="4978400"/>
          </a:xfrm>
          <a:prstGeom prst="rect">
            <a:avLst/>
          </a:prstGeom>
        </p:spPr>
      </p:pic>
      <p:grpSp>
        <p:nvGrpSpPr>
          <p:cNvPr id="8" name="Groupe 7">
            <a:extLst>
              <a:ext uri="{FF2B5EF4-FFF2-40B4-BE49-F238E27FC236}">
                <a16:creationId xmlns:a16="http://schemas.microsoft.com/office/drawing/2014/main" id="{78D4142F-B95F-4346-81DD-243A0E52F4FC}"/>
              </a:ext>
            </a:extLst>
          </p:cNvPr>
          <p:cNvGrpSpPr/>
          <p:nvPr/>
        </p:nvGrpSpPr>
        <p:grpSpPr>
          <a:xfrm>
            <a:off x="7338349" y="619831"/>
            <a:ext cx="4853651" cy="5544471"/>
            <a:chOff x="7338349" y="619831"/>
            <a:chExt cx="4853651" cy="5544471"/>
          </a:xfrm>
        </p:grpSpPr>
        <p:pic>
          <p:nvPicPr>
            <p:cNvPr id="6" name="Picture 2">
              <a:extLst>
                <a:ext uri="{FF2B5EF4-FFF2-40B4-BE49-F238E27FC236}">
                  <a16:creationId xmlns:a16="http://schemas.microsoft.com/office/drawing/2014/main" id="{85C15CE3-FFAC-7844-9B39-D7FF72DCE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8349" y="619831"/>
              <a:ext cx="4842627" cy="5121212"/>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1B4B388A-8C39-2C4B-994F-1CCCB8E34372}"/>
                </a:ext>
              </a:extLst>
            </p:cNvPr>
            <p:cNvSpPr txBox="1"/>
            <p:nvPr/>
          </p:nvSpPr>
          <p:spPr>
            <a:xfrm>
              <a:off x="7338349" y="5764192"/>
              <a:ext cx="4853651" cy="400110"/>
            </a:xfrm>
            <a:prstGeom prst="rect">
              <a:avLst/>
            </a:prstGeom>
            <a:noFill/>
          </p:spPr>
          <p:txBody>
            <a:bodyPr wrap="square" rtlCol="0">
              <a:spAutoFit/>
            </a:bodyPr>
            <a:lstStyle/>
            <a:p>
              <a:pPr algn="ctr"/>
              <a:r>
                <a:rPr lang="fr-FR" sz="2000" dirty="0" err="1">
                  <a:solidFill>
                    <a:srgbClr val="F5CA00"/>
                  </a:solidFill>
                  <a:latin typeface="Verdana" panose="020B0604030504040204" pitchFamily="34" charset="0"/>
                  <a:ea typeface="Verdana" panose="020B0604030504040204" pitchFamily="34" charset="0"/>
                  <a:cs typeface="Verdana" panose="020B0604030504040204" pitchFamily="34" charset="0"/>
                </a:rPr>
                <a:t>Olympiéion</a:t>
              </a:r>
              <a:r>
                <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rPr>
                <a:t>, par Robert Koldewey</a:t>
              </a:r>
            </a:p>
          </p:txBody>
        </p:sp>
      </p:grpSp>
    </p:spTree>
    <p:extLst>
      <p:ext uri="{BB962C8B-B14F-4D97-AF65-F5344CB8AC3E}">
        <p14:creationId xmlns:p14="http://schemas.microsoft.com/office/powerpoint/2010/main" val="273784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DC18999-E1E6-8941-AAAC-75743A7EFC30}"/>
              </a:ext>
            </a:extLst>
          </p:cNvPr>
          <p:cNvPicPr>
            <a:picLocks noChangeAspect="1"/>
          </p:cNvPicPr>
          <p:nvPr/>
        </p:nvPicPr>
        <p:blipFill>
          <a:blip r:embed="rId2"/>
          <a:stretch>
            <a:fillRect/>
          </a:stretch>
        </p:blipFill>
        <p:spPr>
          <a:xfrm>
            <a:off x="14947" y="0"/>
            <a:ext cx="10287000" cy="6858000"/>
          </a:xfrm>
          <a:prstGeom prst="rect">
            <a:avLst/>
          </a:prstGeom>
        </p:spPr>
      </p:pic>
      <p:sp>
        <p:nvSpPr>
          <p:cNvPr id="5" name="ZoneTexte 4">
            <a:extLst>
              <a:ext uri="{FF2B5EF4-FFF2-40B4-BE49-F238E27FC236}">
                <a16:creationId xmlns:a16="http://schemas.microsoft.com/office/drawing/2014/main" id="{01D7EC9B-C1A2-1244-B45A-6EE5D5DB43C1}"/>
              </a:ext>
            </a:extLst>
          </p:cNvPr>
          <p:cNvSpPr txBox="1"/>
          <p:nvPr/>
        </p:nvSpPr>
        <p:spPr>
          <a:xfrm>
            <a:off x="6921660" y="10415"/>
            <a:ext cx="5194139" cy="830997"/>
          </a:xfrm>
          <a:prstGeom prst="rect">
            <a:avLst/>
          </a:prstGeom>
          <a:solidFill>
            <a:schemeClr val="tx1"/>
          </a:solidFill>
        </p:spPr>
        <p:txBody>
          <a:bodyPr wrap="square" rtlCol="0">
            <a:spAutoFit/>
          </a:bodyPr>
          <a:lstStyle/>
          <a:p>
            <a:pPr algn="ct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Agrigente, la vallée des temples</a:t>
            </a:r>
          </a:p>
          <a:p>
            <a:pPr algn="ctr"/>
            <a:r>
              <a:rPr lang="fr-FR" sz="2400" b="1" dirty="0">
                <a:solidFill>
                  <a:srgbClr val="FF0000"/>
                </a:solidFill>
                <a:latin typeface="Verdana" panose="020B0604030504040204" pitchFamily="34" charset="0"/>
                <a:ea typeface="Verdana" panose="020B0604030504040204" pitchFamily="34" charset="0"/>
                <a:cs typeface="Verdana" panose="020B0604030504040204" pitchFamily="34" charset="0"/>
              </a:rPr>
              <a:t>Le temple des Dioscures</a:t>
            </a:r>
            <a:endParaRPr lang="fr-FR" sz="20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788294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E134E1A-FD6A-674B-8634-4ACBA08AB5F7}"/>
              </a:ext>
            </a:extLst>
          </p:cNvPr>
          <p:cNvPicPr>
            <a:picLocks noChangeAspect="1"/>
          </p:cNvPicPr>
          <p:nvPr/>
        </p:nvPicPr>
        <p:blipFill>
          <a:blip r:embed="rId3"/>
          <a:stretch>
            <a:fillRect/>
          </a:stretch>
        </p:blipFill>
        <p:spPr>
          <a:xfrm>
            <a:off x="25633" y="0"/>
            <a:ext cx="9131318" cy="6858000"/>
          </a:xfrm>
          <a:prstGeom prst="rect">
            <a:avLst/>
          </a:prstGeom>
        </p:spPr>
      </p:pic>
      <p:sp>
        <p:nvSpPr>
          <p:cNvPr id="4" name="ZoneTexte 3">
            <a:extLst>
              <a:ext uri="{FF2B5EF4-FFF2-40B4-BE49-F238E27FC236}">
                <a16:creationId xmlns:a16="http://schemas.microsoft.com/office/drawing/2014/main" id="{322793CF-B0A7-F44F-9936-D3D870B1DCE9}"/>
              </a:ext>
            </a:extLst>
          </p:cNvPr>
          <p:cNvSpPr txBox="1"/>
          <p:nvPr/>
        </p:nvSpPr>
        <p:spPr>
          <a:xfrm>
            <a:off x="7778186" y="4905315"/>
            <a:ext cx="4413813" cy="1938992"/>
          </a:xfrm>
          <a:prstGeom prst="rect">
            <a:avLst/>
          </a:prstGeom>
          <a:solidFill>
            <a:schemeClr val="tx1"/>
          </a:solidFill>
        </p:spPr>
        <p:txBody>
          <a:bodyPr wrap="square" rtlCol="0">
            <a:spAutoFit/>
          </a:bodyPr>
          <a:lstStyle/>
          <a:p>
            <a:pPr algn="ct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Agrigente, </a:t>
            </a:r>
          </a:p>
          <a:p>
            <a:pPr algn="ct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la vallée des temples</a:t>
            </a:r>
          </a:p>
          <a:p>
            <a:pPr algn="ctr"/>
            <a:r>
              <a:rPr lang="fr-FR" sz="2400" b="1" dirty="0">
                <a:solidFill>
                  <a:srgbClr val="FF0000"/>
                </a:solidFill>
                <a:latin typeface="Verdana" panose="020B0604030504040204" pitchFamily="34" charset="0"/>
                <a:ea typeface="Verdana" panose="020B0604030504040204" pitchFamily="34" charset="0"/>
                <a:cs typeface="Verdana" panose="020B0604030504040204" pitchFamily="34" charset="0"/>
              </a:rPr>
              <a:t>Sanctuaire des </a:t>
            </a:r>
          </a:p>
          <a:p>
            <a:pPr algn="ctr"/>
            <a:r>
              <a:rPr lang="fr-FR" sz="2400" b="1" dirty="0">
                <a:solidFill>
                  <a:srgbClr val="FF0000"/>
                </a:solidFill>
                <a:latin typeface="Verdana" panose="020B0604030504040204" pitchFamily="34" charset="0"/>
                <a:ea typeface="Verdana" panose="020B0604030504040204" pitchFamily="34" charset="0"/>
                <a:cs typeface="Verdana" panose="020B0604030504040204" pitchFamily="34" charset="0"/>
              </a:rPr>
              <a:t>divinités chthoniennes : </a:t>
            </a:r>
          </a:p>
          <a:p>
            <a:pPr algn="ctr"/>
            <a:r>
              <a:rPr lang="fr-FR" sz="2400" b="1" dirty="0">
                <a:solidFill>
                  <a:srgbClr val="FF0000"/>
                </a:solidFill>
                <a:latin typeface="Verdana" panose="020B0604030504040204" pitchFamily="34" charset="0"/>
                <a:ea typeface="Verdana" panose="020B0604030504040204" pitchFamily="34" charset="0"/>
                <a:cs typeface="Verdana" panose="020B0604030504040204" pitchFamily="34" charset="0"/>
              </a:rPr>
              <a:t>grand autel circulaire.</a:t>
            </a:r>
          </a:p>
        </p:txBody>
      </p:sp>
    </p:spTree>
    <p:extLst>
      <p:ext uri="{BB962C8B-B14F-4D97-AF65-F5344CB8AC3E}">
        <p14:creationId xmlns:p14="http://schemas.microsoft.com/office/powerpoint/2010/main" val="25450062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84978E5-F4A9-0645-94A3-86B5487C3C92}"/>
              </a:ext>
            </a:extLst>
          </p:cNvPr>
          <p:cNvPicPr>
            <a:picLocks noChangeAspect="1"/>
          </p:cNvPicPr>
          <p:nvPr/>
        </p:nvPicPr>
        <p:blipFill>
          <a:blip r:embed="rId2"/>
          <a:stretch>
            <a:fillRect/>
          </a:stretch>
        </p:blipFill>
        <p:spPr>
          <a:xfrm>
            <a:off x="-18661" y="-545655"/>
            <a:ext cx="12295720" cy="8318055"/>
          </a:xfrm>
          <a:prstGeom prst="rect">
            <a:avLst/>
          </a:prstGeom>
        </p:spPr>
      </p:pic>
    </p:spTree>
    <p:extLst>
      <p:ext uri="{BB962C8B-B14F-4D97-AF65-F5344CB8AC3E}">
        <p14:creationId xmlns:p14="http://schemas.microsoft.com/office/powerpoint/2010/main" val="14863478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CCB7055-CD6D-D041-B71E-43A82483D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1663"/>
            <a:ext cx="12192000" cy="914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053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6906944-46DD-9B49-B70C-6B3BB3A7B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5356"/>
            <a:ext cx="12192000" cy="608647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D8FF2BDC-A35B-6B4A-8CD9-F75A51D74762}"/>
              </a:ext>
            </a:extLst>
          </p:cNvPr>
          <p:cNvSpPr txBox="1"/>
          <p:nvPr/>
        </p:nvSpPr>
        <p:spPr>
          <a:xfrm>
            <a:off x="0" y="46387"/>
            <a:ext cx="12192000" cy="523220"/>
          </a:xfrm>
          <a:prstGeom prst="rect">
            <a:avLst/>
          </a:prstGeom>
          <a:noFill/>
        </p:spPr>
        <p:txBody>
          <a:bodyPr wrap="square" rtlCol="0">
            <a:spAutoFit/>
          </a:bodyPr>
          <a:lstStyle/>
          <a:p>
            <a:pPr algn="ctr"/>
            <a:r>
              <a:rPr lang="fr-FR" sz="2800" dirty="0">
                <a:solidFill>
                  <a:srgbClr val="F5CA00"/>
                </a:solidFill>
                <a:latin typeface="Verdana" panose="020B0604030504040204" pitchFamily="34" charset="0"/>
                <a:ea typeface="Verdana" panose="020B0604030504040204" pitchFamily="34" charset="0"/>
                <a:cs typeface="Verdana" panose="020B0604030504040204" pitchFamily="34" charset="0"/>
              </a:rPr>
              <a:t>Colonisation grecque et phénicienne</a:t>
            </a:r>
          </a:p>
        </p:txBody>
      </p:sp>
      <p:sp>
        <p:nvSpPr>
          <p:cNvPr id="3" name="Rectangle 2">
            <a:extLst>
              <a:ext uri="{FF2B5EF4-FFF2-40B4-BE49-F238E27FC236}">
                <a16:creationId xmlns:a16="http://schemas.microsoft.com/office/drawing/2014/main" id="{B5BBCDB6-E021-A346-8DA0-CDC74E605ECF}"/>
              </a:ext>
            </a:extLst>
          </p:cNvPr>
          <p:cNvSpPr/>
          <p:nvPr/>
        </p:nvSpPr>
        <p:spPr>
          <a:xfrm>
            <a:off x="0" y="5887092"/>
            <a:ext cx="3647326" cy="944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339449F5-ABF4-6745-A471-1296286B9B3D}"/>
              </a:ext>
            </a:extLst>
          </p:cNvPr>
          <p:cNvSpPr txBox="1"/>
          <p:nvPr/>
        </p:nvSpPr>
        <p:spPr>
          <a:xfrm>
            <a:off x="10272" y="5774070"/>
            <a:ext cx="6637109" cy="1015663"/>
          </a:xfrm>
          <a:prstGeom prst="rect">
            <a:avLst/>
          </a:prstGeom>
          <a:noFill/>
        </p:spPr>
        <p:txBody>
          <a:bodyPr wrap="square" rtlCol="0">
            <a:spAutoFit/>
          </a:bodyPr>
          <a:lstStyle/>
          <a:p>
            <a:r>
              <a:rPr lang="fr-FR" sz="2000" dirty="0">
                <a:latin typeface="Verdana" panose="020B0604030504040204" pitchFamily="34" charset="0"/>
                <a:ea typeface="Verdana" panose="020B0604030504040204" pitchFamily="34" charset="0"/>
                <a:cs typeface="Verdana" panose="020B0604030504040204" pitchFamily="34" charset="0"/>
              </a:rPr>
              <a:t>En bleu la Grèce et les colonies grecques ; </a:t>
            </a:r>
          </a:p>
          <a:p>
            <a:r>
              <a:rPr lang="fr-FR" sz="2000" dirty="0">
                <a:latin typeface="Verdana" panose="020B0604030504040204" pitchFamily="34" charset="0"/>
                <a:ea typeface="Verdana" panose="020B0604030504040204" pitchFamily="34" charset="0"/>
                <a:cs typeface="Verdana" panose="020B0604030504040204" pitchFamily="34" charset="0"/>
              </a:rPr>
              <a:t>en rouge la </a:t>
            </a:r>
            <a:r>
              <a:rPr lang="fr-FR" sz="2000" dirty="0">
                <a:latin typeface="Verdana" panose="020B0604030504040204" pitchFamily="34" charset="0"/>
                <a:ea typeface="Verdana" panose="020B0604030504040204" pitchFamily="34" charset="0"/>
                <a:cs typeface="Verdana" panose="020B0604030504040204" pitchFamily="34" charset="0"/>
                <a:hlinkClick r:id="rId4" tooltip="Phénicie">
                  <a:extLst>
                    <a:ext uri="{A12FA001-AC4F-418D-AE19-62706E023703}">
                      <ahyp:hlinkClr xmlns:ahyp="http://schemas.microsoft.com/office/drawing/2018/hyperlinkcolor" val="tx"/>
                    </a:ext>
                  </a:extLst>
                </a:hlinkClick>
              </a:rPr>
              <a:t>Phénicie</a:t>
            </a:r>
            <a:r>
              <a:rPr lang="fr-FR" sz="2000" dirty="0">
                <a:latin typeface="Verdana" panose="020B0604030504040204" pitchFamily="34" charset="0"/>
                <a:ea typeface="Verdana" panose="020B0604030504040204" pitchFamily="34" charset="0"/>
                <a:cs typeface="Verdana" panose="020B0604030504040204" pitchFamily="34" charset="0"/>
              </a:rPr>
              <a:t> et les colonies phéniciennes </a:t>
            </a:r>
            <a:r>
              <a:rPr lang="fr-FR" sz="2000" dirty="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rPr>
              <a:t>au milieu du VIe siècle av. J.-C.</a:t>
            </a:r>
          </a:p>
        </p:txBody>
      </p:sp>
    </p:spTree>
    <p:extLst>
      <p:ext uri="{BB962C8B-B14F-4D97-AF65-F5344CB8AC3E}">
        <p14:creationId xmlns:p14="http://schemas.microsoft.com/office/powerpoint/2010/main" val="17884666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DC18999-E1E6-8941-AAAC-75743A7EFC30}"/>
              </a:ext>
            </a:extLst>
          </p:cNvPr>
          <p:cNvPicPr>
            <a:picLocks noChangeAspect="1"/>
          </p:cNvPicPr>
          <p:nvPr/>
        </p:nvPicPr>
        <p:blipFill>
          <a:blip r:embed="rId3"/>
          <a:stretch>
            <a:fillRect/>
          </a:stretch>
        </p:blipFill>
        <p:spPr>
          <a:xfrm>
            <a:off x="966670" y="0"/>
            <a:ext cx="10287000" cy="6858000"/>
          </a:xfrm>
          <a:prstGeom prst="rect">
            <a:avLst/>
          </a:prstGeom>
        </p:spPr>
      </p:pic>
    </p:spTree>
    <p:extLst>
      <p:ext uri="{BB962C8B-B14F-4D97-AF65-F5344CB8AC3E}">
        <p14:creationId xmlns:p14="http://schemas.microsoft.com/office/powerpoint/2010/main" val="1086447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0F3E00-532B-8049-ACDF-E4B90EAADF9F}"/>
              </a:ext>
            </a:extLst>
          </p:cNvPr>
          <p:cNvSpPr txBox="1"/>
          <p:nvPr/>
        </p:nvSpPr>
        <p:spPr>
          <a:xfrm>
            <a:off x="0" y="304800"/>
            <a:ext cx="12192000" cy="523220"/>
          </a:xfrm>
          <a:prstGeom prst="rect">
            <a:avLst/>
          </a:prstGeom>
          <a:noFill/>
        </p:spPr>
        <p:txBody>
          <a:bodyPr wrap="square" rtlCol="0">
            <a:spAutoFit/>
          </a:bodyPr>
          <a:lstStyle/>
          <a:p>
            <a:pPr algn="ctr"/>
            <a:r>
              <a:rPr lang="fr-FR" sz="2800" dirty="0">
                <a:solidFill>
                  <a:srgbClr val="FFC000"/>
                </a:solidFill>
                <a:latin typeface="Verdana" panose="020B0604030504040204" pitchFamily="34" charset="0"/>
                <a:ea typeface="Verdana" panose="020B0604030504040204" pitchFamily="34" charset="0"/>
                <a:cs typeface="Verdana" panose="020B0604030504040204" pitchFamily="34" charset="0"/>
              </a:rPr>
              <a:t>Les Phéniciens</a:t>
            </a:r>
          </a:p>
        </p:txBody>
      </p:sp>
      <p:pic>
        <p:nvPicPr>
          <p:cNvPr id="3074" name="Picture 2" descr="Alphabet ougaritique - Syrie">
            <a:extLst>
              <a:ext uri="{FF2B5EF4-FFF2-40B4-BE49-F238E27FC236}">
                <a16:creationId xmlns:a16="http://schemas.microsoft.com/office/drawing/2014/main" id="{F984C2EB-C9F0-7147-A30B-E821FD174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942321"/>
            <a:ext cx="3302000" cy="205234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60211A71-DF74-674A-B472-3F30DA1892EA}"/>
              </a:ext>
            </a:extLst>
          </p:cNvPr>
          <p:cNvSpPr txBox="1"/>
          <p:nvPr/>
        </p:nvSpPr>
        <p:spPr>
          <a:xfrm>
            <a:off x="203200" y="2527300"/>
            <a:ext cx="4356100" cy="830997"/>
          </a:xfrm>
          <a:prstGeom prst="rect">
            <a:avLst/>
          </a:prstGeom>
          <a:noFill/>
        </p:spPr>
        <p:txBody>
          <a:bodyPr wrap="square" rtlCol="0">
            <a:spAutoFit/>
          </a:bodyPr>
          <a:lstStyle/>
          <a:p>
            <a:r>
              <a:rPr lang="fr-FR" sz="1600" dirty="0">
                <a:solidFill>
                  <a:srgbClr val="FFC000"/>
                </a:solidFill>
                <a:latin typeface="Verdana" panose="020B0604030504040204" pitchFamily="34" charset="0"/>
                <a:ea typeface="Verdana" panose="020B0604030504040204" pitchFamily="34" charset="0"/>
                <a:cs typeface="Verdana" panose="020B0604030504040204" pitchFamily="34" charset="0"/>
              </a:rPr>
              <a:t>Abécédaire de l'alphabet </a:t>
            </a:r>
            <a:r>
              <a:rPr lang="fr-FR" sz="1600" b="1" dirty="0" err="1">
                <a:solidFill>
                  <a:srgbClr val="FFC000"/>
                </a:solidFill>
                <a:latin typeface="Verdana" panose="020B0604030504040204" pitchFamily="34" charset="0"/>
                <a:ea typeface="Verdana" panose="020B0604030504040204" pitchFamily="34" charset="0"/>
                <a:cs typeface="Verdana" panose="020B0604030504040204" pitchFamily="34" charset="0"/>
              </a:rPr>
              <a:t>ugarit</a:t>
            </a:r>
            <a:r>
              <a:rPr lang="fr-FR" sz="1600" dirty="0" err="1">
                <a:solidFill>
                  <a:srgbClr val="FFC000"/>
                </a:solidFill>
                <a:latin typeface="Verdana" panose="020B0604030504040204" pitchFamily="34" charset="0"/>
                <a:ea typeface="Verdana" panose="020B0604030504040204" pitchFamily="34" charset="0"/>
                <a:cs typeface="Verdana" panose="020B0604030504040204" pitchFamily="34" charset="0"/>
              </a:rPr>
              <a:t>ique</a:t>
            </a:r>
            <a:r>
              <a:rPr lang="fr-FR" sz="1600" dirty="0">
                <a:solidFill>
                  <a:srgbClr val="FFC000"/>
                </a:solidFill>
                <a:latin typeface="Verdana" panose="020B0604030504040204" pitchFamily="34" charset="0"/>
                <a:ea typeface="Verdana" panose="020B0604030504040204" pitchFamily="34" charset="0"/>
                <a:cs typeface="Verdana" panose="020B0604030504040204" pitchFamily="34" charset="0"/>
              </a:rPr>
              <a:t>, le premier alphabet complet connu (XIVe siècle av. J.-C.)</a:t>
            </a:r>
          </a:p>
        </p:txBody>
      </p:sp>
      <p:sp>
        <p:nvSpPr>
          <p:cNvPr id="4" name="ZoneTexte 3">
            <a:extLst>
              <a:ext uri="{FF2B5EF4-FFF2-40B4-BE49-F238E27FC236}">
                <a16:creationId xmlns:a16="http://schemas.microsoft.com/office/drawing/2014/main" id="{60E86758-3FC4-1043-AEFB-3AA125B438B5}"/>
              </a:ext>
            </a:extLst>
          </p:cNvPr>
          <p:cNvSpPr txBox="1"/>
          <p:nvPr/>
        </p:nvSpPr>
        <p:spPr>
          <a:xfrm>
            <a:off x="4978400" y="1270000"/>
            <a:ext cx="7010400" cy="1200329"/>
          </a:xfrm>
          <a:prstGeom prst="rect">
            <a:avLst/>
          </a:prstGeom>
          <a:noFill/>
        </p:spPr>
        <p:txBody>
          <a:bodyPr wrap="square" rtlCol="0">
            <a:spAutoFit/>
          </a:bodyPr>
          <a:lstStyle/>
          <a:p>
            <a:r>
              <a:rPr lang="fr-FR" sz="2400" dirty="0">
                <a:solidFill>
                  <a:srgbClr val="FFC000"/>
                </a:solidFill>
              </a:rPr>
              <a:t>Ils construisirent de grandes villes (Tyr, Sidon, </a:t>
            </a:r>
            <a:r>
              <a:rPr lang="fr-FR" sz="2400" dirty="0" err="1">
                <a:solidFill>
                  <a:srgbClr val="FFC000"/>
                </a:solidFill>
              </a:rPr>
              <a:t>Biblos</a:t>
            </a:r>
            <a:r>
              <a:rPr lang="fr-FR" sz="2400" dirty="0">
                <a:solidFill>
                  <a:srgbClr val="FFC000"/>
                </a:solidFill>
              </a:rPr>
              <a:t>…).</a:t>
            </a:r>
          </a:p>
          <a:p>
            <a:r>
              <a:rPr lang="fr-FR" sz="2400" dirty="0">
                <a:solidFill>
                  <a:srgbClr val="FFC000"/>
                </a:solidFill>
              </a:rPr>
              <a:t>Et furent d’extraordinaires aventuriers qui créèrent de nombreux comptoirs en Méditerranée.</a:t>
            </a:r>
          </a:p>
        </p:txBody>
      </p:sp>
      <p:pic>
        <p:nvPicPr>
          <p:cNvPr id="3076" name="Picture 4" descr="ugarit">
            <a:extLst>
              <a:ext uri="{FF2B5EF4-FFF2-40B4-BE49-F238E27FC236}">
                <a16:creationId xmlns:a16="http://schemas.microsoft.com/office/drawing/2014/main" id="{8375C86A-11DC-844F-B2E5-F48F0BE38C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792" y="3610618"/>
            <a:ext cx="4287508" cy="321563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67910E1F-E861-0A45-BE3A-A6A799692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499" y="3068082"/>
            <a:ext cx="7321373" cy="3294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212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70856D6-ABD9-0849-A222-901E4A764C35}"/>
              </a:ext>
            </a:extLst>
          </p:cNvPr>
          <p:cNvSpPr txBox="1"/>
          <p:nvPr/>
        </p:nvSpPr>
        <p:spPr>
          <a:xfrm>
            <a:off x="0" y="586566"/>
            <a:ext cx="4875423" cy="2769989"/>
          </a:xfrm>
          <a:prstGeom prst="rect">
            <a:avLst/>
          </a:prstGeom>
          <a:noFill/>
        </p:spPr>
        <p:txBody>
          <a:bodyPr wrap="square" rtlCol="0">
            <a:spAutoFit/>
          </a:bodyPr>
          <a:lstStyle/>
          <a:p>
            <a:pPr algn="ctr"/>
            <a:r>
              <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rPr>
              <a:t>La colonisation grecque</a:t>
            </a:r>
          </a:p>
          <a:p>
            <a:pPr algn="ctr"/>
            <a:r>
              <a:rPr lang="fr-FR" dirty="0">
                <a:solidFill>
                  <a:srgbClr val="F5CA00"/>
                </a:solidFill>
                <a:latin typeface="Verdana" panose="020B0604030504040204" pitchFamily="34" charset="0"/>
                <a:ea typeface="Verdana" panose="020B0604030504040204" pitchFamily="34" charset="0"/>
                <a:cs typeface="Verdana" panose="020B0604030504040204" pitchFamily="34" charset="0"/>
              </a:rPr>
              <a:t>(du VIII au VIe siècle avant J.-C.)</a:t>
            </a:r>
          </a:p>
          <a:p>
            <a:pPr algn="ctr"/>
            <a:endParaRPr lang="fr-FR"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r"/>
            <a:endParaRPr lang="fr-FR"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r"/>
            <a:endParaRPr lang="fr-FR"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r"/>
            <a:endParaRPr lang="fr-FR"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r"/>
            <a:endParaRPr lang="fr-FR"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r"/>
            <a:endParaRPr lang="fr-FR"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La </a:t>
            </a:r>
            <a:r>
              <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rPr>
              <a:t>Grande Grèce </a:t>
            </a:r>
            <a:r>
              <a:rPr lang="fr-FR" dirty="0">
                <a:solidFill>
                  <a:srgbClr val="F5CA00"/>
                </a:solidFill>
                <a:latin typeface="Verdana" panose="020B0604030504040204" pitchFamily="34" charset="0"/>
                <a:ea typeface="Verdana" panose="020B0604030504040204" pitchFamily="34" charset="0"/>
                <a:cs typeface="Verdana" panose="020B0604030504040204" pitchFamily="34" charset="0"/>
              </a:rPr>
              <a:t>=&gt;</a:t>
            </a:r>
          </a:p>
        </p:txBody>
      </p:sp>
      <p:pic>
        <p:nvPicPr>
          <p:cNvPr id="9" name="Image 8">
            <a:extLst>
              <a:ext uri="{FF2B5EF4-FFF2-40B4-BE49-F238E27FC236}">
                <a16:creationId xmlns:a16="http://schemas.microsoft.com/office/drawing/2014/main" id="{57B740F8-42C6-5D4A-9015-00195012123E}"/>
              </a:ext>
            </a:extLst>
          </p:cNvPr>
          <p:cNvPicPr>
            <a:picLocks noChangeAspect="1"/>
          </p:cNvPicPr>
          <p:nvPr/>
        </p:nvPicPr>
        <p:blipFill>
          <a:blip r:embed="rId3"/>
          <a:stretch>
            <a:fillRect/>
          </a:stretch>
        </p:blipFill>
        <p:spPr>
          <a:xfrm>
            <a:off x="4883706" y="0"/>
            <a:ext cx="7292411" cy="6858000"/>
          </a:xfrm>
          <a:prstGeom prst="rect">
            <a:avLst/>
          </a:prstGeom>
        </p:spPr>
      </p:pic>
      <p:sp>
        <p:nvSpPr>
          <p:cNvPr id="4" name="ZoneTexte 3">
            <a:extLst>
              <a:ext uri="{FF2B5EF4-FFF2-40B4-BE49-F238E27FC236}">
                <a16:creationId xmlns:a16="http://schemas.microsoft.com/office/drawing/2014/main" id="{420C7170-915A-DE4C-A5DF-7DD1E18A7077}"/>
              </a:ext>
            </a:extLst>
          </p:cNvPr>
          <p:cNvSpPr txBox="1"/>
          <p:nvPr/>
        </p:nvSpPr>
        <p:spPr>
          <a:xfrm>
            <a:off x="8283" y="4199087"/>
            <a:ext cx="4875423" cy="2492990"/>
          </a:xfrm>
          <a:prstGeom prst="rect">
            <a:avLst/>
          </a:prstGeom>
          <a:noFill/>
        </p:spPr>
        <p:txBody>
          <a:bodyPr wrap="square" rtlCol="0">
            <a:spAutoFit/>
          </a:bodyPr>
          <a:lstStyle/>
          <a:p>
            <a:r>
              <a:rPr lang="fr-FR" sz="2000" i="1" dirty="0">
                <a:solidFill>
                  <a:srgbClr val="F5CA00"/>
                </a:solidFill>
                <a:latin typeface="Verdana" panose="020B0604030504040204" pitchFamily="34" charset="0"/>
                <a:ea typeface="Verdana" panose="020B0604030504040204" pitchFamily="34" charset="0"/>
                <a:cs typeface="Verdana" panose="020B0604030504040204" pitchFamily="34" charset="0"/>
              </a:rPr>
              <a:t>« Un événement domina dès son début la vie antique de la Sicile : la fondation de ces colonies grecques qui surent en peu de temps imposer une domination territoriale et leur civilisation. »</a:t>
            </a:r>
            <a:endParaRPr lang="fr-FR"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pPr algn="r"/>
            <a:r>
              <a:rPr lang="fr-FR" dirty="0">
                <a:solidFill>
                  <a:srgbClr val="F5CA00"/>
                </a:solidFill>
                <a:latin typeface="Verdana" panose="020B0604030504040204" pitchFamily="34" charset="0"/>
                <a:ea typeface="Verdana" panose="020B0604030504040204" pitchFamily="34" charset="0"/>
                <a:cs typeface="Verdana" panose="020B0604030504040204" pitchFamily="34" charset="0"/>
              </a:rPr>
              <a:t>B. Pace </a:t>
            </a:r>
          </a:p>
          <a:p>
            <a:pPr algn="r"/>
            <a:r>
              <a:rPr lang="fr-FR" i="1" dirty="0">
                <a:solidFill>
                  <a:srgbClr val="F5CA00"/>
                </a:solidFill>
                <a:latin typeface="Verdana" panose="020B0604030504040204" pitchFamily="34" charset="0"/>
                <a:ea typeface="Verdana" panose="020B0604030504040204" pitchFamily="34" charset="0"/>
                <a:cs typeface="Verdana" panose="020B0604030504040204" pitchFamily="34" charset="0"/>
              </a:rPr>
              <a:t>Arte e </a:t>
            </a:r>
            <a:r>
              <a:rPr lang="fr-FR" i="1" dirty="0" err="1">
                <a:solidFill>
                  <a:srgbClr val="F5CA00"/>
                </a:solidFill>
                <a:latin typeface="Verdana" panose="020B0604030504040204" pitchFamily="34" charset="0"/>
                <a:ea typeface="Verdana" panose="020B0604030504040204" pitchFamily="34" charset="0"/>
                <a:cs typeface="Verdana" panose="020B0604030504040204" pitchFamily="34" charset="0"/>
              </a:rPr>
              <a:t>Civiltà</a:t>
            </a:r>
            <a:r>
              <a:rPr lang="fr-FR" i="1" dirty="0">
                <a:solidFill>
                  <a:srgbClr val="F5CA00"/>
                </a:solidFill>
                <a:latin typeface="Verdana" panose="020B0604030504040204" pitchFamily="34" charset="0"/>
                <a:ea typeface="Verdana" panose="020B0604030504040204" pitchFamily="34" charset="0"/>
                <a:cs typeface="Verdana" panose="020B0604030504040204" pitchFamily="34" charset="0"/>
              </a:rPr>
              <a:t> </a:t>
            </a:r>
            <a:r>
              <a:rPr lang="fr-FR" i="1" dirty="0" err="1">
                <a:solidFill>
                  <a:srgbClr val="F5CA00"/>
                </a:solidFill>
                <a:latin typeface="Verdana" panose="020B0604030504040204" pitchFamily="34" charset="0"/>
                <a:ea typeface="Verdana" panose="020B0604030504040204" pitchFamily="34" charset="0"/>
                <a:cs typeface="Verdana" panose="020B0604030504040204" pitchFamily="34" charset="0"/>
              </a:rPr>
              <a:t>della</a:t>
            </a:r>
            <a:r>
              <a:rPr lang="fr-FR" i="1" dirty="0">
                <a:solidFill>
                  <a:srgbClr val="F5CA00"/>
                </a:solidFill>
                <a:latin typeface="Verdana" panose="020B0604030504040204" pitchFamily="34" charset="0"/>
                <a:ea typeface="Verdana" panose="020B0604030504040204" pitchFamily="34" charset="0"/>
                <a:cs typeface="Verdana" panose="020B0604030504040204" pitchFamily="34" charset="0"/>
              </a:rPr>
              <a:t> </a:t>
            </a:r>
            <a:r>
              <a:rPr lang="fr-FR" i="1" dirty="0" err="1">
                <a:solidFill>
                  <a:srgbClr val="F5CA00"/>
                </a:solidFill>
                <a:latin typeface="Verdana" panose="020B0604030504040204" pitchFamily="34" charset="0"/>
                <a:ea typeface="Verdana" panose="020B0604030504040204" pitchFamily="34" charset="0"/>
                <a:cs typeface="Verdana" panose="020B0604030504040204" pitchFamily="34" charset="0"/>
              </a:rPr>
              <a:t>Sicilia</a:t>
            </a:r>
            <a:r>
              <a:rPr lang="fr-FR" i="1" dirty="0">
                <a:solidFill>
                  <a:srgbClr val="F5CA00"/>
                </a:solidFill>
                <a:latin typeface="Verdana" panose="020B0604030504040204" pitchFamily="34" charset="0"/>
                <a:ea typeface="Verdana" panose="020B0604030504040204" pitchFamily="34" charset="0"/>
                <a:cs typeface="Verdana" panose="020B0604030504040204" pitchFamily="34" charset="0"/>
              </a:rPr>
              <a:t> </a:t>
            </a:r>
            <a:r>
              <a:rPr lang="fr-FR" i="1" dirty="0" err="1">
                <a:solidFill>
                  <a:srgbClr val="F5CA00"/>
                </a:solidFill>
                <a:latin typeface="Verdana" panose="020B0604030504040204" pitchFamily="34" charset="0"/>
                <a:ea typeface="Verdana" panose="020B0604030504040204" pitchFamily="34" charset="0"/>
                <a:cs typeface="Verdana" panose="020B0604030504040204" pitchFamily="34" charset="0"/>
              </a:rPr>
              <a:t>antica</a:t>
            </a:r>
            <a:r>
              <a:rPr lang="fr-FR" dirty="0">
                <a:solidFill>
                  <a:srgbClr val="F5CA00"/>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712900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BF5BE18-2B0A-FA48-B2CF-56DF451114EB}"/>
              </a:ext>
            </a:extLst>
          </p:cNvPr>
          <p:cNvSpPr txBox="1"/>
          <p:nvPr/>
        </p:nvSpPr>
        <p:spPr>
          <a:xfrm>
            <a:off x="0" y="133564"/>
            <a:ext cx="12192000" cy="1508105"/>
          </a:xfrm>
          <a:prstGeom prst="rect">
            <a:avLst/>
          </a:prstGeom>
          <a:noFill/>
        </p:spPr>
        <p:txBody>
          <a:bodyPr wrap="square" rtlCol="0">
            <a:spAutoFit/>
          </a:bodyPr>
          <a:lstStyle/>
          <a:p>
            <a:pPr algn="ctr"/>
            <a:r>
              <a:rPr lang="fr-FR" sz="2400" b="1" dirty="0">
                <a:solidFill>
                  <a:srgbClr val="F5CA00"/>
                </a:solidFill>
                <a:latin typeface="Verdana" panose="020B0604030504040204" pitchFamily="34" charset="0"/>
                <a:ea typeface="Verdana" panose="020B0604030504040204" pitchFamily="34" charset="0"/>
                <a:cs typeface="Verdana" panose="020B0604030504040204" pitchFamily="34" charset="0"/>
              </a:rPr>
              <a:t>La colonisation grecque</a:t>
            </a:r>
          </a:p>
          <a:p>
            <a:pPr algn="ctr"/>
            <a:r>
              <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rPr>
              <a:t>(du VIII au VIe siècle avant J.-C.)</a:t>
            </a:r>
          </a:p>
          <a:p>
            <a:pPr algn="ctr"/>
            <a:endParaRPr lang="fr-FR" sz="2400"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endParaRPr lang="fr-FR" sz="2000" dirty="0">
              <a:solidFill>
                <a:srgbClr val="F5CA0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 3">
            <a:extLst>
              <a:ext uri="{FF2B5EF4-FFF2-40B4-BE49-F238E27FC236}">
                <a16:creationId xmlns:a16="http://schemas.microsoft.com/office/drawing/2014/main" id="{D31267E9-1AFC-5145-A510-CC7DB3D29D25}"/>
              </a:ext>
            </a:extLst>
          </p:cNvPr>
          <p:cNvPicPr>
            <a:picLocks noChangeAspect="1"/>
          </p:cNvPicPr>
          <p:nvPr/>
        </p:nvPicPr>
        <p:blipFill>
          <a:blip r:embed="rId3"/>
          <a:stretch>
            <a:fillRect/>
          </a:stretch>
        </p:blipFill>
        <p:spPr>
          <a:xfrm>
            <a:off x="4070554" y="1078432"/>
            <a:ext cx="7895303" cy="5779568"/>
          </a:xfrm>
          <a:prstGeom prst="rect">
            <a:avLst/>
          </a:prstGeom>
        </p:spPr>
      </p:pic>
      <p:sp>
        <p:nvSpPr>
          <p:cNvPr id="5" name="ZoneTexte 4">
            <a:extLst>
              <a:ext uri="{FF2B5EF4-FFF2-40B4-BE49-F238E27FC236}">
                <a16:creationId xmlns:a16="http://schemas.microsoft.com/office/drawing/2014/main" id="{210DB4F6-5310-8C4B-BED5-BE201B29CAA4}"/>
              </a:ext>
            </a:extLst>
          </p:cNvPr>
          <p:cNvSpPr txBox="1"/>
          <p:nvPr/>
        </p:nvSpPr>
        <p:spPr>
          <a:xfrm>
            <a:off x="0" y="2438401"/>
            <a:ext cx="4070554" cy="2031325"/>
          </a:xfrm>
          <a:prstGeom prst="rect">
            <a:avLst/>
          </a:prstGeom>
          <a:noFill/>
        </p:spPr>
        <p:txBody>
          <a:bodyPr wrap="square" rtlCol="0">
            <a:spAutoFit/>
          </a:bodyPr>
          <a:lstStyle/>
          <a:p>
            <a:r>
              <a:rPr lang="fr-FR" dirty="0">
                <a:solidFill>
                  <a:srgbClr val="F5CA00"/>
                </a:solidFill>
                <a:latin typeface="Verdana" panose="020B0604030504040204" pitchFamily="34" charset="0"/>
                <a:ea typeface="Verdana" panose="020B0604030504040204" pitchFamily="34" charset="0"/>
                <a:cs typeface="Verdana" panose="020B0604030504040204" pitchFamily="34" charset="0"/>
              </a:rPr>
              <a:t>À partir de l’exemple ci-contre, d’une inscription trouvée à Cyrène (dans l’actuelle Libye).</a:t>
            </a:r>
          </a:p>
          <a:p>
            <a:endParaRPr lang="fr-FR" dirty="0">
              <a:solidFill>
                <a:srgbClr val="F5CA00"/>
              </a:solidFill>
              <a:latin typeface="Verdana" panose="020B0604030504040204" pitchFamily="34" charset="0"/>
              <a:ea typeface="Verdana" panose="020B0604030504040204" pitchFamily="34" charset="0"/>
              <a:cs typeface="Verdana" panose="020B0604030504040204" pitchFamily="34" charset="0"/>
            </a:endParaRPr>
          </a:p>
          <a:p>
            <a:r>
              <a:rPr lang="fr-FR" dirty="0">
                <a:solidFill>
                  <a:srgbClr val="F5CA00"/>
                </a:solidFill>
                <a:latin typeface="Verdana" panose="020B0604030504040204" pitchFamily="34" charset="0"/>
                <a:ea typeface="Verdana" panose="020B0604030504040204" pitchFamily="34" charset="0"/>
                <a:cs typeface="Verdana" panose="020B0604030504040204" pitchFamily="34" charset="0"/>
              </a:rPr>
              <a:t>Nous vous proposons un cas de colonisation qui expose ses difficulté et son déroulement…</a:t>
            </a:r>
          </a:p>
        </p:txBody>
      </p:sp>
    </p:spTree>
    <p:extLst>
      <p:ext uri="{BB962C8B-B14F-4D97-AF65-F5344CB8AC3E}">
        <p14:creationId xmlns:p14="http://schemas.microsoft.com/office/powerpoint/2010/main" val="163075918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11866</TotalTime>
  <Words>4437</Words>
  <Application>Microsoft Macintosh PowerPoint</Application>
  <PresentationFormat>Grand écran</PresentationFormat>
  <Paragraphs>498</Paragraphs>
  <Slides>60</Slides>
  <Notes>49</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60</vt:i4>
      </vt:variant>
    </vt:vector>
  </HeadingPairs>
  <TitlesOfParts>
    <vt:vector size="65" baseType="lpstr">
      <vt:lpstr>Arial</vt:lpstr>
      <vt:lpstr>Calibri</vt:lpstr>
      <vt:lpstr>Calibri Light</vt:lpstr>
      <vt:lpstr>Verdana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147</cp:revision>
  <dcterms:created xsi:type="dcterms:W3CDTF">2021-10-07T16:24:23Z</dcterms:created>
  <dcterms:modified xsi:type="dcterms:W3CDTF">2021-11-10T08:50:15Z</dcterms:modified>
</cp:coreProperties>
</file>