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98" r:id="rId4"/>
    <p:sldMasterId id="2147483702" r:id="rId5"/>
    <p:sldMasterId id="2147483707" r:id="rId6"/>
    <p:sldMasterId id="2147483720" r:id="rId7"/>
    <p:sldMasterId id="2147483724" r:id="rId8"/>
    <p:sldMasterId id="2147483729" r:id="rId9"/>
  </p:sldMasterIdLst>
  <p:notesMasterIdLst>
    <p:notesMasterId r:id="rId69"/>
  </p:notesMasterIdLst>
  <p:sldIdLst>
    <p:sldId id="256" r:id="rId10"/>
    <p:sldId id="266" r:id="rId11"/>
    <p:sldId id="268" r:id="rId12"/>
    <p:sldId id="419" r:id="rId13"/>
    <p:sldId id="263" r:id="rId14"/>
    <p:sldId id="286" r:id="rId15"/>
    <p:sldId id="421" r:id="rId16"/>
    <p:sldId id="422" r:id="rId17"/>
    <p:sldId id="308" r:id="rId18"/>
    <p:sldId id="267" r:id="rId19"/>
    <p:sldId id="265" r:id="rId20"/>
    <p:sldId id="258" r:id="rId21"/>
    <p:sldId id="324" r:id="rId22"/>
    <p:sldId id="390" r:id="rId23"/>
    <p:sldId id="312" r:id="rId24"/>
    <p:sldId id="420" r:id="rId25"/>
    <p:sldId id="303" r:id="rId26"/>
    <p:sldId id="394" r:id="rId27"/>
    <p:sldId id="383" r:id="rId28"/>
    <p:sldId id="322" r:id="rId29"/>
    <p:sldId id="362" r:id="rId30"/>
    <p:sldId id="395" r:id="rId31"/>
    <p:sldId id="291" r:id="rId32"/>
    <p:sldId id="351" r:id="rId33"/>
    <p:sldId id="352" r:id="rId34"/>
    <p:sldId id="380" r:id="rId35"/>
    <p:sldId id="260" r:id="rId36"/>
    <p:sldId id="323" r:id="rId37"/>
    <p:sldId id="404" r:id="rId38"/>
    <p:sldId id="401" r:id="rId39"/>
    <p:sldId id="396" r:id="rId40"/>
    <p:sldId id="314" r:id="rId41"/>
    <p:sldId id="313" r:id="rId42"/>
    <p:sldId id="259" r:id="rId43"/>
    <p:sldId id="317" r:id="rId44"/>
    <p:sldId id="413" r:id="rId45"/>
    <p:sldId id="414" r:id="rId46"/>
    <p:sldId id="320" r:id="rId47"/>
    <p:sldId id="416" r:id="rId48"/>
    <p:sldId id="319" r:id="rId49"/>
    <p:sldId id="318" r:id="rId50"/>
    <p:sldId id="271" r:id="rId51"/>
    <p:sldId id="273" r:id="rId52"/>
    <p:sldId id="399" r:id="rId53"/>
    <p:sldId id="397" r:id="rId54"/>
    <p:sldId id="398" r:id="rId55"/>
    <p:sldId id="400" r:id="rId56"/>
    <p:sldId id="402" r:id="rId57"/>
    <p:sldId id="415" r:id="rId58"/>
    <p:sldId id="403" r:id="rId59"/>
    <p:sldId id="417" r:id="rId60"/>
    <p:sldId id="418" r:id="rId61"/>
    <p:sldId id="412" r:id="rId62"/>
    <p:sldId id="409" r:id="rId63"/>
    <p:sldId id="408" r:id="rId64"/>
    <p:sldId id="406" r:id="rId65"/>
    <p:sldId id="264" r:id="rId66"/>
    <p:sldId id="411" r:id="rId67"/>
    <p:sldId id="388" r:id="rId6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5D433-4DAA-4E03-8A7B-410BEEF4F538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A646-4A70-4AAF-AC98-D45D47F867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33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EB15D3E-56BD-4278-ADB8-C58D27CC7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61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C3F8F3-F7D7-4CED-9BE9-6E318E22861D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61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34B7E46-59DD-4667-AC33-9F6D20E45C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515938"/>
            <a:ext cx="4568825" cy="2570162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6E10A0A-B632-4FA1-94BB-2779FB0D5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>
            <a:extLst>
              <a:ext uri="{FF2B5EF4-FFF2-40B4-BE49-F238E27FC236}">
                <a16:creationId xmlns:a16="http://schemas.microsoft.com/office/drawing/2014/main" id="{4C4BB231-7258-4066-AB0C-3D621E47B8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>
            <a:extLst>
              <a:ext uri="{FF2B5EF4-FFF2-40B4-BE49-F238E27FC236}">
                <a16:creationId xmlns:a16="http://schemas.microsoft.com/office/drawing/2014/main" id="{8511F04D-AB51-40D3-B274-B1F144BD78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700" name="Espace réservé du numéro de diapositive 3">
            <a:extLst>
              <a:ext uri="{FF2B5EF4-FFF2-40B4-BE49-F238E27FC236}">
                <a16:creationId xmlns:a16="http://schemas.microsoft.com/office/drawing/2014/main" id="{E54ABD8F-5DE8-43C6-995B-35D3CA39A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98CFF6-6A58-474C-AAA4-7AD07AAAD856}" type="slidenum"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06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7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359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5A5754-6770-4899-B6D8-090384A3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248BD-FD72-46F6-85EB-77D5B1DAD752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4A144-FE07-4E92-8B1E-21C42714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FD02E2-B88B-43EE-B002-C09025B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F79A0-0216-42FD-8B18-9FB7F4B81F6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3902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574E40-76C4-4516-8378-98DBC7EC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0A21E-8450-49E8-981E-51A1639ED124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037AF3-7D1C-47F8-833B-2017090E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C4E244-055A-4239-B426-A402F66A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8C7EF-71A8-4F70-9323-86D2C6D1204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2438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AC25A1-6EA5-4D52-8244-38D06983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0D6AE-06C2-468E-8C7E-6B5D8A285A65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6AA6C6-6058-4623-96CB-1D5176B3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CADFB0-E48F-478A-BD2E-25A7F6BF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A31FB-26BD-4790-B71F-20597B5E99D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877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FD289CE-CE2E-41F7-9FC0-03E5B96BC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7280A-3C22-405E-A317-6469824283AC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A485CE9-8482-42D7-96D1-9D7043D4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9B46832-96FA-4C8A-A149-F457FA0B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9616E-AEE3-496A-BEF5-CA5F46C4970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951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82951FC-60E2-447D-8490-A309B49F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31D30-8301-4787-8AE4-F373DD4F9BE8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35BE8DF-4627-47D3-94A6-1B7C778B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D9809EF-7272-415F-B85F-8C093056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D01D1-A28C-49C8-8790-61DB9754B6C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00212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042EE231-7322-46FB-9C3E-0CD3028B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19BE9-2495-4AF0-9870-3343453C154A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24FA90B-00F6-4BF1-B46E-3F81383B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DBD075FE-5A55-4E3D-B00A-BFBB0EA1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4E58E-FB3D-4E7C-B84A-22E3248801D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10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6E9559D1-F9F6-41F5-833A-6A81D6375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32128-1E95-4D0C-9ABF-A2CAF61D3352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F62245E5-3F43-4B98-AC2F-3EA63195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8C10EA84-C68C-4B52-A984-2AC4013C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C15EE-DB9A-49A1-8343-A9A696C4EA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10017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A70C716-9A17-4D6F-8139-3B1CB476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60047-75B3-4798-B7E6-8DD6BEC4D8D2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1C20153-6320-4F07-8931-E2EA523A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3740953-A5B2-4A74-8D8C-56599004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8B264-2463-4F41-8AD3-C1FBF4BDD01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343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847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F89C301-BD7B-4A27-AA0A-9B60671F0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D4889-A074-46EA-976A-E505E4D52331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FAC8DDA-B9F6-464B-94C2-E840F26A3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1348BD3-7A47-4835-8B67-DDF98BF4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F1212-553D-469A-91D4-9DF0C783BB8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5399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536E6D-E4B7-4B9E-BDFE-E5BD03A0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F00-563C-48AB-80CD-824BC33B794D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537D4F-6F8B-43B5-9763-71AAC538A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959B79-97F6-4EDF-85DE-F7DA5667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81E1A-338E-4B73-A5E7-7908EF143D9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98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80DA86-A09A-4939-8674-4B909DDD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85502-3D7A-40B0-B997-3E1A258F0485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B16160-3939-4D25-913C-644F4806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9314F-36FA-4360-88BF-C28CC692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E73AE-34F9-4076-B419-C65B7841B0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5644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ndeau court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71726" y="1500174"/>
            <a:ext cx="9436101" cy="47244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None/>
              <a:defRPr sz="1000">
                <a:solidFill>
                  <a:srgbClr val="0000CC"/>
                </a:solidFill>
              </a:defRPr>
            </a:lvl6pPr>
            <a:lvl7pPr>
              <a:buNone/>
              <a:defRPr sz="900">
                <a:solidFill>
                  <a:srgbClr val="0000CC"/>
                </a:solidFill>
              </a:defRPr>
            </a:lvl7pPr>
            <a:lvl8pPr>
              <a:buNone/>
              <a:defRPr/>
            </a:lvl8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6DF3A-FF24-432B-8A2F-8EA8D816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1734" y="6484939"/>
            <a:ext cx="1900767" cy="365125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635BBA-B35C-4BDD-9FFD-0DE6FB64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751" y="6492876"/>
            <a:ext cx="6381749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419B90-D489-433F-9156-5EAA05F7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4939"/>
            <a:ext cx="666751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DE7BF7D-1893-43C9-8A0B-C12F9F00F47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286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8320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956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7840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208088"/>
            <a:ext cx="53763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2" y="1208088"/>
            <a:ext cx="537844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832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910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12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374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02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142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57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91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69876"/>
            <a:ext cx="2743200" cy="5464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69876"/>
            <a:ext cx="8026400" cy="5464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930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ndeau court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71726" y="1500174"/>
            <a:ext cx="9436101" cy="47244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None/>
              <a:defRPr sz="1000">
                <a:solidFill>
                  <a:srgbClr val="0000CC"/>
                </a:solidFill>
              </a:defRPr>
            </a:lvl6pPr>
            <a:lvl7pPr>
              <a:buNone/>
              <a:defRPr sz="900">
                <a:solidFill>
                  <a:srgbClr val="0000CC"/>
                </a:solidFill>
              </a:defRPr>
            </a:lvl7pPr>
            <a:lvl8pPr>
              <a:buNone/>
              <a:defRPr/>
            </a:lvl8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9564FA-10B6-462B-9B5D-0CE8D6A65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1734" y="6484939"/>
            <a:ext cx="1900767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DBBBCE-9D02-4478-ACB4-B9AE7FE3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751" y="6492876"/>
            <a:ext cx="6381749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7B3A34-2CD0-4082-AB7B-DECCA07B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4939"/>
            <a:ext cx="666751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fld id="{B08FCD72-7C23-4A0E-BD32-0C9DD3B7489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3411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au court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71726" y="1500174"/>
            <a:ext cx="9436101" cy="47244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None/>
              <a:defRPr sz="1000">
                <a:solidFill>
                  <a:srgbClr val="0000CC"/>
                </a:solidFill>
              </a:defRPr>
            </a:lvl6pPr>
            <a:lvl7pPr>
              <a:buNone/>
              <a:defRPr sz="900">
                <a:solidFill>
                  <a:srgbClr val="0000CC"/>
                </a:solidFill>
              </a:defRPr>
            </a:lvl7pPr>
            <a:lvl8pPr>
              <a:buNone/>
              <a:defRPr/>
            </a:lvl8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F4008B-0EB6-45B9-8416-55E7B16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1734" y="6484939"/>
            <a:ext cx="1900767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0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713A7E-08D9-4B7B-9A4D-794C5E840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751" y="6492876"/>
            <a:ext cx="6381749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0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B30D25-F054-4080-A9C1-7BA572FA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4939"/>
            <a:ext cx="666751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fld id="{C61E6496-4D82-4466-BB4B-A99C77BC369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9871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5DDCA1-1CA4-42F4-B373-B22C0974D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313B04F-D402-4FE2-8AD9-F9CC9E629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it-IT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7C6C82-02AD-48AF-BA3A-D0F8B7300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>
                <a:solidFill>
                  <a:srgbClr val="31859C"/>
                </a:solidFill>
                <a:latin typeface="Calibri" panose="020F0502020204030204" pitchFamily="34" charset="0"/>
              </a:defRPr>
            </a:lvl1pPr>
          </a:lstStyle>
          <a:p>
            <a:fld id="{DF78B0DA-3BAE-4E48-9C25-B10E368FC43E}" type="slidenum">
              <a:rPr lang="fr-FR" altLang="fr-FR"/>
              <a:pPr/>
              <a:t>‹N°›</a:t>
            </a:fld>
            <a:r>
              <a:rPr lang="fr-FR" altLang="fr-FR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381926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20F66-84C3-4561-93FE-3C17A7176F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6553200"/>
            <a:ext cx="2641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0000CC"/>
                </a:solidFill>
              </a:defRPr>
            </a:lvl1pPr>
          </a:lstStyle>
          <a:p>
            <a:r>
              <a:rPr lang="fr-FR" altLang="fr-FR"/>
              <a:t> &gt;</a:t>
            </a:r>
            <a:r>
              <a:rPr lang="fr-FR" altLang="fr-FR">
                <a:solidFill>
                  <a:srgbClr val="000000"/>
                </a:solidFill>
              </a:rPr>
              <a:t> </a:t>
            </a:r>
            <a:fld id="{D04DCB6E-C9F0-4566-8B12-C9D8F85D7F92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2DD017-A6BA-4166-A83A-B94CC4A13DC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xfrm>
            <a:off x="508001" y="6553200"/>
            <a:ext cx="6261100" cy="3048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5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au court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71726" y="1500174"/>
            <a:ext cx="9436101" cy="47244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None/>
              <a:defRPr sz="1000">
                <a:solidFill>
                  <a:srgbClr val="0000CC"/>
                </a:solidFill>
              </a:defRPr>
            </a:lvl6pPr>
            <a:lvl7pPr>
              <a:buNone/>
              <a:defRPr sz="900">
                <a:solidFill>
                  <a:srgbClr val="0000CC"/>
                </a:solidFill>
              </a:defRPr>
            </a:lvl7pPr>
            <a:lvl8pPr>
              <a:buNone/>
              <a:defRPr/>
            </a:lvl8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F08737-CC29-4C85-B463-406C2B45C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1734" y="6484939"/>
            <a:ext cx="1900767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0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89D147-29FB-49AE-A211-79C623C9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751" y="6492876"/>
            <a:ext cx="6381749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0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DD62F-5FB8-4388-9DD9-6A9B7C05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4939"/>
            <a:ext cx="666751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fld id="{EA2E5725-100B-4278-86BB-390EA9597FC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477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181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AA7E74-BBF9-46F3-B78B-A173747E5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686857-74D6-48F7-83D2-8C33A35AEF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it-IT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E61851-28A6-4000-B383-3864D836E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>
                <a:solidFill>
                  <a:srgbClr val="31859C"/>
                </a:solidFill>
                <a:latin typeface="Calibri" panose="020F0502020204030204" pitchFamily="34" charset="0"/>
              </a:defRPr>
            </a:lvl1pPr>
          </a:lstStyle>
          <a:p>
            <a:fld id="{9D6DC1AF-9EAB-4811-8575-397595EC3193}" type="slidenum">
              <a:rPr lang="fr-FR" altLang="fr-FR"/>
              <a:pPr/>
              <a:t>‹N°›</a:t>
            </a:fld>
            <a:r>
              <a:rPr lang="fr-FR" altLang="fr-FR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672782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6C055EF-E8A4-4B66-AB58-EC292988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223D0F7-B312-4817-B6B5-B4D3BDB4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18C6EF-605D-4081-893F-E3F0B36E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0000CC"/>
                </a:solidFill>
              </a:defRPr>
            </a:lvl1pPr>
          </a:lstStyle>
          <a:p>
            <a:fld id="{F9F93441-F012-46DC-B1BE-BB513C3FB4DA}" type="slidenum">
              <a:rPr lang="it-IT" altLang="fr-FR"/>
              <a:pPr/>
              <a:t>‹N°›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2682566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EBF564-C23E-45B8-95D3-25C4BB2D46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6553200"/>
            <a:ext cx="2641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0000CC"/>
                </a:solidFill>
              </a:defRPr>
            </a:lvl1pPr>
          </a:lstStyle>
          <a:p>
            <a:r>
              <a:rPr lang="fr-FR" altLang="fr-FR"/>
              <a:t> &gt;</a:t>
            </a:r>
            <a:r>
              <a:rPr lang="fr-FR" altLang="fr-FR">
                <a:solidFill>
                  <a:srgbClr val="000000"/>
                </a:solidFill>
              </a:rPr>
              <a:t> </a:t>
            </a:r>
            <a:fld id="{F2C78F32-A09D-425C-A5D4-F15C426D174D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FCAA96-5033-4DE8-9501-FDBE8748FB38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xfrm>
            <a:off x="508001" y="6553200"/>
            <a:ext cx="6261100" cy="3048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096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6C43C6-EAA6-4CFE-986B-DD79C893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E39D-37F3-4978-A758-1947725DDD08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B82C7D-61C6-4824-8B0F-B12AB486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B17C29-4C6C-4D30-BCB8-EF529EA3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BC7A3-41F2-4FA3-8C5A-0401D956D08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9762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969CE2-5794-4990-B93E-C8242794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716CA-3B85-4F0B-AFFA-C8245E9B2C72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52C88E-215C-4661-811C-69A176FB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AEBE2D-6878-4AAC-ADDD-1D8544F8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F4966-DD40-4C41-AF15-DA1DC6DE073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169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4661F9-1EBA-4214-8F14-03F71650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62D-4F5F-4110-8792-6226A8CAAD92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AA0A16-4E10-44C8-B2F6-E2DA481F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71B5A-1C82-4856-8362-D7149E29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930DC-9902-4561-B356-AB5185333C6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419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E660A10-3C5F-4FC0-A2FE-66A8CA86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14B63-91B5-4361-833F-AADE403F4C3A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7652182-5C4A-4B78-A23B-C065D3E5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5D1C152-AEB4-4C80-9997-F420573D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6D28F-94F5-4E35-B94C-3CC28898EBC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3253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B5CE2DE-7CD0-4550-834C-14C446EA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7BFA3-42B4-47BE-B384-259657428F2B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E31EADD-C751-4DE0-8541-DE070458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6BAC91B3-6223-43EE-A1DE-6F59A182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64191-B289-4DAA-84CE-E2DE931C1A8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6320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43D84F30-806B-441A-8CE4-9C79307A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57FB-38B3-492A-9441-7CBE525BD25E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4B8AADB1-7563-490E-80EF-DAF48C21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ABD26A3A-F8A7-4493-8AEE-7ACAD585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095D9-5B79-444C-AF19-9167A1BB3A4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9437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AC1FB37-79D8-4E53-8BC9-69088BA6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1D980-4DD9-4F03-92BF-EFC481EC0D8F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CFAF2A0-A1B4-426E-9BCB-9FB6AEC0C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B58356CF-32E4-4213-9790-A25500DC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5B86E-F7D5-4348-A804-99387E32F48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528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5039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55B79EE-42CC-461F-AFEF-2C3730B73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514FB-D5D3-4ACF-B970-15C09D09832E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F5E7CA0-092F-468D-B3B0-195B2141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77AA32C-EAFA-43DF-8660-CBC3DA9F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57909-2968-497B-8540-FD4905856A5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09379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4E78046-1213-4E85-9CD8-21AE7C3B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39B2F-A630-4321-AF9D-4EB749F085F6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68F29F6-9AE2-49CC-B0D0-69D6104C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10051F7-3B6F-4F00-9031-1A48ECEB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58AC9-C2ED-4DC7-A939-20D7BB316FB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35156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2EC0E7-DC7F-42B9-988A-06B9E981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E7EED-86AB-48EE-8603-ECF3EBFDBC1D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E51F2-1AB2-4BE1-AE4F-A6A68205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D3356F-0BCA-4C21-A6C2-696A61DE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6B2E7-76E1-435E-9012-A50FB7F8298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5849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BE5753-B1CA-477C-BE4E-B27C685B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01AFF-3C1B-4B9C-939B-63FF83A27A66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41B2B9-AF31-460C-AAF2-4E00BE8F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3C21A0-2222-4967-BBCD-8853D0BE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D4D21-4F79-4910-AC36-AB2B1F8361F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9064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ndeau court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71726" y="1500174"/>
            <a:ext cx="9436101" cy="47244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None/>
              <a:defRPr sz="1000">
                <a:solidFill>
                  <a:srgbClr val="0000CC"/>
                </a:solidFill>
              </a:defRPr>
            </a:lvl6pPr>
            <a:lvl7pPr>
              <a:buNone/>
              <a:defRPr sz="900">
                <a:solidFill>
                  <a:srgbClr val="0000CC"/>
                </a:solidFill>
              </a:defRPr>
            </a:lvl7pPr>
            <a:lvl8pPr>
              <a:buNone/>
              <a:defRPr/>
            </a:lvl8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780F76-B792-4639-913A-0E3B7B35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1734" y="6484939"/>
            <a:ext cx="1900767" cy="365125"/>
          </a:xfrm>
        </p:spPr>
        <p:txBody>
          <a:bodyPr/>
          <a:lstStyle>
            <a:lvl1pPr algn="l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2323C2-2059-4AFB-B344-98E73C584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751" y="6492876"/>
            <a:ext cx="6381749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D71CD0-8F98-43F5-AF72-53FBB49B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4939"/>
            <a:ext cx="666751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F93B78F6-DB8E-49E0-A0E1-5E0193960C3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0506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au court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71726" y="1500174"/>
            <a:ext cx="9436101" cy="47244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None/>
              <a:defRPr sz="1000">
                <a:solidFill>
                  <a:srgbClr val="0000CC"/>
                </a:solidFill>
              </a:defRPr>
            </a:lvl6pPr>
            <a:lvl7pPr>
              <a:buNone/>
              <a:defRPr sz="900">
                <a:solidFill>
                  <a:srgbClr val="0000CC"/>
                </a:solidFill>
              </a:defRPr>
            </a:lvl7pPr>
            <a:lvl8pPr>
              <a:buNone/>
              <a:defRPr/>
            </a:lvl8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3656F6-9C03-46A9-ADD6-443A0FCA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1734" y="6484939"/>
            <a:ext cx="1900767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0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F7049A-D458-4498-B397-A00F4AB7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751" y="6492876"/>
            <a:ext cx="6381749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0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64B059-9339-45C6-A782-14AB835C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4939"/>
            <a:ext cx="666751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fld id="{55B7BEB9-2B63-48CB-88A0-1BAC823BACE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0257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E876BA-4FDA-4DB5-898B-F51682161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0" y="6553200"/>
            <a:ext cx="2641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0000CC"/>
                </a:solidFill>
              </a:defRPr>
            </a:lvl1pPr>
          </a:lstStyle>
          <a:p>
            <a:r>
              <a:rPr lang="fr-FR" altLang="fr-FR"/>
              <a:t> &gt;</a:t>
            </a:r>
            <a:r>
              <a:rPr lang="fr-FR" altLang="fr-FR">
                <a:solidFill>
                  <a:srgbClr val="000000"/>
                </a:solidFill>
              </a:rPr>
              <a:t> </a:t>
            </a:r>
            <a:fld id="{E657C0FA-8D1A-423B-AC48-5D7D16299CFD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72342D-74A1-4E3D-9E91-C2E28835816E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xfrm>
            <a:off x="508001" y="6553200"/>
            <a:ext cx="6261100" cy="3048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7937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au court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71726" y="1500174"/>
            <a:ext cx="9436101" cy="47244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None/>
              <a:defRPr sz="1000">
                <a:solidFill>
                  <a:srgbClr val="0000CC"/>
                </a:solidFill>
              </a:defRPr>
            </a:lvl6pPr>
            <a:lvl7pPr>
              <a:buNone/>
              <a:defRPr sz="900">
                <a:solidFill>
                  <a:srgbClr val="0000CC"/>
                </a:solidFill>
              </a:defRPr>
            </a:lvl7pPr>
            <a:lvl8pPr>
              <a:buNone/>
              <a:defRPr/>
            </a:lvl8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0417F4-5707-49A3-9ED7-FA1F6875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1734" y="6484939"/>
            <a:ext cx="1900767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FF65EE-FB8B-4585-A829-BEC96195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751" y="6492876"/>
            <a:ext cx="6381749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4ACAA0-98D6-4A95-A135-251C672E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4939"/>
            <a:ext cx="666751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tx1"/>
                </a:solidFill>
              </a:defRPr>
            </a:lvl1pPr>
          </a:lstStyle>
          <a:p>
            <a:fld id="{160468A7-C3FE-47E2-B667-04FE14C324F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799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829E11-0355-4C9B-A32C-E74EE4245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A5D257-E07D-4197-9B84-44C0B7A0C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it-IT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52A72B-40FE-49C7-A9CC-CBCFFB22E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1">
                <a:solidFill>
                  <a:srgbClr val="31859C"/>
                </a:solidFill>
                <a:latin typeface="Calibri" panose="020F0502020204030204" pitchFamily="34" charset="0"/>
              </a:defRPr>
            </a:lvl1pPr>
          </a:lstStyle>
          <a:p>
            <a:fld id="{0DCCE24D-FB43-4110-99D0-56146EA6BB5D}" type="slidenum">
              <a:rPr lang="fr-FR" altLang="fr-FR"/>
              <a:pPr/>
              <a:t>‹N°›</a:t>
            </a:fld>
            <a:r>
              <a:rPr lang="fr-FR" altLang="fr-FR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584923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44E491A-1559-4692-97A6-81081607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47D8ED6-80DD-4D63-AC95-ADC4D245D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80A741-B55D-469B-BC0F-3ECA8689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F75CBC37-354B-4ED3-A630-05D7F4A87BAF}" type="slidenum">
              <a:rPr lang="it-IT" altLang="fr-FR"/>
              <a:pPr/>
              <a:t>‹N°›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326229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549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au court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71726" y="1500174"/>
            <a:ext cx="9436101" cy="47244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s"/>
              <a:defRPr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None/>
              <a:defRPr sz="1000">
                <a:solidFill>
                  <a:srgbClr val="0000CC"/>
                </a:solidFill>
              </a:defRPr>
            </a:lvl6pPr>
            <a:lvl7pPr>
              <a:buNone/>
              <a:defRPr sz="900">
                <a:solidFill>
                  <a:srgbClr val="0000CC"/>
                </a:solidFill>
              </a:defRPr>
            </a:lvl7pPr>
            <a:lvl8pPr>
              <a:buNone/>
              <a:defRPr/>
            </a:lvl8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A8FEC1-BD06-4150-975D-4CBB0A689B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1734" y="6484939"/>
            <a:ext cx="1900767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0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A7BEAA-369D-4661-8EC9-8D438608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751" y="6492876"/>
            <a:ext cx="6381749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0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BB3DD2-2DFD-4CA6-942F-66EFB1AC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4939"/>
            <a:ext cx="666751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fld id="{422CCF4E-146B-4628-BB90-D48A9310733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7323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266D3A2-CBBF-400B-9BAB-513C3CC1C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84C4E1A-0337-4766-BD26-C990294D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000">
                <a:solidFill>
                  <a:srgbClr val="0000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PIRAUD - Les tunnels profonds face aux risques naturels - 07/12/10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5F96ED-E2BA-4EB6-ABDC-3FD9C755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solidFill>
                  <a:srgbClr val="0000CC"/>
                </a:solidFill>
              </a:defRPr>
            </a:lvl1pPr>
          </a:lstStyle>
          <a:p>
            <a:fld id="{EFF9DDF6-6F83-4731-A4BA-8A7512F0BA5E}" type="slidenum">
              <a:rPr lang="it-IT" altLang="fr-FR"/>
              <a:pPr/>
              <a:t>‹N°›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345292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87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36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51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2AC0B-8D54-4F4F-AF5E-96BDF8EEA94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2C0CD-62F4-4BA7-BEC3-AF6FEC2459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79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AC8E9913-E116-46AE-A080-83EC95FABB2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D24E6FB9-8C54-4CC4-B898-1F26600541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382EA5-1F69-4AEF-B9F9-DFFA42C20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CA48E5-2EB4-48DC-8927-97BB6A199780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D9104-F9AD-4C11-9F2D-922EFAF67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3D7F0A-69D5-49DE-ACF2-BABBF6464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03007FB-4A10-4981-B0B0-0CEA59B785E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092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826E6AD-5E85-4BA4-814B-4A0FE40A1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6987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E2B313-B4EA-4BFC-920F-0F0868E01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208088"/>
            <a:ext cx="109579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	Klik om de opmaakprofielen van de modeltekst te bewerken cbxxcvbxcbczbcvbncv</a:t>
            </a:r>
          </a:p>
          <a:p>
            <a:pPr lvl="1"/>
            <a:r>
              <a:rPr lang="en-US" altLang="fr-FR"/>
              <a:t>Tweede niveau</a:t>
            </a:r>
          </a:p>
          <a:p>
            <a:pPr lvl="2"/>
            <a:r>
              <a:rPr lang="en-US" altLang="fr-FR"/>
              <a:t>Derde niveau</a:t>
            </a:r>
          </a:p>
          <a:p>
            <a:pPr lvl="3"/>
            <a:r>
              <a:rPr lang="en-US" altLang="fr-FR"/>
              <a:t>Vierde niveau</a:t>
            </a:r>
          </a:p>
          <a:p>
            <a:pPr lvl="4"/>
            <a:r>
              <a:rPr lang="en-US" altLang="fr-FR"/>
              <a:t>Vijfde niveau</a:t>
            </a:r>
          </a:p>
        </p:txBody>
      </p:sp>
      <p:pic>
        <p:nvPicPr>
          <p:cNvPr id="1028" name="Picture 6" descr="background clean without Inogen">
            <a:extLst>
              <a:ext uri="{FF2B5EF4-FFF2-40B4-BE49-F238E27FC236}">
                <a16:creationId xmlns:a16="http://schemas.microsoft.com/office/drawing/2014/main" id="{96B8DF12-67C7-4F30-8069-D71944DAC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2192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19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Calibr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Calibr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Calibr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 i="1">
          <a:solidFill>
            <a:srgbClr val="70A489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i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titre 13">
            <a:extLst>
              <a:ext uri="{FF2B5EF4-FFF2-40B4-BE49-F238E27FC236}">
                <a16:creationId xmlns:a16="http://schemas.microsoft.com/office/drawing/2014/main" id="{A50E68B6-FF8E-433A-9C60-97085AB2114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76501" y="0"/>
            <a:ext cx="9715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3315" name="Line 8">
            <a:extLst>
              <a:ext uri="{FF2B5EF4-FFF2-40B4-BE49-F238E27FC236}">
                <a16:creationId xmlns:a16="http://schemas.microsoft.com/office/drawing/2014/main" id="{4E69AFB1-9F97-4FE7-BF19-89B7D62308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5552" y="1076326"/>
            <a:ext cx="9696449" cy="4763"/>
          </a:xfrm>
          <a:prstGeom prst="line">
            <a:avLst/>
          </a:prstGeom>
          <a:noFill/>
          <a:ln w="57150" cmpd="thickThin">
            <a:solidFill>
              <a:srgbClr val="BD12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800"/>
          </a:p>
        </p:txBody>
      </p:sp>
      <p:pic>
        <p:nvPicPr>
          <p:cNvPr id="13316" name="Image 5" descr="infrastructures.jpg">
            <a:extLst>
              <a:ext uri="{FF2B5EF4-FFF2-40B4-BE49-F238E27FC236}">
                <a16:creationId xmlns:a16="http://schemas.microsoft.com/office/drawing/2014/main" id="{A565210A-35AB-4F97-905A-AC99ED125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2"/>
          <a:stretch>
            <a:fillRect/>
          </a:stretch>
        </p:blipFill>
        <p:spPr bwMode="auto">
          <a:xfrm>
            <a:off x="0" y="1"/>
            <a:ext cx="2556933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34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titre 13">
            <a:extLst>
              <a:ext uri="{FF2B5EF4-FFF2-40B4-BE49-F238E27FC236}">
                <a16:creationId xmlns:a16="http://schemas.microsoft.com/office/drawing/2014/main" id="{31FE2C22-345F-491C-831B-ECCDEC9F8B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76501" y="0"/>
            <a:ext cx="9715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2291" name="Line 8">
            <a:extLst>
              <a:ext uri="{FF2B5EF4-FFF2-40B4-BE49-F238E27FC236}">
                <a16:creationId xmlns:a16="http://schemas.microsoft.com/office/drawing/2014/main" id="{03EFFBA6-FF34-405F-8109-A9A338A9F1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5552" y="1076326"/>
            <a:ext cx="9696449" cy="4763"/>
          </a:xfrm>
          <a:prstGeom prst="line">
            <a:avLst/>
          </a:prstGeom>
          <a:noFill/>
          <a:ln w="57150" cmpd="thickThin">
            <a:solidFill>
              <a:srgbClr val="BD12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800"/>
          </a:p>
        </p:txBody>
      </p:sp>
      <p:pic>
        <p:nvPicPr>
          <p:cNvPr id="12292" name="Image 5" descr="infrastructures.jpg">
            <a:extLst>
              <a:ext uri="{FF2B5EF4-FFF2-40B4-BE49-F238E27FC236}">
                <a16:creationId xmlns:a16="http://schemas.microsoft.com/office/drawing/2014/main" id="{05C6B50F-6F14-41E7-8EFF-E5C3D18EB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2"/>
          <a:stretch>
            <a:fillRect/>
          </a:stretch>
        </p:blipFill>
        <p:spPr bwMode="auto">
          <a:xfrm>
            <a:off x="0" y="1"/>
            <a:ext cx="2556933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4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665B8DA4-A4EB-4BFC-AD0A-2B070E007A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727D1915-5502-403D-80FD-7FBEC3AE22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F900CF-DCAD-456F-A18B-39C7A29CD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3F82DE-DD03-4342-BD33-1794B4E34AE0}" type="datetimeFigureOut">
              <a:rPr lang="fr-FR"/>
              <a:pPr>
                <a:defRPr/>
              </a:pPr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42D9EC-ECA2-48F2-A522-3EA06A67F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1F8520-FD9E-47CE-88DD-485A538A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43C4077-68DF-411C-A49B-1C8D83A247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881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titre 13">
            <a:extLst>
              <a:ext uri="{FF2B5EF4-FFF2-40B4-BE49-F238E27FC236}">
                <a16:creationId xmlns:a16="http://schemas.microsoft.com/office/drawing/2014/main" id="{E6259F4D-7436-40DA-B9F8-BD6BDEDE8E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76501" y="0"/>
            <a:ext cx="9715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43" name="Line 8">
            <a:extLst>
              <a:ext uri="{FF2B5EF4-FFF2-40B4-BE49-F238E27FC236}">
                <a16:creationId xmlns:a16="http://schemas.microsoft.com/office/drawing/2014/main" id="{025774BA-4D83-4FA6-9F8B-B91CD3AF40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5552" y="1076326"/>
            <a:ext cx="9696449" cy="4763"/>
          </a:xfrm>
          <a:prstGeom prst="line">
            <a:avLst/>
          </a:prstGeom>
          <a:noFill/>
          <a:ln w="57150" cmpd="thickThin">
            <a:solidFill>
              <a:srgbClr val="BD12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800"/>
          </a:p>
        </p:txBody>
      </p:sp>
      <p:pic>
        <p:nvPicPr>
          <p:cNvPr id="10244" name="Image 5" descr="infrastructures.jpg">
            <a:extLst>
              <a:ext uri="{FF2B5EF4-FFF2-40B4-BE49-F238E27FC236}">
                <a16:creationId xmlns:a16="http://schemas.microsoft.com/office/drawing/2014/main" id="{5E51EC54-AAB6-445F-93FA-195F1243A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2"/>
          <a:stretch>
            <a:fillRect/>
          </a:stretch>
        </p:blipFill>
        <p:spPr bwMode="auto">
          <a:xfrm>
            <a:off x="0" y="1"/>
            <a:ext cx="2556933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62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3">
            <a:extLst>
              <a:ext uri="{FF2B5EF4-FFF2-40B4-BE49-F238E27FC236}">
                <a16:creationId xmlns:a16="http://schemas.microsoft.com/office/drawing/2014/main" id="{FA851CA4-AA16-4332-B51B-C4A30A1C56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76501" y="0"/>
            <a:ext cx="9715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Line 8">
            <a:extLst>
              <a:ext uri="{FF2B5EF4-FFF2-40B4-BE49-F238E27FC236}">
                <a16:creationId xmlns:a16="http://schemas.microsoft.com/office/drawing/2014/main" id="{601CC3DF-C253-4286-9A2F-825C250F19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5552" y="1076326"/>
            <a:ext cx="9696449" cy="4763"/>
          </a:xfrm>
          <a:prstGeom prst="line">
            <a:avLst/>
          </a:prstGeom>
          <a:noFill/>
          <a:ln w="57150" cmpd="thickThin">
            <a:solidFill>
              <a:srgbClr val="BD12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800"/>
          </a:p>
        </p:txBody>
      </p:sp>
      <p:pic>
        <p:nvPicPr>
          <p:cNvPr id="1028" name="Image 5" descr="infrastructures.jpg">
            <a:extLst>
              <a:ext uri="{FF2B5EF4-FFF2-40B4-BE49-F238E27FC236}">
                <a16:creationId xmlns:a16="http://schemas.microsoft.com/office/drawing/2014/main" id="{06E12FB0-432D-429F-961E-B92A6BFBF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2"/>
          <a:stretch>
            <a:fillRect/>
          </a:stretch>
        </p:blipFill>
        <p:spPr bwMode="auto">
          <a:xfrm>
            <a:off x="0" y="1"/>
            <a:ext cx="2556933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4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titre 13">
            <a:extLst>
              <a:ext uri="{FF2B5EF4-FFF2-40B4-BE49-F238E27FC236}">
                <a16:creationId xmlns:a16="http://schemas.microsoft.com/office/drawing/2014/main" id="{ECF98E43-A5FB-4DA8-82D6-57DEF431D0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76501" y="0"/>
            <a:ext cx="9715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1267" name="Line 8">
            <a:extLst>
              <a:ext uri="{FF2B5EF4-FFF2-40B4-BE49-F238E27FC236}">
                <a16:creationId xmlns:a16="http://schemas.microsoft.com/office/drawing/2014/main" id="{AED2C247-1312-4447-9939-D8C8673397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5552" y="1076326"/>
            <a:ext cx="9696449" cy="4763"/>
          </a:xfrm>
          <a:prstGeom prst="line">
            <a:avLst/>
          </a:prstGeom>
          <a:noFill/>
          <a:ln w="57150" cmpd="thickThin">
            <a:solidFill>
              <a:srgbClr val="BD12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800"/>
          </a:p>
        </p:txBody>
      </p:sp>
      <p:pic>
        <p:nvPicPr>
          <p:cNvPr id="11268" name="Image 5" descr="infrastructures.jpg">
            <a:extLst>
              <a:ext uri="{FF2B5EF4-FFF2-40B4-BE49-F238E27FC236}">
                <a16:creationId xmlns:a16="http://schemas.microsoft.com/office/drawing/2014/main" id="{EB9482D9-CEAB-4EFC-87EB-43467321B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2"/>
          <a:stretch>
            <a:fillRect/>
          </a:stretch>
        </p:blipFill>
        <p:spPr bwMode="auto">
          <a:xfrm>
            <a:off x="0" y="1"/>
            <a:ext cx="2556933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98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2" r:id="rId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1553" y="1978614"/>
            <a:ext cx="9144000" cy="23876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dynamique des travaux souterrains en Italie</a:t>
            </a:r>
            <a:b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569704"/>
            <a:ext cx="9144000" cy="613346"/>
          </a:xfrm>
        </p:spPr>
        <p:txBody>
          <a:bodyPr>
            <a:normAutofit fontScale="25000" lnSpcReduction="20000"/>
          </a:bodyPr>
          <a:lstStyle/>
          <a:p>
            <a:r>
              <a:rPr lang="fr-FR" sz="11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Jean PIRAUD</a:t>
            </a:r>
          </a:p>
          <a:p>
            <a:r>
              <a:rPr lang="fr-FR" sz="8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Ingénieur civil des Ponts &amp; Chaussées </a:t>
            </a:r>
          </a:p>
          <a:p>
            <a:r>
              <a:rPr lang="fr-FR" sz="8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 vice-président de l’Association Française des Tunnels</a:t>
            </a:r>
          </a:p>
          <a:p>
            <a:endParaRPr lang="fr-FR" sz="1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D200A5-C730-474F-B342-CC99920ADBDF}"/>
              </a:ext>
            </a:extLst>
          </p:cNvPr>
          <p:cNvSpPr txBox="1"/>
          <p:nvPr/>
        </p:nvSpPr>
        <p:spPr>
          <a:xfrm>
            <a:off x="1589103" y="536854"/>
            <a:ext cx="90788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Association amicale et culturelle orléanaise franco-italienne</a:t>
            </a:r>
          </a:p>
          <a:p>
            <a:pPr algn="ctr"/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Orléans, 19 octobre 2021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36037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7F7DD-9B67-4951-BC8F-94EAA2C5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0" y="285226"/>
            <a:ext cx="11061577" cy="788971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Italiens, champions méconnus en travaux souterrains !</a:t>
            </a: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4A0E98-EE95-4871-83F9-AAD0A917A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812876"/>
            <a:ext cx="11558726" cy="5759897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endParaRPr lang="fr-FR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Chemins de fer</a:t>
            </a:r>
          </a:p>
          <a:p>
            <a:pPr lvl="1">
              <a:lnSpc>
                <a:spcPct val="100000"/>
              </a:lnSpc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1870 : les Savoyards percent le 1</a:t>
            </a:r>
            <a:r>
              <a:rPr lang="fr-FR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tunnel ferroviaire transalpin :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Mont-Cenis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13 km, grâce à </a:t>
            </a:r>
            <a:r>
              <a:rPr lang="fr-FR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Sommeiller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: inventeur du marteau-piqueur pneumatique</a:t>
            </a:r>
          </a:p>
          <a:p>
            <a:pPr lvl="1">
              <a:lnSpc>
                <a:spcPct val="120000"/>
              </a:lnSpc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1934 : Tunnel direct sous les Apennins (19 km), resté 50 ans le plus long du Monde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1950-60 : </a:t>
            </a:r>
            <a:r>
              <a:rPr 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nvention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soutènement légers (béton projeté, cintres, boulons) =&gt; cadences accélérées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1978 : </a:t>
            </a:r>
            <a:r>
              <a:rPr lang="fr-FR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Direttissima</a:t>
            </a:r>
            <a:r>
              <a:rPr lang="fr-FR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Florence-Rome : 1</a:t>
            </a:r>
            <a:r>
              <a:rPr lang="fr-FR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LGV d’Europe (250 km/h)</a:t>
            </a:r>
          </a:p>
          <a:p>
            <a:pPr marL="514350" indent="-514350">
              <a:buAutoNum type="arabicPeriod"/>
            </a:pP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 et autoroutes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siècle après J.C. : 1</a:t>
            </a:r>
            <a:r>
              <a:rPr lang="fr-FR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tunnel routier du Monde, à Naples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1882 : Les Sardes percent le 1</a:t>
            </a:r>
            <a:r>
              <a:rPr lang="fr-FR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tunnel routier transalpin : Tende (3 km)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1924 : 1</a:t>
            </a:r>
            <a:r>
              <a:rPr lang="fr-FR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autoroute d’Europe : Milan-Varèse. Création d’un réseau de 6800 km, dont </a:t>
            </a:r>
            <a:r>
              <a:rPr lang="fr-FR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km en tunnel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1980-90 : invention du soutènement frontal avec boulons en fibre de verre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Le plus gros tunnelier du Monde a repercé les Apennins (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Sparvo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Ø 16m)</a:t>
            </a:r>
          </a:p>
          <a:p>
            <a:pPr marL="457200" lvl="1" indent="0">
              <a:buNone/>
            </a:pPr>
            <a:endParaRPr lang="fr-FR" sz="1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Métros</a:t>
            </a:r>
          </a:p>
          <a:p>
            <a:pPr lvl="1">
              <a:spcBef>
                <a:spcPts val="0"/>
              </a:spcBef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Un certain retard, lié à l’engouement pour l’automobile</a:t>
            </a:r>
          </a:p>
          <a:p>
            <a:pPr lvl="1">
              <a:spcBef>
                <a:spcPts val="0"/>
              </a:spcBef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Rattrapage en cours</a:t>
            </a:r>
            <a:r>
              <a:rPr lang="fr-F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fr-FR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57EA5-D8CC-49B0-B1F8-916B723A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79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Les tunnels ferroviaires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5B38DEE-08A0-411C-9F87-A28D618FE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 b="8116"/>
          <a:stretch/>
        </p:blipFill>
        <p:spPr>
          <a:xfrm>
            <a:off x="2590501" y="1642369"/>
            <a:ext cx="7010997" cy="432389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AD31D5-B60E-4523-B069-FDE1A39CCDB7}"/>
              </a:ext>
            </a:extLst>
          </p:cNvPr>
          <p:cNvSpPr txBox="1"/>
          <p:nvPr/>
        </p:nvSpPr>
        <p:spPr>
          <a:xfrm>
            <a:off x="4305670" y="6154320"/>
            <a:ext cx="3302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Nouvelle gare de Roma-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Tiburtina</a:t>
            </a:r>
            <a:endParaRPr lang="fr-F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73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2529" y="592074"/>
            <a:ext cx="4524682" cy="5527739"/>
          </a:xfrm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rgbClr val="0070C0"/>
                </a:solidFill>
              </a:rPr>
              <a:t>Lignes à grande vitesse (LGV) en 2020 </a:t>
            </a:r>
          </a:p>
          <a:p>
            <a:pPr marL="0" indent="0" algn="ctr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b="1" dirty="0"/>
              <a:t>Principaux projets ferroviaires de l’Italie</a:t>
            </a:r>
          </a:p>
          <a:p>
            <a:r>
              <a:rPr lang="fr-FR" sz="2000" dirty="0"/>
              <a:t>Lignes à grande vitesse</a:t>
            </a:r>
          </a:p>
          <a:p>
            <a:r>
              <a:rPr lang="fr-FR" sz="2000" dirty="0"/>
              <a:t>Tunnels transalpins</a:t>
            </a:r>
          </a:p>
          <a:p>
            <a:r>
              <a:rPr lang="fr-FR" sz="2000" dirty="0"/>
              <a:t>Gares souterraines</a:t>
            </a:r>
          </a:p>
          <a:p>
            <a:endParaRPr lang="fr-FR" sz="2000" dirty="0"/>
          </a:p>
        </p:txBody>
      </p:sp>
      <p:pic>
        <p:nvPicPr>
          <p:cNvPr id="2050" name="Image 6" descr="Résultat de recherche d'images pour &quot;rete ferroviaria alta velocità itali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0" y="0"/>
            <a:ext cx="6406769" cy="692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10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A5F7F-D156-460A-A884-47FCA4D0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131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Lignes à grande vitesse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49FE99-4713-431D-BD7D-6DC10F514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55" y="1253331"/>
            <a:ext cx="1128906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 programme considérable en cours, déjà </a:t>
            </a:r>
            <a:r>
              <a:rPr lang="fr-F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1250 km de LGV en service, en dépit…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Lignes toujours mixtes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fret-TGV (pentes &lt; 1,2 %)</a:t>
            </a:r>
          </a:p>
          <a:p>
            <a:pPr marL="0" indent="0"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Vmax = 250 à 320 km/h</a:t>
            </a:r>
          </a:p>
          <a:p>
            <a:pPr marL="0" indent="0">
              <a:lnSpc>
                <a:spcPct val="50000"/>
              </a:lnSpc>
              <a:buNone/>
            </a:pPr>
            <a:endParaRPr lang="fr-F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Colonne vertébrale : LGV Turin-Milan-Rome-Naples-Salerne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En service depuis 2008, avec TGV publics (</a:t>
            </a:r>
            <a:r>
              <a:rPr lang="fr-F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Trenitalia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) et privés (.</a:t>
            </a:r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italo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fr-F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nouveaux axes en construction</a:t>
            </a:r>
            <a:endParaRPr lang="fr-FR" sz="20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Milan-Venise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: en cours, souvent jumelé avec l’autoroute</a:t>
            </a:r>
          </a:p>
          <a:p>
            <a:pPr>
              <a:lnSpc>
                <a:spcPct val="120000"/>
              </a:lnSpc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Milan-Gênes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 But : fret + réduire le trajet à 50 mn ! En cours : 3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tunnel sous les Apennins   (27 km) « </a:t>
            </a:r>
            <a:r>
              <a:rPr lang="fr-F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Terzo</a:t>
            </a:r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Valico</a:t>
            </a:r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 dei </a:t>
            </a:r>
            <a:r>
              <a:rPr lang="fr-F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Giovi</a:t>
            </a:r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». Ouverture prévue 2025 ?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Naples-Bari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: en cours (tunnel d’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Irpinia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27 km, pour éviter glissements de terrain en surface)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Messine-Catane-Palerme</a:t>
            </a:r>
          </a:p>
          <a:p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P.m. Gênes-Nice. En cours : doublement de la voie unique du littoral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5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C061C-7AA3-43A4-B285-6AFD72DF4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86" y="365125"/>
            <a:ext cx="9935814" cy="9665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Doublement de la ligne de la côte ligure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6830C4-38E5-456E-91B2-AAA35A56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86" y="1421076"/>
            <a:ext cx="7743769" cy="50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9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007082-86D2-4760-BFA4-CAC5FC29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fr-FR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81F9657-37D2-44EC-822E-A5ED12691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6" t="41898" r="4401" b="4853"/>
          <a:stretch/>
        </p:blipFill>
        <p:spPr>
          <a:xfrm>
            <a:off x="257453" y="2210935"/>
            <a:ext cx="11638626" cy="3754860"/>
          </a:xfr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320483D-7003-44F8-A2EA-D3C9AA0FA64A}"/>
              </a:ext>
            </a:extLst>
          </p:cNvPr>
          <p:cNvCxnSpPr/>
          <p:nvPr/>
        </p:nvCxnSpPr>
        <p:spPr>
          <a:xfrm flipV="1">
            <a:off x="7253056" y="2130641"/>
            <a:ext cx="541538" cy="5681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F3E1898-3D18-4451-AF60-F2BCC0B55B7F}"/>
              </a:ext>
            </a:extLst>
          </p:cNvPr>
          <p:cNvCxnSpPr/>
          <p:nvPr/>
        </p:nvCxnSpPr>
        <p:spPr>
          <a:xfrm flipV="1">
            <a:off x="8123068" y="2210935"/>
            <a:ext cx="1020932" cy="1109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30DE039-1772-4148-BA9E-6DC779C55FD4}"/>
              </a:ext>
            </a:extLst>
          </p:cNvPr>
          <p:cNvSpPr txBox="1"/>
          <p:nvPr/>
        </p:nvSpPr>
        <p:spPr>
          <a:xfrm>
            <a:off x="7553325" y="1794597"/>
            <a:ext cx="328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tunnel	         </a:t>
            </a:r>
            <a:r>
              <a:rPr lang="fr-FR" sz="2000" dirty="0">
                <a:solidFill>
                  <a:srgbClr val="FF0000"/>
                </a:solidFill>
              </a:rPr>
              <a:t>viaduc</a:t>
            </a:r>
          </a:p>
        </p:txBody>
      </p:sp>
    </p:spTree>
    <p:extLst>
      <p:ext uri="{BB962C8B-B14F-4D97-AF65-F5344CB8AC3E}">
        <p14:creationId xmlns:p14="http://schemas.microsoft.com/office/powerpoint/2010/main" val="53362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207C5-F94F-497E-925F-37233395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LGV Bologne-Florence</a:t>
            </a:r>
            <a:b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78 km, dont 73 km en tunnel !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59AB95-FDDD-452C-87B8-C8D0260E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3967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25E4B2-F408-41C3-BBDA-82F873DD4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3"/>
          <a:stretch/>
        </p:blipFill>
        <p:spPr bwMode="auto">
          <a:xfrm>
            <a:off x="0" y="1940646"/>
            <a:ext cx="12192000" cy="257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DF6487-CC14-460D-94C4-A54A7907906D}"/>
              </a:ext>
            </a:extLst>
          </p:cNvPr>
          <p:cNvSpPr txBox="1"/>
          <p:nvPr/>
        </p:nvSpPr>
        <p:spPr>
          <a:xfrm>
            <a:off x="1979720" y="4630283"/>
            <a:ext cx="8939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Géologie très variée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altLang="fr-FR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reusement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« traditionnel » en pleine section (monotube Ø 10 m)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altLang="fr-FR" dirty="0">
                <a:solidFill>
                  <a:srgbClr val="000000"/>
                </a:solidFill>
                <a:latin typeface="Arial" panose="020B0604020202020204" pitchFamily="34" charset="0"/>
              </a:rPr>
              <a:t>U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 seule méthode d’avancement, en adaptant seulement « l’intensité » du (pré)soutènement </a:t>
            </a:r>
            <a:endParaRPr kumimoji="0" lang="en-US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7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re 1">
            <a:extLst>
              <a:ext uri="{FF2B5EF4-FFF2-40B4-BE49-F238E27FC236}">
                <a16:creationId xmlns:a16="http://schemas.microsoft.com/office/drawing/2014/main" id="{E5FF53F4-F6E7-435A-8B41-707FE153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90" y="58022"/>
            <a:ext cx="8280400" cy="638175"/>
          </a:xfrm>
        </p:spPr>
        <p:txBody>
          <a:bodyPr/>
          <a:lstStyle/>
          <a:p>
            <a:pPr algn="ctr"/>
            <a:r>
              <a:rPr lang="fr-FR" altLang="fr-FR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Tunnels des Apennins :</a:t>
            </a:r>
            <a:br>
              <a:rPr lang="fr-FR" altLang="fr-FR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r>
              <a:rPr lang="fr-FR" altLang="fr-FR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la panoplie des types de soutènement en fonction du terrain</a:t>
            </a:r>
            <a:endParaRPr lang="en-US" altLang="fr-FR" sz="24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98BC0C15-C617-41C2-BD63-8CC768A365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5447" r="13602"/>
          <a:stretch>
            <a:fillRect/>
          </a:stretch>
        </p:blipFill>
        <p:spPr>
          <a:xfrm rot="21480000">
            <a:off x="1850380" y="859461"/>
            <a:ext cx="6770141" cy="5882193"/>
          </a:xfrm>
          <a:noFill/>
        </p:spPr>
      </p:pic>
      <p:sp>
        <p:nvSpPr>
          <p:cNvPr id="61444" name="ZoneTexte 3">
            <a:extLst>
              <a:ext uri="{FF2B5EF4-FFF2-40B4-BE49-F238E27FC236}">
                <a16:creationId xmlns:a16="http://schemas.microsoft.com/office/drawing/2014/main" id="{665E1621-251D-40FD-AAB5-CE282A770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1997867"/>
            <a:ext cx="172878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00B050"/>
                </a:solidFill>
                <a:latin typeface="Arial" panose="020B0604020202020204" pitchFamily="34" charset="0"/>
              </a:rPr>
              <a:t>Front stable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b="1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b="1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b="1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FFC000"/>
                </a:solidFill>
                <a:latin typeface="Arial" panose="020B0604020202020204" pitchFamily="34" charset="0"/>
              </a:rPr>
              <a:t>Front stable à court terme</a:t>
            </a:r>
            <a:endParaRPr lang="en-US" altLang="fr-FR" sz="1800" b="1" dirty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61445" name="ZoneTexte 4">
            <a:extLst>
              <a:ext uri="{FF2B5EF4-FFF2-40B4-BE49-F238E27FC236}">
                <a16:creationId xmlns:a16="http://schemas.microsoft.com/office/drawing/2014/main" id="{14F2DC58-4338-4D88-8923-5A67FB00D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101" y="4547681"/>
            <a:ext cx="115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 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Front instable</a:t>
            </a:r>
            <a:endParaRPr lang="en-US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5F46120-61DF-4705-877D-8353CF7DAB18}"/>
              </a:ext>
            </a:extLst>
          </p:cNvPr>
          <p:cNvSpPr txBox="1"/>
          <p:nvPr/>
        </p:nvSpPr>
        <p:spPr>
          <a:xfrm>
            <a:off x="8721101" y="1997867"/>
            <a:ext cx="3343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En mauvais terrain :</a:t>
            </a:r>
          </a:p>
          <a:p>
            <a:r>
              <a:rPr lang="fr-FR" dirty="0"/>
              <a:t>Fabriquer du « terrain armé » au front de taille,  au fur et à mesure de l’avancement, pour le stabiliser et pouvoir l’excaver ensuite en toute sécurité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9FCEE-11FB-4586-ACB5-0193D7C0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906"/>
            <a:ext cx="10515600" cy="48713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tunnels transalpins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F7323EB-007D-4B96-B971-B338ECE97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771" y="796704"/>
            <a:ext cx="8354363" cy="57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40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ocuments\Mes images\Arc Alpin Ekidna\jpeg\ArcAlpin041212-FR.jpg">
            <a:extLst>
              <a:ext uri="{FF2B5EF4-FFF2-40B4-BE49-F238E27FC236}">
                <a16:creationId xmlns:a16="http://schemas.microsoft.com/office/drawing/2014/main" id="{05ABE631-816B-47FF-9A55-CA2219D0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17" y="1304926"/>
            <a:ext cx="6431378" cy="450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uble flèche horizontale 4">
            <a:extLst>
              <a:ext uri="{FF2B5EF4-FFF2-40B4-BE49-F238E27FC236}">
                <a16:creationId xmlns:a16="http://schemas.microsoft.com/office/drawing/2014/main" id="{07E49D45-644B-4509-A50C-55BE39DE8D13}"/>
              </a:ext>
            </a:extLst>
          </p:cNvPr>
          <p:cNvSpPr/>
          <p:nvPr/>
        </p:nvSpPr>
        <p:spPr>
          <a:xfrm>
            <a:off x="8759826" y="3284538"/>
            <a:ext cx="1008063" cy="21590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Double flèche horizontale 5">
            <a:extLst>
              <a:ext uri="{FF2B5EF4-FFF2-40B4-BE49-F238E27FC236}">
                <a16:creationId xmlns:a16="http://schemas.microsoft.com/office/drawing/2014/main" id="{8E5CE5E2-EF93-442B-9902-D7AAEAD33F49}"/>
              </a:ext>
            </a:extLst>
          </p:cNvPr>
          <p:cNvSpPr/>
          <p:nvPr/>
        </p:nvSpPr>
        <p:spPr>
          <a:xfrm>
            <a:off x="8759826" y="3573463"/>
            <a:ext cx="1008063" cy="215900"/>
          </a:xfrm>
          <a:prstGeom prst="left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Double flèche horizontale 6">
            <a:extLst>
              <a:ext uri="{FF2B5EF4-FFF2-40B4-BE49-F238E27FC236}">
                <a16:creationId xmlns:a16="http://schemas.microsoft.com/office/drawing/2014/main" id="{21972820-D444-42C9-A957-81D7DB8C5AAE}"/>
              </a:ext>
            </a:extLst>
          </p:cNvPr>
          <p:cNvSpPr/>
          <p:nvPr/>
        </p:nvSpPr>
        <p:spPr>
          <a:xfrm>
            <a:off x="8832850" y="5157788"/>
            <a:ext cx="935038" cy="215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74" name="ZoneTexte 7">
            <a:extLst>
              <a:ext uri="{FF2B5EF4-FFF2-40B4-BE49-F238E27FC236}">
                <a16:creationId xmlns:a16="http://schemas.microsoft.com/office/drawing/2014/main" id="{A65C70C8-CB0D-42BB-AF81-1D14317D4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2060576"/>
            <a:ext cx="20510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>
                <a:solidFill>
                  <a:prstClr val="black"/>
                </a:solidFill>
              </a:rPr>
              <a:t>Tunnels actuels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>
                <a:solidFill>
                  <a:prstClr val="black"/>
                </a:solidFill>
              </a:rPr>
              <a:t>	   route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>
                <a:solidFill>
                  <a:prstClr val="black"/>
                </a:solidFill>
              </a:rPr>
              <a:t>	   fer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>
                <a:solidFill>
                  <a:prstClr val="black"/>
                </a:solidFill>
              </a:rPr>
              <a:t>Nouveaux tunnels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>
                <a:solidFill>
                  <a:prstClr val="black"/>
                </a:solidFill>
              </a:rPr>
              <a:t>ferroviaires en construction</a:t>
            </a:r>
          </a:p>
        </p:txBody>
      </p:sp>
      <p:sp>
        <p:nvSpPr>
          <p:cNvPr id="8" name="Double flèche horizontale 7">
            <a:extLst>
              <a:ext uri="{FF2B5EF4-FFF2-40B4-BE49-F238E27FC236}">
                <a16:creationId xmlns:a16="http://schemas.microsoft.com/office/drawing/2014/main" id="{8B3C55E9-0744-4DFF-8FC0-015D63E2251B}"/>
              </a:ext>
            </a:extLst>
          </p:cNvPr>
          <p:cNvSpPr/>
          <p:nvPr/>
        </p:nvSpPr>
        <p:spPr>
          <a:xfrm rot="18900000">
            <a:off x="7251385" y="2538462"/>
            <a:ext cx="773113" cy="1222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Double flèche horizontale 8">
            <a:extLst>
              <a:ext uri="{FF2B5EF4-FFF2-40B4-BE49-F238E27FC236}">
                <a16:creationId xmlns:a16="http://schemas.microsoft.com/office/drawing/2014/main" id="{973EDB9D-A3A1-4F63-B58A-1E27C0EC9367}"/>
              </a:ext>
            </a:extLst>
          </p:cNvPr>
          <p:cNvSpPr/>
          <p:nvPr/>
        </p:nvSpPr>
        <p:spPr>
          <a:xfrm rot="18900000">
            <a:off x="8110033" y="4103618"/>
            <a:ext cx="436563" cy="714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77" name="ZoneTexte 9">
            <a:extLst>
              <a:ext uri="{FF2B5EF4-FFF2-40B4-BE49-F238E27FC236}">
                <a16:creationId xmlns:a16="http://schemas.microsoft.com/office/drawing/2014/main" id="{346A2F29-BE97-4BBA-9D67-70593075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250" y="2235545"/>
            <a:ext cx="1223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200" b="1" dirty="0">
                <a:solidFill>
                  <a:prstClr val="black"/>
                </a:solidFill>
              </a:rPr>
              <a:t>Simmering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200" b="1" dirty="0" err="1">
                <a:solidFill>
                  <a:prstClr val="black"/>
                </a:solidFill>
              </a:rPr>
              <a:t>Koralm</a:t>
            </a:r>
            <a:endParaRPr lang="fr-FR" altLang="fr-FR" sz="1200" b="1" dirty="0">
              <a:solidFill>
                <a:prstClr val="black"/>
              </a:solidFill>
            </a:endParaRPr>
          </a:p>
        </p:txBody>
      </p:sp>
      <p:sp>
        <p:nvSpPr>
          <p:cNvPr id="7178" name="ZoneTexte 10">
            <a:extLst>
              <a:ext uri="{FF2B5EF4-FFF2-40B4-BE49-F238E27FC236}">
                <a16:creationId xmlns:a16="http://schemas.microsoft.com/office/drawing/2014/main" id="{0CF7295D-3610-4B78-9F99-E213A6C70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53" y="316280"/>
            <a:ext cx="676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dirty="0">
                <a:solidFill>
                  <a:srgbClr val="0070C0"/>
                </a:solidFill>
              </a:rPr>
              <a:t>La répartition rail-route à travers les Alpes</a:t>
            </a:r>
          </a:p>
        </p:txBody>
      </p:sp>
      <p:sp>
        <p:nvSpPr>
          <p:cNvPr id="11" name="Double flèche horizontale 10">
            <a:extLst>
              <a:ext uri="{FF2B5EF4-FFF2-40B4-BE49-F238E27FC236}">
                <a16:creationId xmlns:a16="http://schemas.microsoft.com/office/drawing/2014/main" id="{56FEB4A0-3840-4B93-A068-D2F807ACFB9B}"/>
              </a:ext>
            </a:extLst>
          </p:cNvPr>
          <p:cNvSpPr/>
          <p:nvPr/>
        </p:nvSpPr>
        <p:spPr>
          <a:xfrm rot="18900000">
            <a:off x="7977926" y="1972395"/>
            <a:ext cx="396875" cy="1381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36629-2CFA-4FD6-8FAB-5E4B0924F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Faire des travaux de Romains »</a:t>
            </a:r>
            <a:r>
              <a:rPr lang="fr-FR" sz="3600" dirty="0"/>
              <a:t> </a:t>
            </a:r>
            <a:br>
              <a:rPr lang="fr-FR" sz="3600" dirty="0"/>
            </a:br>
            <a:r>
              <a:rPr lang="fr-FR" sz="2200" b="1" dirty="0">
                <a:solidFill>
                  <a:srgbClr val="0070C0"/>
                </a:solidFill>
              </a:rPr>
              <a:t>Une vieille expression qui est toujours d’actualité </a:t>
            </a:r>
            <a:br>
              <a:rPr lang="fr-FR" sz="2200" b="1" dirty="0">
                <a:solidFill>
                  <a:srgbClr val="0070C0"/>
                </a:solidFill>
              </a:rPr>
            </a:br>
            <a:endParaRPr lang="fr-FR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7609E-BAFF-41C1-B1CF-78DB78717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7" y="1577050"/>
            <a:ext cx="11407806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Depuis le milieu du 19</a:t>
            </a:r>
            <a:r>
              <a:rPr lang="fr-FR" sz="2000" baseline="30000" dirty="0"/>
              <a:t>ème</a:t>
            </a:r>
            <a:r>
              <a:rPr lang="fr-FR" sz="2000" dirty="0"/>
              <a:t> siècle, les Italiens brillent par leur activisme dans les travaux publics :</a:t>
            </a:r>
          </a:p>
          <a:p>
            <a:r>
              <a:rPr lang="fr-FR" sz="2000" dirty="0"/>
              <a:t>D’abord dans le domaine ferroviaire : 2 fois plus de tunnels ferroviaires que la France ou le Royaume-Uni !</a:t>
            </a:r>
          </a:p>
          <a:p>
            <a:r>
              <a:rPr lang="fr-FR" sz="2000" dirty="0"/>
              <a:t>Depuis 1950 dans le domaine routier : précurseurs des « autostrades » en Europe, avec un réseau autoroutier bien quadrillé, et la moitié des tunnels routiers d’Europe !</a:t>
            </a:r>
          </a:p>
          <a:p>
            <a:endParaRPr lang="fr-FR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EA3ED7-9208-45E9-95F3-9B8996A19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1" b="11858"/>
          <a:stretch/>
        </p:blipFill>
        <p:spPr bwMode="auto">
          <a:xfrm>
            <a:off x="838200" y="3429000"/>
            <a:ext cx="7454748" cy="313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675D7D7-1F31-4BD2-BDFC-D65765EC623D}"/>
              </a:ext>
            </a:extLst>
          </p:cNvPr>
          <p:cNvSpPr txBox="1"/>
          <p:nvPr/>
        </p:nvSpPr>
        <p:spPr>
          <a:xfrm>
            <a:off x="8540319" y="5846544"/>
            <a:ext cx="352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Longueur totale (en km) des tunnels ferroviaires en Europe</a:t>
            </a:r>
          </a:p>
        </p:txBody>
      </p:sp>
    </p:spTree>
    <p:extLst>
      <p:ext uri="{BB962C8B-B14F-4D97-AF65-F5344CB8AC3E}">
        <p14:creationId xmlns:p14="http://schemas.microsoft.com/office/powerpoint/2010/main" val="5293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4B6CB-EEB6-462C-BE3A-6E8A9187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286805"/>
            <a:ext cx="10515600" cy="34350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Nouveaux tunnels ferroviaires transalpins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D288B-FA5F-4EE7-8D6B-9AA385864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870211"/>
            <a:ext cx="1095375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400" b="1" dirty="0">
                <a:solidFill>
                  <a:srgbClr val="0070C0"/>
                </a:solidFill>
              </a:rPr>
              <a:t>Caractères communs </a:t>
            </a:r>
            <a:r>
              <a:rPr lang="fr-FR" sz="24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dirty="0"/>
              <a:t> Altitude 500 m environ (« tunnels de plaine »), pente &lt; 1,5 %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dirty="0"/>
              <a:t> 2 tubes Ø 9 m, L = 50 à 55 km, reliés par des rameaux de sécurité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2400" dirty="0"/>
              <a:t> Coût : 8 à </a:t>
            </a:r>
            <a:r>
              <a:rPr lang="fr-FR" dirty="0"/>
              <a:t>9</a:t>
            </a:r>
            <a:r>
              <a:rPr lang="fr-FR" sz="2400" dirty="0"/>
              <a:t> </a:t>
            </a:r>
            <a:r>
              <a:rPr lang="fr-FR" dirty="0"/>
              <a:t>Md€ (avec fortes subventions UE)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kumimoji="0" lang="fr-FR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Objectif majeur :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transférer sur rail du fret routier</a:t>
            </a:r>
            <a:endParaRPr lang="fr-FR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solidFill>
                  <a:srgbClr val="0070C0"/>
                </a:solidFill>
              </a:rPr>
              <a:t>5 grands projets </a:t>
            </a:r>
          </a:p>
          <a:p>
            <a:pPr>
              <a:lnSpc>
                <a:spcPct val="100000"/>
              </a:lnSpc>
            </a:pPr>
            <a:r>
              <a:rPr lang="fr-FR" sz="2400" b="1" dirty="0"/>
              <a:t>Axe Lyon-Turin </a:t>
            </a:r>
            <a:r>
              <a:rPr lang="fr-FR" sz="2400" dirty="0"/>
              <a:t>= Tunnel de base du </a:t>
            </a:r>
            <a:r>
              <a:rPr lang="fr-FR" sz="2400" b="1" dirty="0" err="1">
                <a:solidFill>
                  <a:srgbClr val="FF0000"/>
                </a:solidFill>
              </a:rPr>
              <a:t>Mont-Cenis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: lots de travaux attribués, les entreprises s’installent, tunneliers en commande, ouverture prévue en 2031</a:t>
            </a:r>
          </a:p>
          <a:p>
            <a:pPr>
              <a:lnSpc>
                <a:spcPct val="120000"/>
              </a:lnSpc>
            </a:pPr>
            <a:r>
              <a:rPr lang="fr-FR" sz="2400" b="1" i="1" dirty="0"/>
              <a:t>Axe Berne-Milan </a:t>
            </a:r>
            <a:r>
              <a:rPr lang="fr-FR" sz="2400" i="1" dirty="0"/>
              <a:t>= Tunnel de base du </a:t>
            </a:r>
            <a:r>
              <a:rPr lang="fr-FR" sz="2400" i="1" dirty="0" err="1">
                <a:solidFill>
                  <a:srgbClr val="FF0000"/>
                </a:solidFill>
              </a:rPr>
              <a:t>Loetschberg</a:t>
            </a:r>
            <a:r>
              <a:rPr lang="fr-FR" sz="2400" i="1" dirty="0"/>
              <a:t>, ouvert par les Suisses en 2007</a:t>
            </a:r>
          </a:p>
          <a:p>
            <a:pPr>
              <a:lnSpc>
                <a:spcPct val="120000"/>
              </a:lnSpc>
            </a:pPr>
            <a:r>
              <a:rPr lang="fr-FR" sz="2400" b="1" i="1" dirty="0"/>
              <a:t>Axe Zurich-Milan </a:t>
            </a:r>
            <a:r>
              <a:rPr lang="fr-FR" sz="2400" i="1" dirty="0"/>
              <a:t>= Tunnel de base du </a:t>
            </a:r>
            <a:r>
              <a:rPr lang="fr-FR" sz="2400" i="1" dirty="0">
                <a:solidFill>
                  <a:srgbClr val="FF0000"/>
                </a:solidFill>
              </a:rPr>
              <a:t>St-Gothard</a:t>
            </a:r>
            <a:r>
              <a:rPr lang="fr-FR" sz="2400" i="1" dirty="0"/>
              <a:t>, ouvert par les Suisses en 2016</a:t>
            </a:r>
          </a:p>
          <a:p>
            <a:pPr>
              <a:lnSpc>
                <a:spcPct val="120000"/>
              </a:lnSpc>
            </a:pPr>
            <a:r>
              <a:rPr lang="fr-FR" sz="2400" b="1" dirty="0"/>
              <a:t>Axe Innsbruck-Vérone</a:t>
            </a:r>
            <a:r>
              <a:rPr lang="fr-FR" sz="2400" dirty="0"/>
              <a:t> = Tunnel de base du </a:t>
            </a:r>
            <a:r>
              <a:rPr lang="fr-FR" sz="2400" b="1" dirty="0">
                <a:solidFill>
                  <a:srgbClr val="FF0000"/>
                </a:solidFill>
              </a:rPr>
              <a:t>Brenner</a:t>
            </a:r>
            <a:r>
              <a:rPr lang="fr-FR" sz="2400" dirty="0"/>
              <a:t> : en cours, prévu pour 2028</a:t>
            </a:r>
          </a:p>
          <a:p>
            <a:pPr>
              <a:lnSpc>
                <a:spcPct val="100000"/>
              </a:lnSpc>
            </a:pPr>
            <a:r>
              <a:rPr lang="fr-FR" sz="2400" b="1" i="1" dirty="0"/>
              <a:t>Axe Vienne-Venise </a:t>
            </a:r>
            <a:r>
              <a:rPr lang="fr-FR" sz="2400" i="1" dirty="0"/>
              <a:t>: tunnels du </a:t>
            </a:r>
            <a:r>
              <a:rPr lang="fr-FR" sz="2400" i="1" dirty="0">
                <a:solidFill>
                  <a:srgbClr val="FF0000"/>
                </a:solidFill>
              </a:rPr>
              <a:t>Simmering + </a:t>
            </a:r>
            <a:r>
              <a:rPr lang="fr-FR" sz="2400" i="1" dirty="0" err="1">
                <a:solidFill>
                  <a:srgbClr val="FF0000"/>
                </a:solidFill>
              </a:rPr>
              <a:t>Koralm</a:t>
            </a:r>
            <a:r>
              <a:rPr lang="fr-FR" sz="2400" i="1" dirty="0"/>
              <a:t>, en cours par les Autrichiens, prévu pour 2023 </a:t>
            </a:r>
          </a:p>
        </p:txBody>
      </p:sp>
    </p:spTree>
    <p:extLst>
      <p:ext uri="{BB962C8B-B14F-4D97-AF65-F5344CB8AC3E}">
        <p14:creationId xmlns:p14="http://schemas.microsoft.com/office/powerpoint/2010/main" val="22493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re 1">
            <a:extLst>
              <a:ext uri="{FF2B5EF4-FFF2-40B4-BE49-F238E27FC236}">
                <a16:creationId xmlns:a16="http://schemas.microsoft.com/office/drawing/2014/main" id="{80BC2D78-C9E2-41FF-9A52-BED3A680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717" y="408543"/>
            <a:ext cx="8904303" cy="1295400"/>
          </a:xfrm>
        </p:spPr>
        <p:txBody>
          <a:bodyPr/>
          <a:lstStyle/>
          <a:p>
            <a:br>
              <a:rPr lang="fr-FR" altLang="fr-FR" sz="2000" dirty="0"/>
            </a:br>
            <a:br>
              <a:rPr lang="fr-FR" altLang="fr-FR" sz="2000" dirty="0"/>
            </a:br>
            <a:r>
              <a:rPr lang="fr-FR" alt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nouveau tunnel de base du </a:t>
            </a:r>
            <a:r>
              <a:rPr lang="fr-FR" altLang="fr-FR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Mont-Cenis</a:t>
            </a:r>
            <a:br>
              <a:rPr lang="fr-FR" alt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alt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Maître d’ouvrage : TELT, Tunnel </a:t>
            </a:r>
            <a:r>
              <a:rPr lang="fr-FR" altLang="fr-F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Euralpin</a:t>
            </a:r>
            <a:r>
              <a:rPr lang="fr-FR" altLang="fr-F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Lyon-Turin</a:t>
            </a:r>
            <a:br>
              <a:rPr lang="fr-FR" alt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altLang="fr-FR" sz="2000" dirty="0"/>
            </a:br>
            <a:br>
              <a:rPr lang="fr-FR" altLang="fr-FR" sz="2000" dirty="0"/>
            </a:br>
            <a:r>
              <a:rPr lang="fr-FR" altLang="fr-FR" sz="2000" dirty="0"/>
              <a:t>		</a:t>
            </a:r>
          </a:p>
        </p:txBody>
      </p:sp>
      <p:pic>
        <p:nvPicPr>
          <p:cNvPr id="98307" name="Picture 3" descr="carte relief">
            <a:extLst>
              <a:ext uri="{FF2B5EF4-FFF2-40B4-BE49-F238E27FC236}">
                <a16:creationId xmlns:a16="http://schemas.microsoft.com/office/drawing/2014/main" id="{419FD72E-1C4B-4730-8CD3-2D7C14E23F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5" b="5769"/>
          <a:stretch>
            <a:fillRect/>
          </a:stretch>
        </p:blipFill>
        <p:spPr>
          <a:xfrm>
            <a:off x="2495549" y="1844119"/>
            <a:ext cx="6624638" cy="4605338"/>
          </a:xfr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3BFD4D-247B-468A-872A-77258AFCA281}"/>
              </a:ext>
            </a:extLst>
          </p:cNvPr>
          <p:cNvSpPr txBox="1"/>
          <p:nvPr/>
        </p:nvSpPr>
        <p:spPr>
          <a:xfrm>
            <a:off x="6240463" y="6450014"/>
            <a:ext cx="1295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TELT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5ABF6A-C0E9-4489-B56C-571F03A5BB94}"/>
              </a:ext>
            </a:extLst>
          </p:cNvPr>
          <p:cNvSpPr txBox="1"/>
          <p:nvPr/>
        </p:nvSpPr>
        <p:spPr>
          <a:xfrm>
            <a:off x="8724183" y="2921168"/>
            <a:ext cx="3071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Coût : 8,5 Md€, payé à 40 % par l’Union européenne</a:t>
            </a:r>
          </a:p>
          <a:p>
            <a:r>
              <a:rPr lang="fr-FR" sz="2000" dirty="0">
                <a:solidFill>
                  <a:srgbClr val="0070C0"/>
                </a:solidFill>
              </a:rPr>
              <a:t>Ouverture prévue : 2031 ?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8AED16-C36F-4495-92A3-A735553F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tunnel </a:t>
            </a:r>
            <a:r>
              <a:rPr kumimoji="0" lang="fr-FR" altLang="fr-FR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base 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 </a:t>
            </a:r>
            <a:r>
              <a:rPr kumimoji="0" lang="fr-FR" alt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Mont-Cenis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</a:t>
            </a:r>
            <a:b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créer une « ligne de plaine » sous la montagne</a:t>
            </a:r>
            <a:b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0E7DAA-85DC-4478-9059-B115400A8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5" descr="C:\Users\AgbossouC\Desktop\Dénivelé-FR_300911.png">
            <a:extLst>
              <a:ext uri="{FF2B5EF4-FFF2-40B4-BE49-F238E27FC236}">
                <a16:creationId xmlns:a16="http://schemas.microsoft.com/office/drawing/2014/main" id="{D649D9D0-375A-470E-8476-560E3C956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 r="4199" b="3333"/>
          <a:stretch>
            <a:fillRect/>
          </a:stretch>
        </p:blipFill>
        <p:spPr bwMode="auto">
          <a:xfrm>
            <a:off x="1343025" y="1250950"/>
            <a:ext cx="9577388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662018C-86F3-4FC0-8A0F-1ACCBFA7A8F5}"/>
              </a:ext>
            </a:extLst>
          </p:cNvPr>
          <p:cNvCxnSpPr/>
          <p:nvPr/>
        </p:nvCxnSpPr>
        <p:spPr>
          <a:xfrm flipV="1">
            <a:off x="2920753" y="3861786"/>
            <a:ext cx="2654424" cy="825624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2E33C1B-511B-4DD0-95CB-466BEF93982C}"/>
              </a:ext>
            </a:extLst>
          </p:cNvPr>
          <p:cNvCxnSpPr/>
          <p:nvPr/>
        </p:nvCxnSpPr>
        <p:spPr>
          <a:xfrm>
            <a:off x="6995604" y="3755254"/>
            <a:ext cx="2858610" cy="93215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99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8" descr="coup3D-powerpoint.JPG">
            <a:extLst>
              <a:ext uri="{FF2B5EF4-FFF2-40B4-BE49-F238E27FC236}">
                <a16:creationId xmlns:a16="http://schemas.microsoft.com/office/drawing/2014/main" id="{03C0F4CD-C435-4B0D-B9AB-F476AD708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20939"/>
            <a:ext cx="94678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8">
            <a:extLst>
              <a:ext uri="{FF2B5EF4-FFF2-40B4-BE49-F238E27FC236}">
                <a16:creationId xmlns:a16="http://schemas.microsoft.com/office/drawing/2014/main" id="{93A231AB-B26E-4120-8380-FCA369069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2205038"/>
            <a:ext cx="3168650" cy="6159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sm" len="med"/>
          </a:ln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fr-FR" sz="1400" b="1"/>
              <a:t>Descenderie de La Praz (2,5 km)</a:t>
            </a:r>
            <a:br>
              <a:rPr lang="it-IT" altLang="fr-FR" sz="1400"/>
            </a:br>
            <a:r>
              <a:rPr lang="it-IT" altLang="fr-FR" sz="1000"/>
              <a:t>Inizio dei lavori : novembre 2005</a:t>
            </a:r>
            <a:br>
              <a:rPr lang="it-IT" altLang="fr-FR" sz="1200"/>
            </a:br>
            <a:r>
              <a:rPr lang="it-IT" altLang="fr-FR" sz="1000"/>
              <a:t>Fine degli scavi : gennaio 2009</a:t>
            </a:r>
          </a:p>
        </p:txBody>
      </p:sp>
      <p:sp>
        <p:nvSpPr>
          <p:cNvPr id="13316" name="Text Box 8">
            <a:extLst>
              <a:ext uri="{FF2B5EF4-FFF2-40B4-BE49-F238E27FC236}">
                <a16:creationId xmlns:a16="http://schemas.microsoft.com/office/drawing/2014/main" id="{38F4730A-4151-416B-AC16-CC04DB8D5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1268413"/>
            <a:ext cx="3167062" cy="6159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sm" len="med"/>
          </a:ln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fr-FR" sz="1400" b="1"/>
              <a:t>Descenderie de Modane (4 km)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fr-FR" sz="1000"/>
              <a:t>Inizio dei lavori : luglio 2002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fr-FR" sz="1000"/>
              <a:t>Fine degli</a:t>
            </a:r>
            <a:r>
              <a:rPr lang="it-IT" altLang="fr-FR" sz="1000">
                <a:solidFill>
                  <a:srgbClr val="66FF33"/>
                </a:solidFill>
              </a:rPr>
              <a:t> </a:t>
            </a:r>
            <a:r>
              <a:rPr lang="it-IT" altLang="fr-FR" sz="1000"/>
              <a:t>scavi : novembre 2007</a:t>
            </a:r>
          </a:p>
        </p:txBody>
      </p:sp>
      <p:sp>
        <p:nvSpPr>
          <p:cNvPr id="13317" name="Text Box 8">
            <a:extLst>
              <a:ext uri="{FF2B5EF4-FFF2-40B4-BE49-F238E27FC236}">
                <a16:creationId xmlns:a16="http://schemas.microsoft.com/office/drawing/2014/main" id="{B6AECAFB-18ED-4C95-BA45-1E229AC20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68413"/>
            <a:ext cx="3995738" cy="6159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sm" len="med"/>
          </a:ln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fr-FR" sz="1400" b="1" dirty="0" err="1">
                <a:solidFill>
                  <a:srgbClr val="0000FF"/>
                </a:solidFill>
              </a:rPr>
              <a:t>Descenderie</a:t>
            </a:r>
            <a:r>
              <a:rPr lang="it-IT" altLang="fr-FR" sz="1400" b="1" dirty="0">
                <a:solidFill>
                  <a:srgbClr val="0000FF"/>
                </a:solidFill>
              </a:rPr>
              <a:t> de St-Martin-La-Porte (2,4 km)</a:t>
            </a:r>
            <a:br>
              <a:rPr lang="it-IT" altLang="fr-FR" sz="1400" dirty="0">
                <a:solidFill>
                  <a:srgbClr val="0000FF"/>
                </a:solidFill>
              </a:rPr>
            </a:br>
            <a:r>
              <a:rPr lang="it-IT" altLang="fr-FR" sz="1000" dirty="0"/>
              <a:t>Inizio dei </a:t>
            </a:r>
            <a:r>
              <a:rPr lang="it-IT" altLang="fr-FR" sz="1000" dirty="0" err="1"/>
              <a:t>lacvori</a:t>
            </a:r>
            <a:r>
              <a:rPr lang="it-IT" altLang="fr-FR" sz="1000" dirty="0"/>
              <a:t>  : marzo 2003</a:t>
            </a:r>
            <a:br>
              <a:rPr lang="it-IT" altLang="fr-FR" sz="1000" dirty="0"/>
            </a:br>
            <a:r>
              <a:rPr lang="it-IT" altLang="fr-FR" sz="1000" dirty="0"/>
              <a:t> Fine degli savi : agosto 2010</a:t>
            </a:r>
          </a:p>
        </p:txBody>
      </p:sp>
      <p:sp>
        <p:nvSpPr>
          <p:cNvPr id="13318" name="Espace réservé du numéro de diapositive 3">
            <a:extLst>
              <a:ext uri="{FF2B5EF4-FFF2-40B4-BE49-F238E27FC236}">
                <a16:creationId xmlns:a16="http://schemas.microsoft.com/office/drawing/2014/main" id="{CEC04EF1-5898-4BA6-B54C-B314CA0A0B65}"/>
              </a:ext>
            </a:extLst>
          </p:cNvPr>
          <p:cNvSpPr txBox="1">
            <a:spLocks/>
          </p:cNvSpPr>
          <p:nvPr/>
        </p:nvSpPr>
        <p:spPr bwMode="auto">
          <a:xfrm>
            <a:off x="7648575" y="91440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5883E91-4825-4E28-89F4-620B161BE592}" type="slidenum">
              <a:rPr lang="fr-FR" altLang="fr-FR" sz="140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 altLang="fr-FR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739DEB-2665-4D44-ABF6-83676103E14D}"/>
              </a:ext>
            </a:extLst>
          </p:cNvPr>
          <p:cNvSpPr/>
          <p:nvPr/>
        </p:nvSpPr>
        <p:spPr>
          <a:xfrm>
            <a:off x="1595438" y="4038601"/>
            <a:ext cx="500062" cy="14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700" b="1">
                <a:solidFill>
                  <a:prstClr val="white"/>
                </a:solidFill>
                <a:latin typeface="Calibri"/>
              </a:rPr>
              <a:t>Lyon</a:t>
            </a:r>
            <a:endParaRPr lang="fr-FR" sz="9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3D2397-A611-4020-8B9F-312B78E97E47}"/>
              </a:ext>
            </a:extLst>
          </p:cNvPr>
          <p:cNvSpPr/>
          <p:nvPr/>
        </p:nvSpPr>
        <p:spPr>
          <a:xfrm>
            <a:off x="2381250" y="4537075"/>
            <a:ext cx="11430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700" b="1">
                <a:solidFill>
                  <a:prstClr val="white"/>
                </a:solidFill>
                <a:latin typeface="Calibri"/>
              </a:rPr>
              <a:t>Saint-Martin-la-Porte</a:t>
            </a:r>
            <a:endParaRPr lang="fr-FR" sz="9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21" name="Espace réservé du numéro de diapositive 5">
            <a:extLst>
              <a:ext uri="{FF2B5EF4-FFF2-40B4-BE49-F238E27FC236}">
                <a16:creationId xmlns:a16="http://schemas.microsoft.com/office/drawing/2014/main" id="{954139FC-2F68-469B-AD5E-A3F9EDE714DD}"/>
              </a:ext>
            </a:extLst>
          </p:cNvPr>
          <p:cNvSpPr txBox="1">
            <a:spLocks/>
          </p:cNvSpPr>
          <p:nvPr/>
        </p:nvSpPr>
        <p:spPr bwMode="auto">
          <a:xfrm>
            <a:off x="4648200" y="6589714"/>
            <a:ext cx="28956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BE748FE-F074-4836-833D-0F434074D803}" type="slidenum">
              <a:rPr lang="fr-FR" altLang="fr-FR" sz="1400">
                <a:solidFill>
                  <a:prstClr val="white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 altLang="fr-FR" sz="1400">
              <a:solidFill>
                <a:prstClr val="white"/>
              </a:solidFill>
            </a:endParaRPr>
          </a:p>
        </p:txBody>
      </p:sp>
      <p:sp>
        <p:nvSpPr>
          <p:cNvPr id="13322" name="Text Box 8">
            <a:extLst>
              <a:ext uri="{FF2B5EF4-FFF2-40B4-BE49-F238E27FC236}">
                <a16:creationId xmlns:a16="http://schemas.microsoft.com/office/drawing/2014/main" id="{799D55B6-5120-4FCC-8030-C7F321DF6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2133601"/>
            <a:ext cx="3529013" cy="4619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sm" len="med"/>
          </a:ln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fr-FR" sz="1400" b="1">
                <a:solidFill>
                  <a:srgbClr val="0000FF"/>
                </a:solidFill>
              </a:rPr>
              <a:t>Descenderie de  la Maddalena (7,5 km)</a:t>
            </a:r>
            <a:br>
              <a:rPr lang="it-IT" altLang="fr-FR" sz="1400">
                <a:solidFill>
                  <a:srgbClr val="0000FF"/>
                </a:solidFill>
              </a:rPr>
            </a:br>
            <a:r>
              <a:rPr lang="it-IT" altLang="fr-FR" sz="1000">
                <a:solidFill>
                  <a:srgbClr val="0000FF"/>
                </a:solidFill>
              </a:rPr>
              <a:t>Inizio dei lavori : 2014</a:t>
            </a:r>
          </a:p>
        </p:txBody>
      </p:sp>
      <p:cxnSp>
        <p:nvCxnSpPr>
          <p:cNvPr id="13323" name="Connecteur droit avec flèche 47">
            <a:extLst>
              <a:ext uri="{FF2B5EF4-FFF2-40B4-BE49-F238E27FC236}">
                <a16:creationId xmlns:a16="http://schemas.microsoft.com/office/drawing/2014/main" id="{0E408AA6-85C0-432F-90E2-742A8B1A49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95550" y="1916113"/>
            <a:ext cx="96838" cy="19542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Connecteur droit avec flèche 49">
            <a:extLst>
              <a:ext uri="{FF2B5EF4-FFF2-40B4-BE49-F238E27FC236}">
                <a16:creationId xmlns:a16="http://schemas.microsoft.com/office/drawing/2014/main" id="{E5C44BC3-052F-44BF-BD85-F961BF945F6D}"/>
              </a:ext>
            </a:extLst>
          </p:cNvPr>
          <p:cNvCxnSpPr>
            <a:cxnSpLocks noChangeShapeType="1"/>
            <a:stCxn id="13315" idx="2"/>
          </p:cNvCxnSpPr>
          <p:nvPr/>
        </p:nvCxnSpPr>
        <p:spPr bwMode="auto">
          <a:xfrm flipH="1">
            <a:off x="3748089" y="2820989"/>
            <a:ext cx="547687" cy="10890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5" name="Connecteur droit avec flèche 51">
            <a:extLst>
              <a:ext uri="{FF2B5EF4-FFF2-40B4-BE49-F238E27FC236}">
                <a16:creationId xmlns:a16="http://schemas.microsoft.com/office/drawing/2014/main" id="{D84BF9CF-238A-48E5-975C-4C788164240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37201" y="1916114"/>
            <a:ext cx="919163" cy="2003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6" name="Connecteur droit avec flèche 65">
            <a:extLst>
              <a:ext uri="{FF2B5EF4-FFF2-40B4-BE49-F238E27FC236}">
                <a16:creationId xmlns:a16="http://schemas.microsoft.com/office/drawing/2014/main" id="{A2A2FFAC-C51D-494F-87B9-3E0528EDB70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83564" y="2636838"/>
            <a:ext cx="504825" cy="14398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7" name="CasellaDiTesto 1">
            <a:extLst>
              <a:ext uri="{FF2B5EF4-FFF2-40B4-BE49-F238E27FC236}">
                <a16:creationId xmlns:a16="http://schemas.microsoft.com/office/drawing/2014/main" id="{5C90710C-B1B4-43AA-9E54-47411D3A7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1" y="6000750"/>
            <a:ext cx="8143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fr-FR" b="1"/>
          </a:p>
        </p:txBody>
      </p:sp>
      <p:sp>
        <p:nvSpPr>
          <p:cNvPr id="13328" name="ZoneTexte 16">
            <a:extLst>
              <a:ext uri="{FF2B5EF4-FFF2-40B4-BE49-F238E27FC236}">
                <a16:creationId xmlns:a16="http://schemas.microsoft.com/office/drawing/2014/main" id="{1FD5956B-2945-47F1-A5F6-B2224D489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285751"/>
            <a:ext cx="7072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dirty="0">
                <a:solidFill>
                  <a:srgbClr val="0070C0"/>
                </a:solidFill>
              </a:rPr>
              <a:t>Les 4 descenderies déjà réalisées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sp>
        <p:nvSpPr>
          <p:cNvPr id="13329" name="ZoneTexte 17">
            <a:extLst>
              <a:ext uri="{FF2B5EF4-FFF2-40B4-BE49-F238E27FC236}">
                <a16:creationId xmlns:a16="http://schemas.microsoft.com/office/drawing/2014/main" id="{19C4C51D-229D-48CD-B9B3-056FFBF75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3564" y="2857500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>
                <a:solidFill>
                  <a:srgbClr val="FF0000"/>
                </a:solidFill>
              </a:rPr>
              <a:t>Turin →</a:t>
            </a:r>
            <a:endParaRPr lang="en-US" altLang="fr-FR">
              <a:solidFill>
                <a:srgbClr val="FF0000"/>
              </a:solidFill>
            </a:endParaRPr>
          </a:p>
        </p:txBody>
      </p:sp>
      <p:sp>
        <p:nvSpPr>
          <p:cNvPr id="13330" name="ZoneTexte 18">
            <a:extLst>
              <a:ext uri="{FF2B5EF4-FFF2-40B4-BE49-F238E27FC236}">
                <a16:creationId xmlns:a16="http://schemas.microsoft.com/office/drawing/2014/main" id="{845CD603-9AC7-487D-BCE1-BA7E695C5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2893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>
                <a:solidFill>
                  <a:srgbClr val="FF0000"/>
                </a:solidFill>
              </a:rPr>
              <a:t>← Lyon</a:t>
            </a:r>
            <a:endParaRPr lang="en-US" altLang="fr-FR">
              <a:solidFill>
                <a:srgbClr val="FF0000"/>
              </a:solidFill>
            </a:endParaRPr>
          </a:p>
        </p:txBody>
      </p:sp>
      <p:sp>
        <p:nvSpPr>
          <p:cNvPr id="13331" name="ZoneTexte 20">
            <a:extLst>
              <a:ext uri="{FF2B5EF4-FFF2-40B4-BE49-F238E27FC236}">
                <a16:creationId xmlns:a16="http://schemas.microsoft.com/office/drawing/2014/main" id="{F139574D-9C6A-4CDF-872D-1C896318F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25" y="4857750"/>
            <a:ext cx="85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/>
              <a:t>Suse</a:t>
            </a:r>
            <a:endParaRPr lang="en-US" altLang="fr-FR" sz="1800"/>
          </a:p>
        </p:txBody>
      </p:sp>
      <p:sp>
        <p:nvSpPr>
          <p:cNvPr id="13332" name="ZoneTexte 20">
            <a:extLst>
              <a:ext uri="{FF2B5EF4-FFF2-40B4-BE49-F238E27FC236}">
                <a16:creationId xmlns:a16="http://schemas.microsoft.com/office/drawing/2014/main" id="{7FB1A46E-559A-47EF-97CD-C98E4EDE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654" y="5499165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chemeClr val="tx1"/>
                </a:solidFill>
              </a:rPr>
              <a:t>Objectifs  des descenderies </a:t>
            </a:r>
            <a:r>
              <a:rPr lang="fr-FR" altLang="fr-FR" sz="1800" dirty="0">
                <a:solidFill>
                  <a:schemeClr val="tx1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chemeClr val="tx1"/>
                </a:solidFill>
              </a:rPr>
              <a:t> Reconnaissance géologique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chemeClr val="tx1"/>
                </a:solidFill>
              </a:rPr>
              <a:t> Créer des accès multiples aux chantiers du « grand » tunnel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chemeClr val="tx1"/>
                </a:solidFill>
              </a:rPr>
              <a:t> Faciliter la ventilation et l’accès des secours pour le grand tunnel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71A810B-EFC4-440F-B410-E833A6DBC803}"/>
              </a:ext>
            </a:extLst>
          </p:cNvPr>
          <p:cNvCxnSpPr/>
          <p:nvPr/>
        </p:nvCxnSpPr>
        <p:spPr>
          <a:xfrm>
            <a:off x="2640013" y="4149725"/>
            <a:ext cx="1223962" cy="7143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C4F483A7-A7E0-4DE1-A55B-6C8FF952D92A}"/>
              </a:ext>
            </a:extLst>
          </p:cNvPr>
          <p:cNvCxnSpPr/>
          <p:nvPr/>
        </p:nvCxnSpPr>
        <p:spPr>
          <a:xfrm>
            <a:off x="1703389" y="5300663"/>
            <a:ext cx="720725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5" name="ZoneTexte 37">
            <a:extLst>
              <a:ext uri="{FF2B5EF4-FFF2-40B4-BE49-F238E27FC236}">
                <a16:creationId xmlns:a16="http://schemas.microsoft.com/office/drawing/2014/main" id="{B9C7F510-46DB-470F-B64F-FC69DB9B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084764"/>
            <a:ext cx="26654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>
                <a:solidFill>
                  <a:srgbClr val="FF0000"/>
                </a:solidFill>
              </a:rPr>
              <a:t>Un tube déjà réalisé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re 1">
            <a:extLst>
              <a:ext uri="{FF2B5EF4-FFF2-40B4-BE49-F238E27FC236}">
                <a16:creationId xmlns:a16="http://schemas.microsoft.com/office/drawing/2014/main" id="{F670E3ED-BE70-45C6-9A83-1EA4D90F9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50" y="274639"/>
            <a:ext cx="6851650" cy="777875"/>
          </a:xfrm>
        </p:spPr>
        <p:txBody>
          <a:bodyPr/>
          <a:lstStyle/>
          <a:p>
            <a:pPr algn="ctr"/>
            <a:r>
              <a:rPr lang="fr-FR" altLang="fr-FR" dirty="0">
                <a:solidFill>
                  <a:srgbClr val="0070C0"/>
                </a:solidFill>
              </a:rPr>
              <a:t>Un tunnel divisé en 5 tronçons </a:t>
            </a:r>
          </a:p>
        </p:txBody>
      </p:sp>
      <p:pic>
        <p:nvPicPr>
          <p:cNvPr id="106499" name="Picture 3" descr="C:\Users\SimoulinF\Desktop\visuels PPT L.Besson\Bi-tubeFR_260613.png">
            <a:extLst>
              <a:ext uri="{FF2B5EF4-FFF2-40B4-BE49-F238E27FC236}">
                <a16:creationId xmlns:a16="http://schemas.microsoft.com/office/drawing/2014/main" id="{B0667BE5-90B0-4D7F-A1EE-E27E3A2DFE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8"/>
          <a:stretch>
            <a:fillRect/>
          </a:stretch>
        </p:blipFill>
        <p:spPr bwMode="auto">
          <a:xfrm>
            <a:off x="695326" y="1125539"/>
            <a:ext cx="10512425" cy="380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ZoneTexte 4">
            <a:extLst>
              <a:ext uri="{FF2B5EF4-FFF2-40B4-BE49-F238E27FC236}">
                <a16:creationId xmlns:a16="http://schemas.microsoft.com/office/drawing/2014/main" id="{3835A5AC-8777-4933-BC7E-17139B3CA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557338"/>
            <a:ext cx="7634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2000">
              <a:solidFill>
                <a:srgbClr val="0000CC"/>
              </a:solidFill>
            </a:endParaRPr>
          </a:p>
        </p:txBody>
      </p:sp>
      <p:sp>
        <p:nvSpPr>
          <p:cNvPr id="106501" name="ZoneTexte 5">
            <a:extLst>
              <a:ext uri="{FF2B5EF4-FFF2-40B4-BE49-F238E27FC236}">
                <a16:creationId xmlns:a16="http://schemas.microsoft.com/office/drawing/2014/main" id="{6049C26A-C2E6-46C8-8C3D-C94A5367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25539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0000CC"/>
                </a:solidFill>
              </a:rPr>
              <a:t>Côté Lyon							          Côté Turin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2000">
              <a:solidFill>
                <a:srgbClr val="0000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2000">
              <a:solidFill>
                <a:srgbClr val="0000CC"/>
              </a:solidFill>
            </a:endParaRPr>
          </a:p>
        </p:txBody>
      </p:sp>
      <p:sp>
        <p:nvSpPr>
          <p:cNvPr id="106502" name="ZoneTexte 6">
            <a:extLst>
              <a:ext uri="{FF2B5EF4-FFF2-40B4-BE49-F238E27FC236}">
                <a16:creationId xmlns:a16="http://schemas.microsoft.com/office/drawing/2014/main" id="{B8895B8B-DD5B-4942-8629-86D68F9F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4" y="5084764"/>
            <a:ext cx="95797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4 accès intermédiaires =&gt; 16 attaques simultanées possibles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2000" dirty="0"/>
              <a:t> Améliore la sécurité au travail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2000" dirty="0"/>
              <a:t> Facilite la ventilation, l’évacuation des déblais et celle des eaux souterraines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2000" dirty="0"/>
              <a:t> Réduit les délais et les risques globaux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2000" dirty="0"/>
              <a:t> Permet d’optimiser les méthodes de creusement pour chaque tronçon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solidFill>
                  <a:srgbClr val="0000CC"/>
                </a:solidFill>
              </a:rPr>
              <a:t> 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1B12808-AC85-43C5-A7E0-3C17DDD6B562}"/>
              </a:ext>
            </a:extLst>
          </p:cNvPr>
          <p:cNvCxnSpPr/>
          <p:nvPr/>
        </p:nvCxnSpPr>
        <p:spPr>
          <a:xfrm flipH="1">
            <a:off x="7680325" y="2924176"/>
            <a:ext cx="647700" cy="1444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8CD4C87-D20F-4F1C-8BC1-B547D41EB4ED}"/>
              </a:ext>
            </a:extLst>
          </p:cNvPr>
          <p:cNvCxnSpPr/>
          <p:nvPr/>
        </p:nvCxnSpPr>
        <p:spPr>
          <a:xfrm flipH="1">
            <a:off x="7356475" y="2620964"/>
            <a:ext cx="647700" cy="142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90F3E81-695E-40B1-9807-4F9231A39F25}"/>
              </a:ext>
            </a:extLst>
          </p:cNvPr>
          <p:cNvCxnSpPr/>
          <p:nvPr/>
        </p:nvCxnSpPr>
        <p:spPr>
          <a:xfrm flipV="1">
            <a:off x="8616951" y="2792414"/>
            <a:ext cx="639763" cy="141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3331EDD-17F7-4788-9118-17EDD9411AAD}"/>
              </a:ext>
            </a:extLst>
          </p:cNvPr>
          <p:cNvCxnSpPr/>
          <p:nvPr/>
        </p:nvCxnSpPr>
        <p:spPr>
          <a:xfrm flipV="1">
            <a:off x="8399463" y="2387601"/>
            <a:ext cx="639762" cy="142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JP_06">
            <a:extLst>
              <a:ext uri="{FF2B5EF4-FFF2-40B4-BE49-F238E27FC236}">
                <a16:creationId xmlns:a16="http://schemas.microsoft.com/office/drawing/2014/main" id="{C6DFE544-78DF-4356-A5B1-3C759221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9" b="8536"/>
          <a:stretch>
            <a:fillRect/>
          </a:stretch>
        </p:blipFill>
        <p:spPr bwMode="auto">
          <a:xfrm>
            <a:off x="3287713" y="549275"/>
            <a:ext cx="712946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ZoneTexte 2">
            <a:extLst>
              <a:ext uri="{FF2B5EF4-FFF2-40B4-BE49-F238E27FC236}">
                <a16:creationId xmlns:a16="http://schemas.microsoft.com/office/drawing/2014/main" id="{BC655FEF-1AC0-410F-91E5-6FD53FBA8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84313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Gabarit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intérieur Ø 8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2000" dirty="0">
              <a:solidFill>
                <a:srgbClr val="0000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2000" dirty="0">
              <a:solidFill>
                <a:srgbClr val="0000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solidFill>
                  <a:srgbClr val="0000CC"/>
                </a:solidFill>
              </a:rPr>
              <a:t> 		</a:t>
            </a:r>
            <a:r>
              <a:rPr lang="fr-FR" altLang="fr-FR" sz="2000" dirty="0"/>
              <a:t>Rameaux inter-tubes tous les 350 m, réalisés en traditionnel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20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        En cas </a:t>
            </a:r>
            <a:r>
              <a:rPr lang="fr-FR" altLang="fr-FR" sz="2000" dirty="0">
                <a:solidFill>
                  <a:srgbClr val="FF0000"/>
                </a:solidFill>
              </a:rPr>
              <a:t>d’incendie,</a:t>
            </a:r>
            <a:r>
              <a:rPr lang="fr-FR" altLang="fr-FR" sz="2000" dirty="0"/>
              <a:t> chaque tube sert de refuge de sécurité pour l’autre</a:t>
            </a:r>
            <a:endParaRPr lang="en-US" altLang="fr-FR" sz="2000" dirty="0"/>
          </a:p>
        </p:txBody>
      </p:sp>
      <p:sp>
        <p:nvSpPr>
          <p:cNvPr id="107524" name="ZoneTexte 3">
            <a:extLst>
              <a:ext uri="{FF2B5EF4-FFF2-40B4-BE49-F238E27FC236}">
                <a16:creationId xmlns:a16="http://schemas.microsoft.com/office/drawing/2014/main" id="{AC91ABCA-AFF4-41BB-B7F8-8421D5CE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154823"/>
            <a:ext cx="7773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dirty="0">
                <a:solidFill>
                  <a:srgbClr val="0070C0"/>
                </a:solidFill>
              </a:rPr>
              <a:t>Coupe au droit d’un rameau d’</a:t>
            </a:r>
            <a:r>
              <a:rPr lang="fr-FR" altLang="fr-FR" sz="2400" b="1" dirty="0" err="1">
                <a:solidFill>
                  <a:srgbClr val="0070C0"/>
                </a:solidFill>
              </a:rPr>
              <a:t>interconnection</a:t>
            </a:r>
            <a:endParaRPr lang="fr-FR" altLang="fr-FR" sz="2400" b="1" dirty="0">
              <a:solidFill>
                <a:srgbClr val="0070C0"/>
              </a:solidFill>
            </a:endParaRPr>
          </a:p>
        </p:txBody>
      </p:sp>
      <p:pic>
        <p:nvPicPr>
          <p:cNvPr id="107525" name="Picture 4">
            <a:extLst>
              <a:ext uri="{FF2B5EF4-FFF2-40B4-BE49-F238E27FC236}">
                <a16:creationId xmlns:a16="http://schemas.microsoft.com/office/drawing/2014/main" id="{D3E51885-5D5D-4ED7-92E1-87293D0B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/>
          <a:stretch>
            <a:fillRect/>
          </a:stretch>
        </p:blipFill>
        <p:spPr bwMode="auto">
          <a:xfrm>
            <a:off x="2063750" y="3876676"/>
            <a:ext cx="8135938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xplosion 2 1">
            <a:extLst>
              <a:ext uri="{FF2B5EF4-FFF2-40B4-BE49-F238E27FC236}">
                <a16:creationId xmlns:a16="http://schemas.microsoft.com/office/drawing/2014/main" id="{393DC163-6B8B-44AD-A48A-89C02AA2702E}"/>
              </a:ext>
            </a:extLst>
          </p:cNvPr>
          <p:cNvSpPr/>
          <p:nvPr/>
        </p:nvSpPr>
        <p:spPr>
          <a:xfrm>
            <a:off x="4511675" y="1484313"/>
            <a:ext cx="431800" cy="50641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077ABA7-D019-485D-94D2-278E3783C246}"/>
              </a:ext>
            </a:extLst>
          </p:cNvPr>
          <p:cNvCxnSpPr/>
          <p:nvPr/>
        </p:nvCxnSpPr>
        <p:spPr>
          <a:xfrm>
            <a:off x="5087939" y="1738313"/>
            <a:ext cx="10445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28" name="ZoneTexte 6">
            <a:extLst>
              <a:ext uri="{FF2B5EF4-FFF2-40B4-BE49-F238E27FC236}">
                <a16:creationId xmlns:a16="http://schemas.microsoft.com/office/drawing/2014/main" id="{D4F1F4B5-2681-421F-916D-7819D8B55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6" y="1584325"/>
            <a:ext cx="2016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>
                <a:solidFill>
                  <a:srgbClr val="FF0000"/>
                </a:solidFill>
              </a:rPr>
              <a:t>Mise à l’abri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>
            <a:extLst>
              <a:ext uri="{FF2B5EF4-FFF2-40B4-BE49-F238E27FC236}">
                <a16:creationId xmlns:a16="http://schemas.microsoft.com/office/drawing/2014/main" id="{FB4EC62D-8BFC-4840-9900-7DEFB0404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950" y="274639"/>
            <a:ext cx="9866050" cy="706437"/>
          </a:xfrm>
        </p:spPr>
        <p:txBody>
          <a:bodyPr/>
          <a:lstStyle/>
          <a:p>
            <a:r>
              <a:rPr lang="fr-FR" altLang="fr-FR" dirty="0">
                <a:solidFill>
                  <a:srgbClr val="0070C0"/>
                </a:solidFill>
              </a:rPr>
              <a:t>Impact environnemental des grands chantiers de tunnel</a:t>
            </a:r>
          </a:p>
        </p:txBody>
      </p:sp>
      <p:pic>
        <p:nvPicPr>
          <p:cNvPr id="24579" name="Espace réservé du contenu 7" descr="StMartin-vue-generale_avec_Brequin.jpg">
            <a:extLst>
              <a:ext uri="{FF2B5EF4-FFF2-40B4-BE49-F238E27FC236}">
                <a16:creationId xmlns:a16="http://schemas.microsoft.com/office/drawing/2014/main" id="{80CAE56A-7673-4C9D-B9EC-D48194FBA7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6" y="1052513"/>
            <a:ext cx="6588125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ZoneTexte 9">
            <a:extLst>
              <a:ext uri="{FF2B5EF4-FFF2-40B4-BE49-F238E27FC236}">
                <a16:creationId xmlns:a16="http://schemas.microsoft.com/office/drawing/2014/main" id="{EB129452-A788-4ABB-8862-A9108D411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6630" y="1436689"/>
            <a:ext cx="377719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FF0000"/>
                </a:solidFill>
              </a:rPr>
              <a:t>Impacts négatifs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 i="1" dirty="0">
                <a:solidFill>
                  <a:srgbClr val="FF0000"/>
                </a:solidFill>
              </a:rPr>
              <a:t> Quelques impacts physiques mineurs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 i="1" dirty="0">
                <a:solidFill>
                  <a:srgbClr val="FF0000"/>
                </a:solidFill>
              </a:rPr>
              <a:t> Trafic accru sur  les voies d’accès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i="1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rgbClr val="00B050"/>
                </a:solidFill>
              </a:rPr>
              <a:t>Impact positifs </a:t>
            </a:r>
            <a:r>
              <a:rPr lang="fr-FR" altLang="fr-FR" sz="1800" b="1" i="1" dirty="0">
                <a:solidFill>
                  <a:srgbClr val="00B050"/>
                </a:solidFill>
              </a:rPr>
              <a:t>:    </a:t>
            </a:r>
            <a:r>
              <a:rPr lang="fr-FR" altLang="fr-FR" sz="1800" dirty="0">
                <a:solidFill>
                  <a:srgbClr val="00B050"/>
                </a:solidFill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rgbClr val="00B050"/>
                </a:solidFill>
              </a:rPr>
              <a:t> transfert route -&gt; rail encouragé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rgbClr val="00B050"/>
                </a:solidFill>
              </a:rPr>
              <a:t>1 Mt/an de CO² économisés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 dirty="0">
                <a:solidFill>
                  <a:srgbClr val="00B050"/>
                </a:solidFill>
              </a:rPr>
              <a:t> Vallées libérées des camions (trafic, pollution, bruit…)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i="1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1800" i="1" dirty="0"/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altLang="fr-FR" sz="1800" dirty="0"/>
          </a:p>
        </p:txBody>
      </p:sp>
      <p:sp>
        <p:nvSpPr>
          <p:cNvPr id="24581" name="ZoneTexte 10">
            <a:extLst>
              <a:ext uri="{FF2B5EF4-FFF2-40B4-BE49-F238E27FC236}">
                <a16:creationId xmlns:a16="http://schemas.microsoft.com/office/drawing/2014/main" id="{FE44B946-7E16-444D-B83C-B13767F65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445125"/>
            <a:ext cx="640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i="1" dirty="0"/>
              <a:t>	</a:t>
            </a:r>
          </a:p>
        </p:txBody>
      </p:sp>
      <p:sp>
        <p:nvSpPr>
          <p:cNvPr id="24582" name="Rectangle 12">
            <a:extLst>
              <a:ext uri="{FF2B5EF4-FFF2-40B4-BE49-F238E27FC236}">
                <a16:creationId xmlns:a16="http://schemas.microsoft.com/office/drawing/2014/main" id="{DC2D1C6C-4C38-4808-AB1E-4113CFD3A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5445125"/>
            <a:ext cx="910514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00" b="1" dirty="0">
                <a:solidFill>
                  <a:schemeClr val="tx1"/>
                </a:solidFill>
              </a:rPr>
              <a:t>Points à surveiller :</a:t>
            </a:r>
            <a:r>
              <a:rPr lang="fr-FR" altLang="fr-FR" sz="1800" dirty="0">
                <a:solidFill>
                  <a:schemeClr val="tx1"/>
                </a:solidFill>
              </a:rPr>
              <a:t>  zones de tête de tunnel à </a:t>
            </a:r>
            <a:r>
              <a:rPr lang="fr-FR" altLang="fr-FR" sz="1800" dirty="0" err="1">
                <a:solidFill>
                  <a:schemeClr val="tx1"/>
                </a:solidFill>
              </a:rPr>
              <a:t>re-végétaliser</a:t>
            </a:r>
            <a:endParaRPr lang="fr-FR" altLang="fr-FR" sz="1800" dirty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1800" dirty="0">
                <a:solidFill>
                  <a:schemeClr val="tx1"/>
                </a:solidFill>
              </a:rPr>
              <a:t> Déblais : les trier et combler des anciennes carrières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1800" dirty="0">
                <a:solidFill>
                  <a:schemeClr val="tx1"/>
                </a:solidFill>
              </a:rPr>
              <a:t> Tarissement de quelques sources à éviter ou compenser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1800" dirty="0">
                <a:solidFill>
                  <a:schemeClr val="tx1"/>
                </a:solidFill>
              </a:rPr>
              <a:t> Eaux d’exhaure à refroidir  (22° C)</a:t>
            </a:r>
          </a:p>
        </p:txBody>
      </p:sp>
      <p:sp>
        <p:nvSpPr>
          <p:cNvPr id="24583" name="ZoneTexte 13">
            <a:extLst>
              <a:ext uri="{FF2B5EF4-FFF2-40B4-BE49-F238E27FC236}">
                <a16:creationId xmlns:a16="http://schemas.microsoft.com/office/drawing/2014/main" id="{F333DF61-3271-41C3-B6D6-4B568D19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693" y="4541838"/>
            <a:ext cx="22685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1" dirty="0">
                <a:solidFill>
                  <a:prstClr val="white"/>
                </a:solidFill>
              </a:rPr>
              <a:t>Accès à la descenderie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1" dirty="0">
                <a:solidFill>
                  <a:prstClr val="white"/>
                </a:solidFill>
              </a:rPr>
              <a:t>de St-Martin-la-Porte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 de base du Brenner</a:t>
            </a:r>
          </a:p>
        </p:txBody>
      </p:sp>
      <p:pic>
        <p:nvPicPr>
          <p:cNvPr id="3074" name="Image 5" descr="Résultat de recherche d'images pour &quot;brenner basistunnel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/>
          <a:stretch>
            <a:fillRect/>
          </a:stretch>
        </p:blipFill>
        <p:spPr bwMode="auto">
          <a:xfrm>
            <a:off x="598769" y="1530211"/>
            <a:ext cx="6672043" cy="486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C5F046-3931-4B8C-9907-5DA486A9E290}"/>
              </a:ext>
            </a:extLst>
          </p:cNvPr>
          <p:cNvSpPr txBox="1"/>
          <p:nvPr/>
        </p:nvSpPr>
        <p:spPr>
          <a:xfrm>
            <a:off x="7155402" y="2503503"/>
            <a:ext cx="39697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Maître d’ouvrage : consortium austro-italien BBT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Galerie de reconnaissance au milieu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 = 64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Couverture max. 1740 m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4215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4B6CB-EEB6-462C-BE3A-6E8A9187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2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Nouvelles gares souterraines</a:t>
            </a:r>
            <a:b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i="1" dirty="0">
                <a:latin typeface="Arial" panose="020B0604020202020204" pitchFamily="34" charset="0"/>
                <a:cs typeface="Arial" panose="020B0604020202020204" pitchFamily="34" charset="0"/>
              </a:rPr>
              <a:t>(sous les centres-villes)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D288B-FA5F-4EE7-8D6B-9AA385864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9004"/>
            <a:ext cx="10515600" cy="3660775"/>
          </a:xfrm>
        </p:spPr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Torino Porta Susa (surface)</a:t>
            </a:r>
          </a:p>
          <a:p>
            <a:r>
              <a:rPr lang="fr-FR" dirty="0"/>
              <a:t>Milano Porta </a:t>
            </a:r>
            <a:r>
              <a:rPr lang="fr-FR" dirty="0" err="1"/>
              <a:t>Venezia</a:t>
            </a:r>
            <a:r>
              <a:rPr lang="fr-FR" dirty="0"/>
              <a:t>, sur le </a:t>
            </a:r>
            <a:r>
              <a:rPr lang="fr-FR" i="1" dirty="0"/>
              <a:t>Passante </a:t>
            </a:r>
            <a:r>
              <a:rPr lang="fr-FR" i="1" dirty="0" err="1"/>
              <a:t>ferroviario</a:t>
            </a:r>
            <a:endParaRPr lang="fr-FR" i="1" dirty="0"/>
          </a:p>
          <a:p>
            <a:r>
              <a:rPr lang="fr-FR" dirty="0"/>
              <a:t>San Remo </a:t>
            </a:r>
          </a:p>
          <a:p>
            <a:r>
              <a:rPr lang="fr-FR" dirty="0"/>
              <a:t>Bologne</a:t>
            </a:r>
          </a:p>
          <a:p>
            <a:r>
              <a:rPr lang="fr-FR" dirty="0"/>
              <a:t>Florence</a:t>
            </a:r>
          </a:p>
          <a:p>
            <a:r>
              <a:rPr lang="fr-FR" dirty="0">
                <a:solidFill>
                  <a:srgbClr val="00B0F0"/>
                </a:solidFill>
              </a:rPr>
              <a:t>Roma </a:t>
            </a:r>
            <a:r>
              <a:rPr lang="fr-FR" dirty="0" err="1">
                <a:solidFill>
                  <a:srgbClr val="00B0F0"/>
                </a:solidFill>
              </a:rPr>
              <a:t>Tiburtina</a:t>
            </a:r>
            <a:r>
              <a:rPr lang="fr-FR" dirty="0">
                <a:solidFill>
                  <a:srgbClr val="00B0F0"/>
                </a:solidFill>
              </a:rPr>
              <a:t> (surface)</a:t>
            </a:r>
          </a:p>
          <a:p>
            <a:r>
              <a:rPr lang="fr-FR" dirty="0">
                <a:solidFill>
                  <a:srgbClr val="00B0F0"/>
                </a:solidFill>
              </a:rPr>
              <a:t>Naples</a:t>
            </a:r>
          </a:p>
        </p:txBody>
      </p:sp>
    </p:spTree>
    <p:extLst>
      <p:ext uri="{BB962C8B-B14F-4D97-AF65-F5344CB8AC3E}">
        <p14:creationId xmlns:p14="http://schemas.microsoft.com/office/powerpoint/2010/main" val="4286994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FE330B-D9D9-4BA8-AC06-C6BC27F3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650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 gare Porta Susa à Turin</a:t>
            </a:r>
          </a:p>
        </p:txBody>
      </p:sp>
      <p:pic>
        <p:nvPicPr>
          <p:cNvPr id="5" name="Espace réservé du contenu 4" descr="Une image contenant voie, bâtiment, cité, nuit&#10;&#10;Description générée automatiquement">
            <a:extLst>
              <a:ext uri="{FF2B5EF4-FFF2-40B4-BE49-F238E27FC236}">
                <a16:creationId xmlns:a16="http://schemas.microsoft.com/office/drawing/2014/main" id="{BCCE8898-E6AC-4478-8633-63F626491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7776"/>
            <a:ext cx="6742126" cy="518811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869AEB-93FD-453A-BD28-E7002EAB927D}"/>
              </a:ext>
            </a:extLst>
          </p:cNvPr>
          <p:cNvSpPr txBox="1"/>
          <p:nvPr/>
        </p:nvSpPr>
        <p:spPr>
          <a:xfrm>
            <a:off x="8053387" y="2828835"/>
            <a:ext cx="38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Grandes lignes en surface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Gare banlieue souterraine pour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Passante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Ferroviaro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Métro M1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84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9FCB16-76CB-479B-8CCB-5F25C250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8390"/>
            <a:ext cx="10515600" cy="61141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Profession des travaux souterrains en Italie</a:t>
            </a: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203064-496E-41BC-ACA3-0743E8C3E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10" y="1029809"/>
            <a:ext cx="11061577" cy="435133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Fin du 19</a:t>
            </a:r>
            <a:r>
              <a:rPr lang="fr-FR" sz="80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siècle : L’Italie se couvre de chemins de fer, donc de tunnels ; des ouvriers italiens creusent tous les grands chantiers suisses. </a:t>
            </a:r>
          </a:p>
          <a:p>
            <a:pPr>
              <a:lnSpc>
                <a:spcPct val="12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Années 1960-1990 : construction d’un réseau autoroutier maillé, avec production record de tunnels </a:t>
            </a:r>
            <a:r>
              <a:rPr lang="fr-FR" sz="8000" dirty="0" err="1">
                <a:latin typeface="Arial" panose="020B0604020202020204" pitchFamily="34" charset="0"/>
                <a:cs typeface="Arial" panose="020B0604020202020204" pitchFamily="34" charset="0"/>
              </a:rPr>
              <a:t>bi-tube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Une société ferroviaire nationale très dynamique : </a:t>
            </a:r>
            <a:r>
              <a:rPr lang="fr-FR" sz="8000" b="1" i="1" dirty="0">
                <a:latin typeface="Arial" panose="020B0604020202020204" pitchFamily="34" charset="0"/>
                <a:cs typeface="Arial" panose="020B0604020202020204" pitchFamily="34" charset="0"/>
              </a:rPr>
              <a:t>FS = </a:t>
            </a:r>
            <a:r>
              <a:rPr lang="fr-FR" sz="8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Ferrovie</a:t>
            </a:r>
            <a:r>
              <a:rPr lang="fr-FR" sz="8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dello</a:t>
            </a:r>
            <a:r>
              <a:rPr lang="fr-FR" sz="8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Stato</a:t>
            </a:r>
            <a:r>
              <a:rPr lang="fr-FR" sz="8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italiane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       	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Filiales : </a:t>
            </a:r>
            <a:r>
              <a:rPr lang="fr-FR" sz="8000" i="1" dirty="0" err="1">
                <a:latin typeface="Arial" panose="020B0604020202020204" pitchFamily="34" charset="0"/>
                <a:cs typeface="Arial" panose="020B0604020202020204" pitchFamily="34" charset="0"/>
              </a:rPr>
              <a:t>Trenitalia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(trains de voyageurs), </a:t>
            </a:r>
            <a:r>
              <a:rPr lang="fr-FR" sz="8000" i="1" dirty="0" err="1">
                <a:latin typeface="Arial" panose="020B0604020202020204" pitchFamily="34" charset="0"/>
                <a:cs typeface="Arial" panose="020B0604020202020204" pitchFamily="34" charset="0"/>
              </a:rPr>
              <a:t>Italferr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(ingénierie), 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TAV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(construction de LGV),		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ANAS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(30 000 km de routes et autoroutes) </a:t>
            </a:r>
          </a:p>
          <a:p>
            <a:pPr>
              <a:lnSpc>
                <a:spcPct val="11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Symbiose efficace entre l’Université 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8000" i="1" dirty="0" err="1"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et les entreprises (ingénierie et travaux), et entre la théorie et la pratique (prof. LUNARDI)</a:t>
            </a:r>
          </a:p>
          <a:p>
            <a:pPr>
              <a:lnSpc>
                <a:spcPct val="11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Maîtrise exceptionnelle des « mauvais » terrains (marnes, schistes…)</a:t>
            </a:r>
          </a:p>
          <a:p>
            <a:pPr>
              <a:lnSpc>
                <a:spcPct val="11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De nombreuses PME innovantes, souvent leaders mondiaux</a:t>
            </a:r>
          </a:p>
          <a:p>
            <a:pPr>
              <a:lnSpc>
                <a:spcPct val="11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Grandes entreprises : fusion récente entre </a:t>
            </a:r>
            <a:r>
              <a:rPr lang="fr-FR" sz="8000" i="1" dirty="0" err="1">
                <a:latin typeface="Arial" panose="020B0604020202020204" pitchFamily="34" charset="0"/>
                <a:cs typeface="Arial" panose="020B0604020202020204" pitchFamily="34" charset="0"/>
              </a:rPr>
              <a:t>Impregilo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8000" i="1" dirty="0" err="1">
                <a:latin typeface="Arial" panose="020B0604020202020204" pitchFamily="34" charset="0"/>
                <a:cs typeface="Arial" panose="020B0604020202020204" pitchFamily="34" charset="0"/>
              </a:rPr>
              <a:t>Salini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8000" i="1" dirty="0" err="1">
                <a:latin typeface="Arial" panose="020B0604020202020204" pitchFamily="34" charset="0"/>
                <a:cs typeface="Arial" panose="020B0604020202020204" pitchFamily="34" charset="0"/>
              </a:rPr>
              <a:t>Astaldi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fr-FR" sz="8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Webuild</a:t>
            </a:r>
            <a:r>
              <a:rPr lang="fr-FR" sz="8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très active en Europe (GPE)</a:t>
            </a:r>
            <a:r>
              <a:rPr lang="fr-FR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8000" i="1" dirty="0">
                <a:latin typeface="Arial" panose="020B0604020202020204" pitchFamily="34" charset="0"/>
                <a:cs typeface="Arial" panose="020B0604020202020204" pitchFamily="34" charset="0"/>
              </a:rPr>
              <a:t>pas vrai dans l’autre sens !</a:t>
            </a:r>
          </a:p>
          <a:p>
            <a:pPr>
              <a:lnSpc>
                <a:spcPct val="11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Production actuelle de tunnels : 33 km/an (1/2 fer, ¼ route, ¼ métro)</a:t>
            </a: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09DB3-5FB6-44C8-A21C-A05CE3AF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365125"/>
            <a:ext cx="9188389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Passante </a:t>
            </a:r>
            <a:r>
              <a:rPr lang="fr-FR" sz="3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Ferroviario</a:t>
            </a:r>
            <a: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Milan</a:t>
            </a:r>
            <a:b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Porta </a:t>
            </a:r>
            <a:r>
              <a:rPr lang="fr-FR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Venezia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3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ésultat d’images pour stazione porta venezia milano">
            <a:extLst>
              <a:ext uri="{FF2B5EF4-FFF2-40B4-BE49-F238E27FC236}">
                <a16:creationId xmlns:a16="http://schemas.microsoft.com/office/drawing/2014/main" id="{BE14B1BD-2E82-44A2-8055-97D6205317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614488"/>
            <a:ext cx="6344135" cy="47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7D95E7-3592-4036-BE2F-CAE29669522B}"/>
              </a:ext>
            </a:extLst>
          </p:cNvPr>
          <p:cNvSpPr txBox="1"/>
          <p:nvPr/>
        </p:nvSpPr>
        <p:spPr>
          <a:xfrm>
            <a:off x="8362950" y="2257425"/>
            <a:ext cx="3362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prstClr val="black"/>
                </a:solidFill>
              </a:rPr>
              <a:t>Creusée en souterrain, avec la voûte à 4 m sous la rue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Méthode de l’arc cellulaire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Longueur 210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Largeur excavée 28 m</a:t>
            </a:r>
          </a:p>
        </p:txBody>
      </p:sp>
    </p:spTree>
    <p:extLst>
      <p:ext uri="{BB962C8B-B14F-4D97-AF65-F5344CB8AC3E}">
        <p14:creationId xmlns:p14="http://schemas.microsoft.com/office/powerpoint/2010/main" val="1238632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376E6F-336E-4C05-A68C-883DA48E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 gare TGV de Bologne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FBAE717-EA9D-4EB6-B2D2-E627FB0BD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93" t="19047" r="20124" b="12606"/>
          <a:stretch/>
        </p:blipFill>
        <p:spPr>
          <a:xfrm>
            <a:off x="3524435" y="1235736"/>
            <a:ext cx="8380520" cy="535254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A9AEC8-D346-4260-ACF3-69757C7E55D8}"/>
              </a:ext>
            </a:extLst>
          </p:cNvPr>
          <p:cNvSpPr txBox="1"/>
          <p:nvPr/>
        </p:nvSpPr>
        <p:spPr>
          <a:xfrm>
            <a:off x="9436963" y="2361460"/>
            <a:ext cx="264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Tunnels d’accès à la nouvelle gare TGV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33048A-E215-495D-B59C-D829608B0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3" t="20926" r="15130" b="4279"/>
          <a:stretch/>
        </p:blipFill>
        <p:spPr>
          <a:xfrm>
            <a:off x="287045" y="2812904"/>
            <a:ext cx="3959441" cy="32785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6C5570-823F-4DE1-A49E-58F055472953}"/>
              </a:ext>
            </a:extLst>
          </p:cNvPr>
          <p:cNvSpPr txBox="1"/>
          <p:nvPr/>
        </p:nvSpPr>
        <p:spPr>
          <a:xfrm>
            <a:off x="372863" y="6091461"/>
            <a:ext cx="410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Puits d’accès à la nouvelle gare, Ø 39 m</a:t>
            </a:r>
          </a:p>
        </p:txBody>
      </p:sp>
    </p:spTree>
    <p:extLst>
      <p:ext uri="{BB962C8B-B14F-4D97-AF65-F5344CB8AC3E}">
        <p14:creationId xmlns:p14="http://schemas.microsoft.com/office/powerpoint/2010/main" val="495215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B972D86-2058-40D2-A33B-2B68EB514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93" t="14352" r="16701" b="4845"/>
          <a:stretch/>
        </p:blipFill>
        <p:spPr>
          <a:xfrm>
            <a:off x="253019" y="162836"/>
            <a:ext cx="9423641" cy="630749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115D64-031A-4B3A-91EB-EB6D2D495696}"/>
              </a:ext>
            </a:extLst>
          </p:cNvPr>
          <p:cNvSpPr txBox="1"/>
          <p:nvPr/>
        </p:nvSpPr>
        <p:spPr>
          <a:xfrm>
            <a:off x="9530173" y="2228295"/>
            <a:ext cx="24088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Trains régionaux</a:t>
            </a: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dirty="0">
                <a:solidFill>
                  <a:srgbClr val="00B050"/>
                </a:solidFill>
              </a:rPr>
              <a:t>TGV</a:t>
            </a:r>
          </a:p>
        </p:txBody>
      </p:sp>
    </p:spTree>
    <p:extLst>
      <p:ext uri="{BB962C8B-B14F-4D97-AF65-F5344CB8AC3E}">
        <p14:creationId xmlns:p14="http://schemas.microsoft.com/office/powerpoint/2010/main" val="830000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59FCE-006D-41EB-A49C-2ACE7188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4" y="923925"/>
            <a:ext cx="4486275" cy="1325563"/>
          </a:xfrm>
        </p:spPr>
        <p:txBody>
          <a:bodyPr/>
          <a:lstStyle/>
          <a:p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Noeud ferroviaire de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Florence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33B0BAB-665A-46FD-8BD2-D7D6102FD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93" t="13409" r="31587" b="8191"/>
          <a:stretch/>
        </p:blipFill>
        <p:spPr>
          <a:xfrm>
            <a:off x="400957" y="457431"/>
            <a:ext cx="5304517" cy="604154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B8A434-3633-4F07-9F58-8FC28EC4C324}"/>
              </a:ext>
            </a:extLst>
          </p:cNvPr>
          <p:cNvSpPr txBox="1"/>
          <p:nvPr/>
        </p:nvSpPr>
        <p:spPr>
          <a:xfrm>
            <a:off x="6943725" y="3429000"/>
            <a:ext cx="325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Nouvelle gare de passage de Florence</a:t>
            </a:r>
          </a:p>
        </p:txBody>
      </p:sp>
    </p:spTree>
    <p:extLst>
      <p:ext uri="{BB962C8B-B14F-4D97-AF65-F5344CB8AC3E}">
        <p14:creationId xmlns:p14="http://schemas.microsoft.com/office/powerpoint/2010/main" val="2916442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06328" y="655783"/>
            <a:ext cx="3999345" cy="178261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Noeud ferroviaire de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86325" y="5634610"/>
            <a:ext cx="15818024" cy="544405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098" name="Image 1" descr="Résultat de recherche d'images pour &quot;passante ferroviario firenz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9"/>
          <a:stretch>
            <a:fillRect/>
          </a:stretch>
        </p:blipFill>
        <p:spPr bwMode="auto">
          <a:xfrm>
            <a:off x="-390237" y="1413163"/>
            <a:ext cx="8805590" cy="515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4A2D6E-6E5F-44A4-B83C-BEFEA5D52B5E}"/>
              </a:ext>
            </a:extLst>
          </p:cNvPr>
          <p:cNvSpPr txBox="1"/>
          <p:nvPr/>
        </p:nvSpPr>
        <p:spPr>
          <a:xfrm>
            <a:off x="8982076" y="3131127"/>
            <a:ext cx="238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 tunnel et gare AV</a:t>
            </a:r>
          </a:p>
        </p:txBody>
      </p:sp>
      <p:cxnSp>
        <p:nvCxnSpPr>
          <p:cNvPr id="6" name="Connecteur : en arc 5">
            <a:extLst>
              <a:ext uri="{FF2B5EF4-FFF2-40B4-BE49-F238E27FC236}">
                <a16:creationId xmlns:a16="http://schemas.microsoft.com/office/drawing/2014/main" id="{6817CBB4-475C-42CB-8DC0-EE00A6670202}"/>
              </a:ext>
            </a:extLst>
          </p:cNvPr>
          <p:cNvCxnSpPr>
            <a:cxnSpLocks/>
          </p:cNvCxnSpPr>
          <p:nvPr/>
        </p:nvCxnSpPr>
        <p:spPr>
          <a:xfrm>
            <a:off x="8657777" y="3189008"/>
            <a:ext cx="324298" cy="239992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133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B0C54-EA67-41EB-87B2-C31ED8A3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Les tunnels routiers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6AC14E-1833-4FC5-8AA2-F39CA7B2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1135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/>
              <a:t>A Naples, le 1</a:t>
            </a:r>
            <a:r>
              <a:rPr lang="fr-FR" baseline="30000" dirty="0"/>
              <a:t>er</a:t>
            </a:r>
            <a:r>
              <a:rPr lang="fr-FR" dirty="0"/>
              <a:t> tunnel routier du Monde (cf. Sénèque)</a:t>
            </a:r>
          </a:p>
          <a:p>
            <a:pPr marL="0" indent="0">
              <a:buNone/>
            </a:pPr>
            <a:r>
              <a:rPr lang="fr-FR" dirty="0"/>
              <a:t>A Tende, le 1</a:t>
            </a:r>
            <a:r>
              <a:rPr lang="fr-FR" baseline="30000" dirty="0"/>
              <a:t>er</a:t>
            </a:r>
            <a:r>
              <a:rPr lang="fr-FR" dirty="0"/>
              <a:t> tunnel routier transalpin (1882)</a:t>
            </a:r>
          </a:p>
          <a:p>
            <a:pPr marL="0" indent="0">
              <a:buNone/>
            </a:pPr>
            <a:r>
              <a:rPr lang="fr-FR" dirty="0"/>
              <a:t>Années 1950-80 : creusement de 850 km de tunnels autoroutiers</a:t>
            </a:r>
          </a:p>
          <a:p>
            <a:pPr marL="0" indent="0">
              <a:buNone/>
            </a:pPr>
            <a:r>
              <a:rPr lang="fr-FR" dirty="0"/>
              <a:t>Des </a:t>
            </a:r>
            <a:r>
              <a:rPr lang="fr-FR" i="1" dirty="0" err="1"/>
              <a:t>gallerie</a:t>
            </a:r>
            <a:r>
              <a:rPr lang="fr-FR" dirty="0"/>
              <a:t> dans toutes les villes montueuses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Années 1990 : 3 incendies meurtriers dans des tunnels transalpins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/>
              <a:t>=&gt; Décision de </a:t>
            </a:r>
            <a:r>
              <a:rPr lang="fr-FR" b="1" dirty="0"/>
              <a:t>doubler tous les grands tunnels transalpins </a:t>
            </a:r>
            <a:r>
              <a:rPr lang="fr-FR" dirty="0"/>
              <a:t>: 2 tubes à un seul sens + 	rameaux de secours fréquents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Tende : en cours (pour 2025 ? )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Grand-St-Bernard : fait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Fréjus (A40) : fait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St-Gothard : en cours</a:t>
            </a:r>
          </a:p>
        </p:txBody>
      </p:sp>
    </p:spTree>
    <p:extLst>
      <p:ext uri="{BB962C8B-B14F-4D97-AF65-F5344CB8AC3E}">
        <p14:creationId xmlns:p14="http://schemas.microsoft.com/office/powerpoint/2010/main" val="291449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7E956-EC4C-4BE7-A93F-6EBB822B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3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tube du tunnel du Fréjus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0543B2-B866-48C8-A785-DD4257B23BDE}"/>
              </a:ext>
            </a:extLst>
          </p:cNvPr>
          <p:cNvSpPr txBox="1"/>
          <p:nvPr/>
        </p:nvSpPr>
        <p:spPr>
          <a:xfrm>
            <a:off x="8467724" y="2158197"/>
            <a:ext cx="31432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 = 13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Ouvert en 1980 avec 2 voies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2</a:t>
            </a:r>
            <a:r>
              <a:rPr lang="fr-FR" sz="2400" baseline="30000" dirty="0"/>
              <a:t>ème</a:t>
            </a:r>
            <a:r>
              <a:rPr lang="fr-FR" sz="2400" dirty="0"/>
              <a:t> tube </a:t>
            </a:r>
            <a:r>
              <a:rPr lang="fr-FR" sz="2400" dirty="0" err="1"/>
              <a:t>Øint</a:t>
            </a:r>
            <a:r>
              <a:rPr lang="fr-FR" sz="2400" dirty="0"/>
              <a:t> = 8 m creusé au tunnelier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Ouverture en 2022, avec 2 tubes unidirectionnels</a:t>
            </a:r>
          </a:p>
        </p:txBody>
      </p:sp>
      <p:pic>
        <p:nvPicPr>
          <p:cNvPr id="16390" name="Picture 6" descr="Plateforme d'entrée du tunnel du Fréjus, on distingue sur la gauche l'entrée des 2 tubes de l'ouvrage">
            <a:extLst>
              <a:ext uri="{FF2B5EF4-FFF2-40B4-BE49-F238E27FC236}">
                <a16:creationId xmlns:a16="http://schemas.microsoft.com/office/drawing/2014/main" id="{80A0181C-2DF7-417B-9418-A440842D76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0" y="1690688"/>
            <a:ext cx="82042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41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0672E7-375F-4EB4-994A-7084FF92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Doublement du tunnel routier de Tende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22C84E-7337-4652-916E-6CAD01B691DC}"/>
              </a:ext>
            </a:extLst>
          </p:cNvPr>
          <p:cNvSpPr txBox="1"/>
          <p:nvPr/>
        </p:nvSpPr>
        <p:spPr>
          <a:xfrm>
            <a:off x="7391400" y="2047875"/>
            <a:ext cx="43892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Tunnel très étroit =&gt; alternat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Doublement entrepris à partir des 2 têtes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Arrêt pendant 2 ans (justice…)</a:t>
            </a:r>
          </a:p>
          <a:p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Tête côté France emportée par crues d’oct. 2020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Viaduc à reconstruire</a:t>
            </a:r>
          </a:p>
        </p:txBody>
      </p:sp>
      <p:pic>
        <p:nvPicPr>
          <p:cNvPr id="17414" name="Picture 6" descr="Afficher l’image source">
            <a:extLst>
              <a:ext uri="{FF2B5EF4-FFF2-40B4-BE49-F238E27FC236}">
                <a16:creationId xmlns:a16="http://schemas.microsoft.com/office/drawing/2014/main" id="{B9EF01D0-EDC8-4463-8DCC-A4BE31B00C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2" y="1690687"/>
            <a:ext cx="6387607" cy="4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44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2C28D-A2DD-43CD-AD08-AFB41D6C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Doublement de l’autoroute Bologne-Florence (A1)</a:t>
            </a:r>
          </a:p>
        </p:txBody>
      </p:sp>
      <p:pic>
        <p:nvPicPr>
          <p:cNvPr id="5" name="Espace réservé du contenu 4" descr="Une image contenant ciel, extérieur, objet d’extérieur, manège&#10;&#10;Description générée automatiquement">
            <a:extLst>
              <a:ext uri="{FF2B5EF4-FFF2-40B4-BE49-F238E27FC236}">
                <a16:creationId xmlns:a16="http://schemas.microsoft.com/office/drawing/2014/main" id="{CEBB5A2F-75E3-467B-A07B-EE937AC24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3328"/>
          <a:stretch/>
        </p:blipFill>
        <p:spPr>
          <a:xfrm>
            <a:off x="6392331" y="1543049"/>
            <a:ext cx="5361520" cy="499861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77AAD2-5D62-4E23-BE19-202A5F5E9FB4}"/>
              </a:ext>
            </a:extLst>
          </p:cNvPr>
          <p:cNvSpPr txBox="1"/>
          <p:nvPr/>
        </p:nvSpPr>
        <p:spPr>
          <a:xfrm>
            <a:off x="322794" y="1399343"/>
            <a:ext cx="5669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« Variante di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Valico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 »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Tunnel du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Sparvo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: 2 x 2,5 km,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Ø 15 m (fait)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Tunnel de Santa Lucia : 7, 7 km, Ø 16 m, pour fin 2021</a:t>
            </a:r>
          </a:p>
        </p:txBody>
      </p:sp>
      <p:pic>
        <p:nvPicPr>
          <p:cNvPr id="8" name="Image 7" descr="Une image contenant extérieur, montagne, route, passage&#10;&#10;Description générée automatiquement">
            <a:extLst>
              <a:ext uri="{FF2B5EF4-FFF2-40B4-BE49-F238E27FC236}">
                <a16:creationId xmlns:a16="http://schemas.microsoft.com/office/drawing/2014/main" id="{35C84104-7E1E-4F98-84B0-A7406B7E5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224655"/>
            <a:ext cx="5554130" cy="3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16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AF299-D81E-4A6B-B0AC-2183ADEBA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05" y="365125"/>
            <a:ext cx="10838895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à élargir un tunnel </a:t>
            </a: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interrompre la circulation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9B48AD-4A25-441D-8EE1-701A17D8D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7" t="19298" r="19218" b="7589"/>
          <a:stretch/>
        </p:blipFill>
        <p:spPr>
          <a:xfrm>
            <a:off x="142345" y="2101685"/>
            <a:ext cx="5953655" cy="425926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B0B085-E4A8-49FB-BB1B-F77753631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4" t="20555" r="55781" b="45833"/>
          <a:stretch/>
        </p:blipFill>
        <p:spPr>
          <a:xfrm>
            <a:off x="6219151" y="2441079"/>
            <a:ext cx="4972724" cy="39198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C588CD9-26CD-4519-88A4-ED71BB9C9084}"/>
              </a:ext>
            </a:extLst>
          </p:cNvPr>
          <p:cNvSpPr txBox="1"/>
          <p:nvPr/>
        </p:nvSpPr>
        <p:spPr>
          <a:xfrm>
            <a:off x="11191875" y="43697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scie</a:t>
            </a:r>
          </a:p>
        </p:txBody>
      </p:sp>
    </p:spTree>
    <p:extLst>
      <p:ext uri="{BB962C8B-B14F-4D97-AF65-F5344CB8AC3E}">
        <p14:creationId xmlns:p14="http://schemas.microsoft.com/office/powerpoint/2010/main" val="169383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63A36-62AA-40BA-85CA-01328339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fr-FR" altLang="fr-FR" sz="36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1 - Creusement traditionnel                </a:t>
            </a:r>
            <a:br>
              <a:rPr kumimoji="0" lang="fr-FR" altLang="fr-FR" sz="36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</a:br>
            <a:r>
              <a:rPr kumimoji="0" lang="fr-FR" altLang="fr-FR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(à l’explosif ou à la pelle mécanique)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7D6984-7717-4483-BD4E-A77705F6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477" y="3875089"/>
            <a:ext cx="9498367" cy="2712142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Méthode d’avancement cyclique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8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fr-FR" sz="8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Forage des trous de mines</a:t>
            </a:r>
            <a:r>
              <a:rPr kumimoji="0" lang="fr-FR" sz="8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fr-FR" sz="8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horizontaux</a:t>
            </a:r>
            <a:r>
              <a:rPr kumimoji="0" lang="fr-FR" sz="8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(pas d’avancement  : 1 à 4 m)</a:t>
            </a:r>
            <a:endParaRPr kumimoji="0" lang="fr-FR" sz="8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8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Chargement des explosifs, tir et ventilation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8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Évacuation des déblais (« marinage »)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8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Soutènement (béton projeté, boulons , cintres)</a:t>
            </a:r>
          </a:p>
          <a:p>
            <a:pPr lvl="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8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Coulage du revêtement en béton coffré</a:t>
            </a:r>
          </a:p>
          <a:p>
            <a:pPr marL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sz="880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8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4" name="Picture 4" descr="C:\Data\A. Conf Publi Enseignement\1 Enseignement PIRAUD\Centrale Nantes\TBM Tradi.400dpi.jpg">
            <a:extLst>
              <a:ext uri="{FF2B5EF4-FFF2-40B4-BE49-F238E27FC236}">
                <a16:creationId xmlns:a16="http://schemas.microsoft.com/office/drawing/2014/main" id="{18B4AEBC-B43D-40CE-BAAC-FE370F12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8"/>
          <a:stretch>
            <a:fillRect/>
          </a:stretch>
        </p:blipFill>
        <p:spPr bwMode="auto">
          <a:xfrm>
            <a:off x="1516062" y="1079671"/>
            <a:ext cx="915987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133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117CB-DB5E-4304-BF30-5957461E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0" y="822325"/>
            <a:ext cx="11126680" cy="1325563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de « Pont d’Archimède » sur le détroit de Messine</a:t>
            </a:r>
            <a:b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dirty="0">
                <a:latin typeface="Arial" panose="020B0604020202020204" pitchFamily="34" charset="0"/>
                <a:cs typeface="Arial" panose="020B0604020202020204" pitchFamily="34" charset="0"/>
              </a:rPr>
              <a:t>2 tubes (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 = 3,3 km)</a:t>
            </a:r>
            <a:r>
              <a:rPr lang="fr-FR" sz="2700" dirty="0">
                <a:latin typeface="Arial" panose="020B0604020202020204" pitchFamily="34" charset="0"/>
                <a:cs typeface="Arial" panose="020B0604020202020204" pitchFamily="34" charset="0"/>
              </a:rPr>
              <a:t> flottant à 20 m sous la surface</a:t>
            </a:r>
            <a:br>
              <a:rPr lang="fr-FR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dirty="0">
                <a:latin typeface="Arial" panose="020B0604020202020204" pitchFamily="34" charset="0"/>
                <a:cs typeface="Arial" panose="020B0604020202020204" pitchFamily="34" charset="0"/>
              </a:rPr>
              <a:t>Ancrage par </a:t>
            </a:r>
            <a:r>
              <a:rPr lang="fr-FR" sz="2700" dirty="0" err="1">
                <a:latin typeface="Arial" panose="020B0604020202020204" pitchFamily="34" charset="0"/>
                <a:cs typeface="Arial" panose="020B0604020202020204" pitchFamily="34" charset="0"/>
              </a:rPr>
              <a:t>cables</a:t>
            </a:r>
            <a:r>
              <a:rPr lang="fr-FR" sz="2700" dirty="0">
                <a:latin typeface="Arial" panose="020B0604020202020204" pitchFamily="34" charset="0"/>
                <a:cs typeface="Arial" panose="020B0604020202020204" pitchFamily="34" charset="0"/>
              </a:rPr>
              <a:t> au fond de la mer</a:t>
            </a:r>
            <a:br>
              <a:rPr lang="fr-FR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Économique, mais abandonné du fait des risques…</a:t>
            </a:r>
            <a:b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959F8733-4B25-49AD-878D-646FB5FBC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82978"/>
            <a:ext cx="5691591" cy="3442494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DFE736-CA32-42FC-89DC-FD429D06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10" y="3168134"/>
            <a:ext cx="5615390" cy="34721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532D7FE-DF9C-4C79-8FF6-66A5C575601A}"/>
              </a:ext>
            </a:extLst>
          </p:cNvPr>
          <p:cNvSpPr txBox="1"/>
          <p:nvPr/>
        </p:nvSpPr>
        <p:spPr>
          <a:xfrm>
            <a:off x="3048000" y="3168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 = 3,3 km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D94020-DF8D-4B92-8A9B-F7FCB70BDCD8}"/>
              </a:ext>
            </a:extLst>
          </p:cNvPr>
          <p:cNvSpPr txBox="1"/>
          <p:nvPr/>
        </p:nvSpPr>
        <p:spPr>
          <a:xfrm>
            <a:off x="3048000" y="3168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 = 3,3 km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244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B0C54-EA67-41EB-87B2-C31ED8A3D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350"/>
            <a:ext cx="10515600" cy="795338"/>
          </a:xfrm>
        </p:spPr>
        <p:txBody>
          <a:bodyPr>
            <a:normAutofit/>
          </a:bodyPr>
          <a:lstStyle/>
          <a:p>
            <a:pPr algn="ctr"/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 Les tunnels de métro</a:t>
            </a:r>
            <a:endParaRPr lang="fr-FR" sz="4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6AC14E-1833-4FC5-8AA2-F39CA7B2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2444750"/>
            <a:ext cx="4981574" cy="34290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Turin : 1 ligne</a:t>
            </a:r>
          </a:p>
          <a:p>
            <a:r>
              <a:rPr lang="fr-FR" dirty="0"/>
              <a:t>Milan : 5</a:t>
            </a:r>
          </a:p>
          <a:p>
            <a:r>
              <a:rPr lang="fr-FR" dirty="0"/>
              <a:t>Brescia : 1</a:t>
            </a:r>
          </a:p>
          <a:p>
            <a:r>
              <a:rPr lang="fr-FR" dirty="0"/>
              <a:t>Gênes : 1</a:t>
            </a:r>
          </a:p>
          <a:p>
            <a:r>
              <a:rPr lang="fr-FR" dirty="0"/>
              <a:t>Rome : 3 </a:t>
            </a:r>
          </a:p>
          <a:p>
            <a:r>
              <a:rPr lang="fr-FR" dirty="0"/>
              <a:t>Naples : 3</a:t>
            </a:r>
          </a:p>
          <a:p>
            <a:r>
              <a:rPr lang="fr-FR" dirty="0"/>
              <a:t>Palerme : 3</a:t>
            </a:r>
          </a:p>
        </p:txBody>
      </p:sp>
      <p:pic>
        <p:nvPicPr>
          <p:cNvPr id="4" name="Picture 10" descr="Afficher l’image source">
            <a:extLst>
              <a:ext uri="{FF2B5EF4-FFF2-40B4-BE49-F238E27FC236}">
                <a16:creationId xmlns:a16="http://schemas.microsoft.com/office/drawing/2014/main" id="{D4723C21-0F4E-47F3-A524-61C45D373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444750"/>
            <a:ext cx="48585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5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11CEFB6-1ACC-4544-86AD-99D237FE3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188914"/>
            <a:ext cx="8137525" cy="981075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</a:t>
            </a:r>
            <a:r>
              <a:rPr lang="fr-FR" alt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Comment construit-on un métro ?</a:t>
            </a:r>
            <a:br>
              <a:rPr lang="fr-FR" alt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fr-FR" altLang="fr-FR" sz="2000" b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53D2525-7C2C-473B-94DA-E118A0DF6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341438"/>
            <a:ext cx="8964612" cy="1079500"/>
          </a:xfrm>
        </p:spPr>
        <p:txBody>
          <a:bodyPr/>
          <a:lstStyle/>
          <a:p>
            <a:pPr marL="457200" indent="-457200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1. On fait d’abord les stations  </a:t>
            </a:r>
          </a:p>
          <a:p>
            <a:pPr marL="857250" lvl="1" indent="-457200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ea typeface="ＭＳ Ｐゴシック" panose="020B0600070205080204" pitchFamily="34" charset="-128"/>
              </a:rPr>
              <a:t>Le plus souvent, boîtes rectangulaires creusées à ciel ouvert </a:t>
            </a:r>
          </a:p>
          <a:p>
            <a:pPr marL="857250" lvl="1" indent="-457200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	entre  parois moulées</a:t>
            </a:r>
          </a:p>
          <a:p>
            <a:pPr marL="857250" lvl="1" indent="-457200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ea typeface="ＭＳ Ｐゴシック" panose="020B0600070205080204" pitchFamily="34" charset="-128"/>
              </a:rPr>
              <a:t>Si pas de place en surface, cavernes creusées en traditionnel (délicat et très cher…)</a:t>
            </a:r>
          </a:p>
          <a:p>
            <a:pPr marL="457200" indent="-457200" eaLnBrk="1" hangingPunct="1">
              <a:lnSpc>
                <a:spcPts val="2500"/>
              </a:lnSpc>
              <a:spcBef>
                <a:spcPct val="0"/>
              </a:spcBef>
              <a:buNone/>
            </a:pPr>
            <a:endParaRPr lang="fr-FR" altLang="fr-FR" sz="2400" b="1" dirty="0">
              <a:ea typeface="ＭＳ Ｐゴシック" panose="020B0600070205080204" pitchFamily="34" charset="-128"/>
            </a:endParaRPr>
          </a:p>
          <a:p>
            <a:pPr marL="457200" indent="-457200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2. On creuse le tunnel au tunnelier entre les stations,</a:t>
            </a:r>
          </a:p>
          <a:p>
            <a:pPr marL="457200" indent="-457200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		en trainant le tunnelier dans les stations déjà excavées 	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257837AF-691D-473B-AB5D-F7CC808C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7"/>
          <a:stretch>
            <a:fillRect/>
          </a:stretch>
        </p:blipFill>
        <p:spPr bwMode="auto">
          <a:xfrm>
            <a:off x="1703388" y="4005263"/>
            <a:ext cx="896461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ZoneTexte 4">
            <a:extLst>
              <a:ext uri="{FF2B5EF4-FFF2-40B4-BE49-F238E27FC236}">
                <a16:creationId xmlns:a16="http://schemas.microsoft.com/office/drawing/2014/main" id="{C9625181-CC42-4631-805E-3B48655D9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6488114"/>
            <a:ext cx="331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Ligne 14 du métro de Paris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>
            <a:extLst>
              <a:ext uri="{FF2B5EF4-FFF2-40B4-BE49-F238E27FC236}">
                <a16:creationId xmlns:a16="http://schemas.microsoft.com/office/drawing/2014/main" id="{FE9D9648-0EEE-428B-BE37-8CB3DFD0C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25" y="908050"/>
            <a:ext cx="2808288" cy="649288"/>
          </a:xfrm>
        </p:spPr>
        <p:txBody>
          <a:bodyPr/>
          <a:lstStyle/>
          <a:p>
            <a:pPr eaLnBrk="1" hangingPunct="1"/>
            <a:r>
              <a:rPr lang="fr-FR" altLang="fr-FR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moderne creusée en traditionnel</a:t>
            </a:r>
            <a:br>
              <a:rPr lang="fr-FR" altLang="fr-FR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(ligne 14)</a:t>
            </a:r>
          </a:p>
        </p:txBody>
      </p:sp>
      <p:pic>
        <p:nvPicPr>
          <p:cNvPr id="32771" name="Espace réservé du contenu 3" descr="Figure1bis_Madeleine_1.jpg">
            <a:extLst>
              <a:ext uri="{FF2B5EF4-FFF2-40B4-BE49-F238E27FC236}">
                <a16:creationId xmlns:a16="http://schemas.microsoft.com/office/drawing/2014/main" id="{C99B1B5E-B956-4F36-B389-5841EF503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5405" r="2525" b="65958"/>
          <a:stretch>
            <a:fillRect/>
          </a:stretch>
        </p:blipFill>
        <p:spPr>
          <a:xfrm>
            <a:off x="1524000" y="1412876"/>
            <a:ext cx="9144000" cy="4105275"/>
          </a:xfrm>
        </p:spPr>
      </p:pic>
      <p:sp>
        <p:nvSpPr>
          <p:cNvPr id="32772" name="ZoneTexte 4">
            <a:extLst>
              <a:ext uri="{FF2B5EF4-FFF2-40B4-BE49-F238E27FC236}">
                <a16:creationId xmlns:a16="http://schemas.microsoft.com/office/drawing/2014/main" id="{920E7496-557E-4661-81F4-97860236A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981075"/>
            <a:ext cx="3203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ancienne creusée en tranchée couverte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(ligne 8)</a:t>
            </a:r>
          </a:p>
        </p:txBody>
      </p:sp>
      <p:sp>
        <p:nvSpPr>
          <p:cNvPr id="32773" name="ZoneTexte 5">
            <a:extLst>
              <a:ext uri="{FF2B5EF4-FFF2-40B4-BE49-F238E27FC236}">
                <a16:creationId xmlns:a16="http://schemas.microsoft.com/office/drawing/2014/main" id="{032EC5F5-244F-4F8D-91A5-AAED1F06E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88913"/>
            <a:ext cx="8675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b="1">
                <a:solidFill>
                  <a:srgbClr val="0070C0"/>
                </a:solidFill>
                <a:cs typeface="Arial" panose="020B0604020202020204" pitchFamily="34" charset="0"/>
              </a:rPr>
              <a:t>Station Madeleine du métro de Paris : correspondance difficile</a:t>
            </a:r>
          </a:p>
        </p:txBody>
      </p:sp>
      <p:sp>
        <p:nvSpPr>
          <p:cNvPr id="32774" name="ZoneTexte 6">
            <a:extLst>
              <a:ext uri="{FF2B5EF4-FFF2-40B4-BE49-F238E27FC236}">
                <a16:creationId xmlns:a16="http://schemas.microsoft.com/office/drawing/2014/main" id="{577C243E-C422-4557-82BF-895ED3EEA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1196975"/>
            <a:ext cx="1584325" cy="647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>
                <a:solidFill>
                  <a:srgbClr val="0070C0"/>
                </a:solidFill>
                <a:cs typeface="Arial" panose="020B0604020202020204" pitchFamily="34" charset="0"/>
              </a:rPr>
              <a:t>Terrain injecté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>
                <a:solidFill>
                  <a:srgbClr val="0070C0"/>
                </a:solidFill>
                <a:cs typeface="Arial" panose="020B0604020202020204" pitchFamily="34" charset="0"/>
              </a:rPr>
              <a:t>Sous la nappe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463A0C9-1371-4875-AE68-1046423C8685}"/>
              </a:ext>
            </a:extLst>
          </p:cNvPr>
          <p:cNvCxnSpPr/>
          <p:nvPr/>
        </p:nvCxnSpPr>
        <p:spPr>
          <a:xfrm flipH="1">
            <a:off x="4872038" y="1844675"/>
            <a:ext cx="215900" cy="19446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6" name="ZoneTexte 10">
            <a:extLst>
              <a:ext uri="{FF2B5EF4-FFF2-40B4-BE49-F238E27FC236}">
                <a16:creationId xmlns:a16="http://schemas.microsoft.com/office/drawing/2014/main" id="{8D887C7A-EBEE-4D93-BA16-2E8D1F215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576" y="5734050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Difficultés majeures pour les projets de métro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Maitriser les </a:t>
            </a:r>
            <a:r>
              <a:rPr lang="fr-FR" altLang="fr-FR" sz="1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venues d’eau </a:t>
            </a:r>
            <a:r>
              <a:rPr lang="fr-FR" altLang="fr-FR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méthode traditionnelle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Éviter les </a:t>
            </a:r>
            <a:r>
              <a:rPr lang="fr-FR" altLang="fr-FR" sz="1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tassements</a:t>
            </a:r>
            <a:r>
              <a:rPr lang="fr-FR" altLang="fr-FR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D631F-7AEE-41C1-8094-EE06C7E6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803" y="565150"/>
            <a:ext cx="3857625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Métro de Turin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5A707F-B423-4578-87F0-026929C379E8}"/>
              </a:ext>
            </a:extLst>
          </p:cNvPr>
          <p:cNvSpPr txBox="1"/>
          <p:nvPr/>
        </p:nvSpPr>
        <p:spPr>
          <a:xfrm>
            <a:off x="7261933" y="2467992"/>
            <a:ext cx="45453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Retard à l’allumage !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Ligne 1 ouverte en 2006 pour les JO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Métro automatique sur pneus,	type VAL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Ligne 2 : en cours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Passante </a:t>
            </a:r>
            <a:r>
              <a:rPr lang="fr-F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ferroviario</a:t>
            </a: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souterrain, avec lignes de banlieue traversantes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F2ABB9E0-5CBD-4F1A-AE6A-2E9674797E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" r="2975" b="4376"/>
          <a:stretch/>
        </p:blipFill>
        <p:spPr bwMode="auto">
          <a:xfrm>
            <a:off x="247650" y="887767"/>
            <a:ext cx="6899009" cy="54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94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C9A4D-6563-464F-86DF-F99B3079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136" y="365125"/>
            <a:ext cx="3639105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 de Milan</a:t>
            </a:r>
          </a:p>
        </p:txBody>
      </p:sp>
      <p:pic>
        <p:nvPicPr>
          <p:cNvPr id="2050" name="Picture 2" descr="Afficher l’image source">
            <a:extLst>
              <a:ext uri="{FF2B5EF4-FFF2-40B4-BE49-F238E27FC236}">
                <a16:creationId xmlns:a16="http://schemas.microsoft.com/office/drawing/2014/main" id="{E5CAE6C6-DDA5-434A-BB2D-7B29591BD9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1" y="878890"/>
            <a:ext cx="7076306" cy="498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E13587-719C-4A01-85E4-371D49435CBA}"/>
              </a:ext>
            </a:extLst>
          </p:cNvPr>
          <p:cNvSpPr txBox="1"/>
          <p:nvPr/>
        </p:nvSpPr>
        <p:spPr>
          <a:xfrm>
            <a:off x="7821227" y="1721252"/>
            <a:ext cx="40868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</a:t>
            </a:r>
            <a:r>
              <a:rPr lang="fr-FR" sz="2000" baseline="30000" dirty="0"/>
              <a:t>ère</a:t>
            </a:r>
            <a:r>
              <a:rPr lang="fr-FR" sz="2000" dirty="0"/>
              <a:t> ligne en 1964</a:t>
            </a:r>
          </a:p>
          <a:p>
            <a:endParaRPr lang="fr-FR" sz="2000" dirty="0"/>
          </a:p>
          <a:p>
            <a:r>
              <a:rPr lang="fr-FR" sz="2000" dirty="0"/>
              <a:t>4 lignes classiques : M1, M2, M3, M5</a:t>
            </a:r>
          </a:p>
          <a:p>
            <a:r>
              <a:rPr lang="fr-FR" sz="2000" dirty="0"/>
              <a:t>101 km, le plus long d’Italie</a:t>
            </a:r>
          </a:p>
          <a:p>
            <a:endParaRPr lang="fr-FR" sz="2000" dirty="0"/>
          </a:p>
          <a:p>
            <a:r>
              <a:rPr lang="fr-FR" sz="2000" dirty="0"/>
              <a:t>Ligne automatique M4 pour 2023</a:t>
            </a:r>
          </a:p>
          <a:p>
            <a:endParaRPr lang="fr-FR" sz="2000" dirty="0"/>
          </a:p>
          <a:p>
            <a:r>
              <a:rPr lang="fr-FR" sz="2000" dirty="0"/>
              <a:t>Connexion parfaite avec le </a:t>
            </a:r>
            <a:r>
              <a:rPr lang="fr-FR" sz="2000" b="1" dirty="0"/>
              <a:t>Passante </a:t>
            </a:r>
            <a:r>
              <a:rPr lang="fr-FR" sz="2000" b="1" dirty="0" err="1"/>
              <a:t>ferroviario</a:t>
            </a:r>
            <a:r>
              <a:rPr lang="fr-FR" sz="2000" b="1" dirty="0"/>
              <a:t> </a:t>
            </a:r>
            <a:r>
              <a:rPr lang="fr-FR" sz="2000" dirty="0"/>
              <a:t>(où passent 6 lignes desservant la banlieue)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176202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FD4A928-8E72-42C0-B084-E8AEC9B2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0"/>
            <a:ext cx="9696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94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4FF4C-FDBB-4665-96C0-4021250E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816" y="150230"/>
            <a:ext cx="11010900" cy="157883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ligne M4 : coupe transversale des stations</a:t>
            </a:r>
            <a:b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banlieue :			     Sous le centre-ville :</a:t>
            </a:r>
            <a:b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boîtes + tunnels classiques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tunnelier gros diamètre Ø9m</a:t>
            </a:r>
            <a:b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pour creuser tunnels et stations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DF084B-C5FA-48CD-8134-2B89F0F94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Image 3">
            <a:extLst>
              <a:ext uri="{FF2B5EF4-FFF2-40B4-BE49-F238E27FC236}">
                <a16:creationId xmlns:a16="http://schemas.microsoft.com/office/drawing/2014/main" id="{E697DCD1-01A8-4B5A-85D1-9190669B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2" t="23013" r="4118" b="16318"/>
          <a:stretch>
            <a:fillRect/>
          </a:stretch>
        </p:blipFill>
        <p:spPr bwMode="auto">
          <a:xfrm>
            <a:off x="1190625" y="1729064"/>
            <a:ext cx="10433282" cy="507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EC2BA2D-42D6-4F8C-B339-694899D1085D}"/>
              </a:ext>
            </a:extLst>
          </p:cNvPr>
          <p:cNvSpPr/>
          <p:nvPr/>
        </p:nvSpPr>
        <p:spPr>
          <a:xfrm>
            <a:off x="2343150" y="4001294"/>
            <a:ext cx="774760" cy="8001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090754-36E1-484C-9E56-1C2C54CF5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311" y="4401344"/>
            <a:ext cx="1257301" cy="12655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90CB4B-FE8B-426B-B71E-19C85B8E7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608" y="4386824"/>
            <a:ext cx="1255885" cy="12680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C6A049-60A6-484B-969E-55BF0AAD3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009" y="3947880"/>
            <a:ext cx="823031" cy="85351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5B5725B-FA6C-4C2A-B6F1-8A1BAAA56363}"/>
              </a:ext>
            </a:extLst>
          </p:cNvPr>
          <p:cNvSpPr txBox="1"/>
          <p:nvPr/>
        </p:nvSpPr>
        <p:spPr>
          <a:xfrm>
            <a:off x="8762261" y="3429000"/>
            <a:ext cx="8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puits</a:t>
            </a:r>
          </a:p>
        </p:txBody>
      </p:sp>
    </p:spTree>
    <p:extLst>
      <p:ext uri="{BB962C8B-B14F-4D97-AF65-F5344CB8AC3E}">
        <p14:creationId xmlns:p14="http://schemas.microsoft.com/office/powerpoint/2010/main" val="11785987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D313A6-46F8-4CB9-B0E2-32CD56ED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Métro de Rome</a:t>
            </a:r>
          </a:p>
        </p:txBody>
      </p:sp>
      <p:pic>
        <p:nvPicPr>
          <p:cNvPr id="6146" name="Picture 2" descr="Afficher l’image source">
            <a:extLst>
              <a:ext uri="{FF2B5EF4-FFF2-40B4-BE49-F238E27FC236}">
                <a16:creationId xmlns:a16="http://schemas.microsoft.com/office/drawing/2014/main" id="{6DB0CAF1-40A8-48D6-9F08-3306BEDD96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3988" r="4864" b="5893"/>
          <a:stretch/>
        </p:blipFill>
        <p:spPr bwMode="auto">
          <a:xfrm>
            <a:off x="76200" y="1417638"/>
            <a:ext cx="7648575" cy="50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A08BB9-0712-4C96-8ED3-A68F43D948F6}"/>
              </a:ext>
            </a:extLst>
          </p:cNvPr>
          <p:cNvSpPr txBox="1"/>
          <p:nvPr/>
        </p:nvSpPr>
        <p:spPr>
          <a:xfrm>
            <a:off x="7724776" y="1788617"/>
            <a:ext cx="44672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Ouvert en 1955</a:t>
            </a:r>
          </a:p>
          <a:p>
            <a:r>
              <a:rPr lang="fr-FR" sz="2400" dirty="0"/>
              <a:t>2 lignes classiques MA, MB</a:t>
            </a:r>
          </a:p>
          <a:p>
            <a:r>
              <a:rPr lang="fr-FR" sz="2400" dirty="0"/>
              <a:t>Tunnels parfois superposés</a:t>
            </a:r>
          </a:p>
          <a:p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L = 61 km seulement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Ne dessert pas le centre-ville</a:t>
            </a:r>
          </a:p>
          <a:p>
            <a:r>
              <a:rPr lang="fr-FR" sz="2400" dirty="0"/>
              <a:t>	(sous-sol encombré,</a:t>
            </a:r>
          </a:p>
          <a:p>
            <a:r>
              <a:rPr lang="fr-FR" sz="2400" dirty="0"/>
              <a:t>	bâtiments fragiles…)</a:t>
            </a:r>
          </a:p>
          <a:p>
            <a:endParaRPr lang="fr-FR" sz="2400" dirty="0"/>
          </a:p>
          <a:p>
            <a:r>
              <a:rPr lang="fr-FR" sz="2400" dirty="0"/>
              <a:t>=&gt; Ligne C automatique, en cours</a:t>
            </a:r>
          </a:p>
          <a:p>
            <a:r>
              <a:rPr lang="fr-FR" sz="2400" dirty="0"/>
              <a:t>Grosses difficultés sous le Forum	</a:t>
            </a:r>
          </a:p>
        </p:txBody>
      </p:sp>
    </p:spTree>
    <p:extLst>
      <p:ext uri="{BB962C8B-B14F-4D97-AF65-F5344CB8AC3E}">
        <p14:creationId xmlns:p14="http://schemas.microsoft.com/office/powerpoint/2010/main" val="4091187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8B903-83D2-44E1-B04A-419138EC5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Métro de Palerme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E1652F4-1A27-4AA7-B4EB-D953A6C506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41" y="1417638"/>
            <a:ext cx="842382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5360"/>
          </a:xfrm>
        </p:spPr>
        <p:txBody>
          <a:bodyPr>
            <a:normAutofit fontScale="90000"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Exemples de tunnels creusés en méthode traditionnelle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98D2B81-BB5D-4ACE-A5FB-32D158A36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04" t="27943" r="26782" b="39317"/>
          <a:stretch/>
        </p:blipFill>
        <p:spPr>
          <a:xfrm>
            <a:off x="112092" y="1054556"/>
            <a:ext cx="11454679" cy="4525508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FBC79D8-5DF2-49B2-BE4E-605745D4C5C2}"/>
              </a:ext>
            </a:extLst>
          </p:cNvPr>
          <p:cNvSpPr txBox="1">
            <a:spLocks/>
          </p:cNvSpPr>
          <p:nvPr/>
        </p:nvSpPr>
        <p:spPr>
          <a:xfrm>
            <a:off x="838200" y="186113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1DA884-1E86-4FB3-ADFC-88D9E7DB93C3}"/>
              </a:ext>
            </a:extLst>
          </p:cNvPr>
          <p:cNvSpPr txBox="1"/>
          <p:nvPr/>
        </p:nvSpPr>
        <p:spPr>
          <a:xfrm>
            <a:off x="625229" y="5646488"/>
            <a:ext cx="4420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Croisement de galeries dans le tunnel de Poggio Maria (Sicile)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C8C7EF-7DFA-4934-828A-00B66F39652F}"/>
              </a:ext>
            </a:extLst>
          </p:cNvPr>
          <p:cNvSpPr txBox="1"/>
          <p:nvPr/>
        </p:nvSpPr>
        <p:spPr>
          <a:xfrm>
            <a:off x="6047172" y="5677782"/>
            <a:ext cx="430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Boulons d’ancrage longitudinaux pour renforcer le front de taille (détruits par l’avancement du tunnel)</a:t>
            </a:r>
          </a:p>
        </p:txBody>
      </p:sp>
    </p:spTree>
    <p:extLst>
      <p:ext uri="{BB962C8B-B14F-4D97-AF65-F5344CB8AC3E}">
        <p14:creationId xmlns:p14="http://schemas.microsoft.com/office/powerpoint/2010/main" val="25823231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DD0EA4-2832-4BE2-BD5C-C190DEDC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8812"/>
          </a:xfrm>
        </p:spPr>
        <p:txBody>
          <a:bodyPr/>
          <a:lstStyle/>
          <a:p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Métro de Naples</a:t>
            </a:r>
          </a:p>
        </p:txBody>
      </p:sp>
      <p:pic>
        <p:nvPicPr>
          <p:cNvPr id="7172" name="Picture 4" descr="Afficher l’image source">
            <a:extLst>
              <a:ext uri="{FF2B5EF4-FFF2-40B4-BE49-F238E27FC236}">
                <a16:creationId xmlns:a16="http://schemas.microsoft.com/office/drawing/2014/main" id="{72FEE760-32F7-430F-AD0D-3677872703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28725"/>
            <a:ext cx="7156505" cy="496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06956B-CAFC-4432-A0A0-A2A023EAB2B4}"/>
              </a:ext>
            </a:extLst>
          </p:cNvPr>
          <p:cNvSpPr txBox="1"/>
          <p:nvPr/>
        </p:nvSpPr>
        <p:spPr>
          <a:xfrm>
            <a:off x="7791450" y="1351508"/>
            <a:ext cx="4314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Métro ouvert en 1993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3 lignes : 1 (hélice), 2 et 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4 funiculaires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2 lignes banlieue souterraines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/>
              <a:t>Réseau très mal connecté, mais un effort décoratif inouï : </a:t>
            </a:r>
            <a:r>
              <a:rPr lang="fr-FR" sz="2400" dirty="0">
                <a:solidFill>
                  <a:srgbClr val="FF0000"/>
                </a:solidFill>
              </a:rPr>
              <a:t>« </a:t>
            </a:r>
            <a:r>
              <a:rPr lang="fr-FR" sz="2400" i="1" dirty="0">
                <a:solidFill>
                  <a:srgbClr val="FF0000"/>
                </a:solidFill>
              </a:rPr>
              <a:t>Metro </a:t>
            </a:r>
            <a:r>
              <a:rPr lang="fr-FR" sz="2400" i="1" dirty="0" err="1">
                <a:solidFill>
                  <a:srgbClr val="FF0000"/>
                </a:solidFill>
              </a:rPr>
              <a:t>dell’Arte</a:t>
            </a:r>
            <a:r>
              <a:rPr lang="fr-FR" sz="2400" i="1" dirty="0">
                <a:solidFill>
                  <a:srgbClr val="FF0000"/>
                </a:solidFill>
              </a:rPr>
              <a:t> </a:t>
            </a:r>
            <a:r>
              <a:rPr lang="fr-FR" sz="2400" dirty="0">
                <a:solidFill>
                  <a:srgbClr val="FF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027094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0DD22E-8FB6-4D1E-B4B3-735C63EFA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682" y="457201"/>
            <a:ext cx="2382175" cy="1143000"/>
          </a:xfrm>
        </p:spPr>
        <p:txBody>
          <a:bodyPr/>
          <a:lstStyle/>
          <a:p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3CB716-53BA-4071-9E8A-CF209D405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1706986"/>
            <a:ext cx="4018625" cy="4525963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Rocher de qualité exceptionnelle : 	         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tuff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volcanique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1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tunnel routier du Monde : Naples à Pouzzoles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fr-FR" dirty="0"/>
          </a:p>
        </p:txBody>
      </p:sp>
      <p:pic>
        <p:nvPicPr>
          <p:cNvPr id="5" name="Image 4" descr="Une image contenant extérieur, bâtiment, personne, gens&#10;&#10;Description générée automatiquement">
            <a:extLst>
              <a:ext uri="{FF2B5EF4-FFF2-40B4-BE49-F238E27FC236}">
                <a16:creationId xmlns:a16="http://schemas.microsoft.com/office/drawing/2014/main" id="{ACDF46E0-DCA5-43B5-8843-039B65AA2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5" y="54096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3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D88273-7DB2-4444-9534-A822719E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59358"/>
          </a:xfrm>
        </p:spPr>
        <p:txBody>
          <a:bodyPr/>
          <a:lstStyle/>
          <a:p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Métro de Naples</a:t>
            </a:r>
          </a:p>
        </p:txBody>
      </p:sp>
      <p:pic>
        <p:nvPicPr>
          <p:cNvPr id="5" name="Espace réservé du contenu 4" descr="Une image contenant bâtiment, ciel, extérieur, cité&#10;&#10;Description générée automatiquement">
            <a:extLst>
              <a:ext uri="{FF2B5EF4-FFF2-40B4-BE49-F238E27FC236}">
                <a16:creationId xmlns:a16="http://schemas.microsoft.com/office/drawing/2014/main" id="{3CB48B61-08B7-4C96-B409-B37940407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 b="13590"/>
          <a:stretch/>
        </p:blipFill>
        <p:spPr>
          <a:xfrm>
            <a:off x="402100" y="1509205"/>
            <a:ext cx="8056062" cy="481169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634D4B-54F2-4DBB-852D-44980A39DB95}"/>
              </a:ext>
            </a:extLst>
          </p:cNvPr>
          <p:cNvSpPr txBox="1"/>
          <p:nvPr/>
        </p:nvSpPr>
        <p:spPr>
          <a:xfrm>
            <a:off x="8593584" y="3755255"/>
            <a:ext cx="344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Fouilles de la station </a:t>
            </a:r>
            <a:r>
              <a:rPr lang="fr-FR" dirty="0" err="1"/>
              <a:t>Municipio</a:t>
            </a:r>
            <a:endParaRPr lang="fr-FR" dirty="0"/>
          </a:p>
          <a:p>
            <a:r>
              <a:rPr lang="fr-FR" dirty="0"/>
              <a:t>Découverte de 3 trirèmes grecques</a:t>
            </a:r>
          </a:p>
        </p:txBody>
      </p:sp>
    </p:spTree>
    <p:extLst>
      <p:ext uri="{BB962C8B-B14F-4D97-AF65-F5344CB8AC3E}">
        <p14:creationId xmlns:p14="http://schemas.microsoft.com/office/powerpoint/2010/main" val="937578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20F4B-2EDC-4CCA-A974-4C38B39B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887" y="1407757"/>
            <a:ext cx="3275121" cy="2486025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Quartiers rénovés à l’entrée d’une station</a:t>
            </a:r>
          </a:p>
        </p:txBody>
      </p:sp>
      <p:pic>
        <p:nvPicPr>
          <p:cNvPr id="15362" name="Picture 2" descr="Afficher l’image source">
            <a:extLst>
              <a:ext uri="{FF2B5EF4-FFF2-40B4-BE49-F238E27FC236}">
                <a16:creationId xmlns:a16="http://schemas.microsoft.com/office/drawing/2014/main" id="{97D14F6A-5F7D-4988-A1C1-F30ABB6B2E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0" y="704850"/>
            <a:ext cx="7720782" cy="49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19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A4B47-1832-48CA-9FF2-2AE77D27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20712"/>
          </a:xfrm>
        </p:spPr>
        <p:txBody>
          <a:bodyPr/>
          <a:lstStyle/>
          <a:p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 plus beau métro du Monde !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2C08D04-B531-4A3B-85A7-7A41D2F38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331" y="1100098"/>
            <a:ext cx="7915219" cy="527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0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F957E-1B22-4871-8267-12C86864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174" y="274638"/>
            <a:ext cx="6372225" cy="1143000"/>
          </a:xfrm>
        </p:spPr>
        <p:txBody>
          <a:bodyPr/>
          <a:lstStyle/>
          <a:p>
            <a:endParaRPr lang="fr-FR" sz="3200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Afficher l’image source">
            <a:extLst>
              <a:ext uri="{FF2B5EF4-FFF2-40B4-BE49-F238E27FC236}">
                <a16:creationId xmlns:a16="http://schemas.microsoft.com/office/drawing/2014/main" id="{7774BF80-32BB-4B27-B68E-7BA0C136C5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4" y="331788"/>
            <a:ext cx="4200524" cy="28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fficher l’image source">
            <a:extLst>
              <a:ext uri="{FF2B5EF4-FFF2-40B4-BE49-F238E27FC236}">
                <a16:creationId xmlns:a16="http://schemas.microsoft.com/office/drawing/2014/main" id="{950B95A9-2D89-4DD2-9034-F0DDB543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3" y="3324226"/>
            <a:ext cx="3259135" cy="325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Afficher l’image source">
            <a:extLst>
              <a:ext uri="{FF2B5EF4-FFF2-40B4-BE49-F238E27FC236}">
                <a16:creationId xmlns:a16="http://schemas.microsoft.com/office/drawing/2014/main" id="{96725801-AEEB-431F-A23F-D60999B6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63" y="1885951"/>
            <a:ext cx="652414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176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fficher l’image source">
            <a:extLst>
              <a:ext uri="{FF2B5EF4-FFF2-40B4-BE49-F238E27FC236}">
                <a16:creationId xmlns:a16="http://schemas.microsoft.com/office/drawing/2014/main" id="{4EC0735D-F1E3-449A-B54F-7EAA469B86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/>
          <a:stretch/>
        </p:blipFill>
        <p:spPr bwMode="auto">
          <a:xfrm>
            <a:off x="417560" y="171450"/>
            <a:ext cx="6088936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Afficher l’image source">
            <a:extLst>
              <a:ext uri="{FF2B5EF4-FFF2-40B4-BE49-F238E27FC236}">
                <a16:creationId xmlns:a16="http://schemas.microsoft.com/office/drawing/2014/main" id="{AB949386-40E7-4079-BF35-82C98E9A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429000"/>
            <a:ext cx="5305426" cy="298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553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2" descr="P1130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6667"/>
          <a:stretch>
            <a:fillRect/>
          </a:stretch>
        </p:blipFill>
        <p:spPr bwMode="auto">
          <a:xfrm>
            <a:off x="5020967" y="2022771"/>
            <a:ext cx="6770983" cy="453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Afficher l’image source">
            <a:extLst>
              <a:ext uri="{FF2B5EF4-FFF2-40B4-BE49-F238E27FC236}">
                <a16:creationId xmlns:a16="http://schemas.microsoft.com/office/drawing/2014/main" id="{C419F248-170E-4D81-A6B3-F2C8EF698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9167"/>
          <a:stretch/>
        </p:blipFill>
        <p:spPr bwMode="auto">
          <a:xfrm>
            <a:off x="111126" y="257175"/>
            <a:ext cx="575251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fficher les détails de l’image associée">
            <a:extLst>
              <a:ext uri="{FF2B5EF4-FFF2-40B4-BE49-F238E27FC236}">
                <a16:creationId xmlns:a16="http://schemas.microsoft.com/office/drawing/2014/main" id="{3CB1459D-6499-4D17-B5CF-534D8D41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3066898"/>
            <a:ext cx="2638425" cy="371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01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4ED40-AC83-4675-99DA-8EDCE7DC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73370" y="-1387954"/>
            <a:ext cx="12665068" cy="176352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CCE5E77-A7C0-41EE-98F9-AB828EA60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 b="28898"/>
          <a:stretch/>
        </p:blipFill>
        <p:spPr bwMode="auto">
          <a:xfrm>
            <a:off x="379493" y="3711575"/>
            <a:ext cx="7259557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ésultat d’images pour Naples Station Metro">
            <a:extLst>
              <a:ext uri="{FF2B5EF4-FFF2-40B4-BE49-F238E27FC236}">
                <a16:creationId xmlns:a16="http://schemas.microsoft.com/office/drawing/2014/main" id="{C75C7EFC-9FCF-4D94-95EF-55CF0579E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2" y="203199"/>
            <a:ext cx="3697207" cy="334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fficher l’image source">
            <a:extLst>
              <a:ext uri="{FF2B5EF4-FFF2-40B4-BE49-F238E27FC236}">
                <a16:creationId xmlns:a16="http://schemas.microsoft.com/office/drawing/2014/main" id="{8EF1AB2B-0EDB-4E4E-B4C1-3AF66343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82" y="516023"/>
            <a:ext cx="6981825" cy="39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F67A2D-E379-4896-BBCC-5C9DBB332550}"/>
              </a:ext>
            </a:extLst>
          </p:cNvPr>
          <p:cNvSpPr txBox="1"/>
          <p:nvPr/>
        </p:nvSpPr>
        <p:spPr>
          <a:xfrm>
            <a:off x="8115300" y="534352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Musée souterrain dans le métro</a:t>
            </a:r>
          </a:p>
        </p:txBody>
      </p:sp>
    </p:spTree>
    <p:extLst>
      <p:ext uri="{BB962C8B-B14F-4D97-AF65-F5344CB8AC3E}">
        <p14:creationId xmlns:p14="http://schemas.microsoft.com/office/powerpoint/2010/main" val="2076664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700D95C-4821-4CB4-A3EA-0B679780C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725" y="1178351"/>
            <a:ext cx="8361368" cy="4788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A9C643F-7867-41B8-9B8C-DC152A72C447}"/>
              </a:ext>
            </a:extLst>
          </p:cNvPr>
          <p:cNvSpPr txBox="1"/>
          <p:nvPr/>
        </p:nvSpPr>
        <p:spPr>
          <a:xfrm>
            <a:off x="4185500" y="6148616"/>
            <a:ext cx="4615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Merci pour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votre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attention 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94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25E9E5BB-BB5B-4539-977B-892BADEC2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188914"/>
            <a:ext cx="8064500" cy="1368425"/>
          </a:xfrm>
        </p:spPr>
        <p:txBody>
          <a:bodyPr/>
          <a:lstStyle/>
          <a:p>
            <a:pPr eaLnBrk="1" hangingPunct="1"/>
            <a:r>
              <a:rPr lang="fr-FR" alt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Creusement au tunnelier</a:t>
            </a:r>
            <a:br>
              <a:rPr lang="fr-FR" alt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altLang="fr-FR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aujourd’hui la méthode préférée pour les tunnels longs (&gt; 2 km)</a:t>
            </a:r>
            <a:br>
              <a:rPr lang="fr-FR" altLang="fr-F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fr-F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FD7B0F0E-762B-40FB-A27C-976C7B6B41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12639" r="30441" b="8559"/>
          <a:stretch>
            <a:fillRect/>
          </a:stretch>
        </p:blipFill>
        <p:spPr>
          <a:xfrm>
            <a:off x="6456363" y="2492375"/>
            <a:ext cx="3725862" cy="3435350"/>
          </a:xfrm>
          <a:noFill/>
        </p:spPr>
      </p:pic>
      <p:sp>
        <p:nvSpPr>
          <p:cNvPr id="16388" name="ZoneTexte 4">
            <a:extLst>
              <a:ext uri="{FF2B5EF4-FFF2-40B4-BE49-F238E27FC236}">
                <a16:creationId xmlns:a16="http://schemas.microsoft.com/office/drawing/2014/main" id="{0CFFBE90-89FC-4C86-9FB6-CDAB4C40E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133601"/>
            <a:ext cx="4032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L’un des 11 tunneliers du tunnel sous la Manche : mission accomplie !</a:t>
            </a:r>
          </a:p>
        </p:txBody>
      </p:sp>
      <p:sp>
        <p:nvSpPr>
          <p:cNvPr id="16389" name="ZoneTexte 5">
            <a:extLst>
              <a:ext uri="{FF2B5EF4-FFF2-40B4-BE49-F238E27FC236}">
                <a16:creationId xmlns:a16="http://schemas.microsoft.com/office/drawing/2014/main" id="{7DC8CE3B-04BE-4CF0-8190-3E4AF0B5B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888" y="1533327"/>
            <a:ext cx="39608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Percement du tunnel du St-Gothard : l’un des 6 tunneliers sortant dans la caverne de réception</a:t>
            </a:r>
          </a:p>
        </p:txBody>
      </p:sp>
      <p:pic>
        <p:nvPicPr>
          <p:cNvPr id="16390" name="Image 6" descr="foreuse.jpg">
            <a:extLst>
              <a:ext uri="{FF2B5EF4-FFF2-40B4-BE49-F238E27FC236}">
                <a16:creationId xmlns:a16="http://schemas.microsoft.com/office/drawing/2014/main" id="{F990D746-0C1E-405F-9D1E-BA3C10342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068638"/>
            <a:ext cx="43561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D4A8424-D832-43A3-9AC3-DDD72ABB337F}"/>
              </a:ext>
            </a:extLst>
          </p:cNvPr>
          <p:cNvSpPr txBox="1"/>
          <p:nvPr/>
        </p:nvSpPr>
        <p:spPr>
          <a:xfrm>
            <a:off x="4291414" y="5975350"/>
            <a:ext cx="166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= une perceuse 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11DB6F-42E1-4D75-8C70-8A6AE3F0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55172"/>
          </a:xfrm>
        </p:spPr>
        <p:txBody>
          <a:bodyPr/>
          <a:lstStyle/>
          <a:p>
            <a:r>
              <a:rPr kumimoji="0" lang="fr-FR" altLang="fr-FR" sz="36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Revêtement de voussoirs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17AF48-550B-4609-9496-CCE0BE2EC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                                  </a:t>
            </a:r>
          </a:p>
        </p:txBody>
      </p:sp>
      <p:pic>
        <p:nvPicPr>
          <p:cNvPr id="4" name="Picture 6" descr="C:\Data\Mes images\voussoirs.jpeg">
            <a:extLst>
              <a:ext uri="{FF2B5EF4-FFF2-40B4-BE49-F238E27FC236}">
                <a16:creationId xmlns:a16="http://schemas.microsoft.com/office/drawing/2014/main" id="{C645C4D6-54BC-40E7-981C-03FE12D4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6"/>
          <a:stretch>
            <a:fillRect/>
          </a:stretch>
        </p:blipFill>
        <p:spPr bwMode="auto">
          <a:xfrm>
            <a:off x="831543" y="1276180"/>
            <a:ext cx="44545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Data\xTecMeth_Tunnels\Images HERRENKNECHT\transport voussoirs05_M30_Ernsting_388x313_05.jpeg">
            <a:extLst>
              <a:ext uri="{FF2B5EF4-FFF2-40B4-BE49-F238E27FC236}">
                <a16:creationId xmlns:a16="http://schemas.microsoft.com/office/drawing/2014/main" id="{6DCBC041-8408-4857-9830-3AE2F74F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31" y="1276180"/>
            <a:ext cx="44624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28B8AB-CAA6-4120-BB63-53B29EECE4E3}"/>
              </a:ext>
            </a:extLst>
          </p:cNvPr>
          <p:cNvSpPr txBox="1"/>
          <p:nvPr/>
        </p:nvSpPr>
        <p:spPr>
          <a:xfrm>
            <a:off x="1589149" y="5097513"/>
            <a:ext cx="8522563" cy="1597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Anneaux de 6 à 8 voussoirs, dimensionnés pour résister :</a:t>
            </a:r>
          </a:p>
          <a:p>
            <a:pPr marL="342900" marR="0" lvl="0" indent="-342900" algn="l" defTabSz="914400" rtl="0" eaLnBrk="1" fontAlgn="base" latinLnBrk="0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- à la poussée du tunnelier qui s’appuie dessus pour avancer, </a:t>
            </a:r>
          </a:p>
          <a:p>
            <a:pPr marL="342900" marR="0" lvl="0" indent="-342900" algn="l" defTabSz="914400" rtl="0" eaLnBrk="1" fontAlgn="base" latinLnBrk="0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- à celle du terrain et de la nappe</a:t>
            </a:r>
            <a:endParaRPr kumimoji="0" lang="en-US" altLang="fr-F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Préfabriqués en usine =&gt; qualité et sécurité garanties</a:t>
            </a:r>
          </a:p>
        </p:txBody>
      </p:sp>
    </p:spTree>
    <p:extLst>
      <p:ext uri="{BB962C8B-B14F-4D97-AF65-F5344CB8AC3E}">
        <p14:creationId xmlns:p14="http://schemas.microsoft.com/office/powerpoint/2010/main" val="82636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A9618-C029-4B6C-966A-5D3C6FC9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979"/>
            <a:ext cx="10972800" cy="1143000"/>
          </a:xfrm>
        </p:spPr>
        <p:txBody>
          <a:bodyPr/>
          <a:lstStyle/>
          <a:p>
            <a:r>
              <a:rPr lang="fr-FR" sz="3600" b="1" i="1" dirty="0">
                <a:solidFill>
                  <a:srgbClr val="0070C0"/>
                </a:solidFill>
                <a:latin typeface="Calibri"/>
                <a:ea typeface="ＭＳ Ｐゴシック" charset="-128"/>
                <a:cs typeface="ＭＳ Ｐゴシック" charset="-128"/>
              </a:rPr>
              <a:t>A</a:t>
            </a:r>
            <a:r>
              <a:rPr kumimoji="0" lang="fr-FR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vantages</a:t>
            </a: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 et inconvénients</a:t>
            </a:r>
            <a:b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</a:b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Creusement traditionnel    		          </a:t>
            </a:r>
            <a:r>
              <a:rPr kumimoji="0" lang="fr-FR" altLang="fr-FR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Creusement au tunnelier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175BB9-4240-4E76-B090-BA2FA0605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   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2953832-6BE2-48D3-9DB6-82CB3B204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76" y="1306046"/>
            <a:ext cx="386238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Data\xTecMeth_Tunnels\Images HERRENKNECHT\Madrid.jpeg">
            <a:extLst>
              <a:ext uri="{FF2B5EF4-FFF2-40B4-BE49-F238E27FC236}">
                <a16:creationId xmlns:a16="http://schemas.microsoft.com/office/drawing/2014/main" id="{F8D3DACE-691B-4BA5-86B7-82AA52496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r="18001" b="2654"/>
          <a:stretch/>
        </p:blipFill>
        <p:spPr bwMode="auto">
          <a:xfrm>
            <a:off x="6742001" y="1284302"/>
            <a:ext cx="38623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9">
            <a:extLst>
              <a:ext uri="{FF2B5EF4-FFF2-40B4-BE49-F238E27FC236}">
                <a16:creationId xmlns:a16="http://schemas.microsoft.com/office/drawing/2014/main" id="{AD16C98A-40AA-4DEA-8954-28ECBD664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603" y="5308847"/>
            <a:ext cx="470599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fr-FR" sz="1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Cavités de forme quelconque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Méthode bien adaptable au terrain rencontré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Avancement lent (1 à 3 m/jour)</a:t>
            </a:r>
            <a:endParaRPr kumimoji="0" lang="en-US" altLang="fr-FR" sz="1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AD2059-7CF4-4835-8E3D-B255E4166265}"/>
              </a:ext>
            </a:extLst>
          </p:cNvPr>
          <p:cNvSpPr txBox="1"/>
          <p:nvPr/>
        </p:nvSpPr>
        <p:spPr>
          <a:xfrm>
            <a:off x="6631619" y="5308847"/>
            <a:ext cx="4563123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ts val="14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Trous cylindriques seulement…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Investissement initial coûteux et irréversible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Avancement rapide (10 à 30 m/jour)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Gain important pour la sécurité</a:t>
            </a:r>
            <a:endParaRPr kumimoji="0" lang="fr-FR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4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re 1">
            <a:extLst>
              <a:ext uri="{FF2B5EF4-FFF2-40B4-BE49-F238E27FC236}">
                <a16:creationId xmlns:a16="http://schemas.microsoft.com/office/drawing/2014/main" id="{133A066E-DB57-4D69-9A35-2D9EF716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88914"/>
            <a:ext cx="8893175" cy="719137"/>
          </a:xfrm>
        </p:spPr>
        <p:txBody>
          <a:bodyPr/>
          <a:lstStyle/>
          <a:p>
            <a:r>
              <a:rPr lang="fr-FR" altLang="fr-FR" sz="4000" b="1" dirty="0">
                <a:solidFill>
                  <a:srgbClr val="0070C0"/>
                </a:solidFill>
              </a:rPr>
              <a:t>La sécurité du chantier souterrain</a:t>
            </a:r>
          </a:p>
        </p:txBody>
      </p:sp>
      <p:sp>
        <p:nvSpPr>
          <p:cNvPr id="64515" name="Espace réservé du contenu 2">
            <a:extLst>
              <a:ext uri="{FF2B5EF4-FFF2-40B4-BE49-F238E27FC236}">
                <a16:creationId xmlns:a16="http://schemas.microsoft.com/office/drawing/2014/main" id="{BB39081D-83D5-4DA0-B028-8D12C707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02" y="1129993"/>
            <a:ext cx="11142599" cy="561657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fr-FR" altLang="fr-FR" sz="2800" b="1" dirty="0">
                <a:solidFill>
                  <a:srgbClr val="C00000"/>
                </a:solidFill>
              </a:rPr>
              <a:t>Un passé douloureux…</a:t>
            </a:r>
          </a:p>
          <a:p>
            <a:pPr>
              <a:lnSpc>
                <a:spcPts val="2500"/>
              </a:lnSpc>
            </a:pPr>
            <a:r>
              <a:rPr lang="fr-FR" altLang="fr-FR" sz="2400" dirty="0"/>
              <a:t>19</a:t>
            </a:r>
            <a:r>
              <a:rPr lang="fr-FR" altLang="fr-FR" sz="2400" baseline="30000" dirty="0"/>
              <a:t>ème </a:t>
            </a:r>
            <a:r>
              <a:rPr lang="fr-FR" altLang="fr-FR" sz="2400" dirty="0"/>
              <a:t>siècle : 1 mort tous les 100 m de tunnel creusé (+ silicose…)</a:t>
            </a:r>
          </a:p>
          <a:p>
            <a:pPr marL="0" indent="0">
              <a:lnSpc>
                <a:spcPts val="2500"/>
              </a:lnSpc>
              <a:buNone/>
            </a:pPr>
            <a:r>
              <a:rPr lang="fr-FR" altLang="fr-FR" sz="2400" dirty="0"/>
              <a:t>	Ex. : </a:t>
            </a:r>
            <a:r>
              <a:rPr lang="fr-FR" altLang="fr-FR" sz="2400" i="1" dirty="0"/>
              <a:t>1</a:t>
            </a:r>
            <a:r>
              <a:rPr lang="fr-FR" altLang="fr-FR" sz="2400" i="1" baseline="30000" dirty="0"/>
              <a:t>er</a:t>
            </a:r>
            <a:r>
              <a:rPr lang="fr-FR" altLang="fr-FR" sz="2400" i="1" dirty="0"/>
              <a:t> tunnel du St-Gothard (15 km) : 177 morts </a:t>
            </a:r>
            <a:r>
              <a:rPr lang="fr-FR" altLang="fr-FR" sz="2400" dirty="0"/>
              <a:t>(surtout des Siciliens !)</a:t>
            </a:r>
          </a:p>
          <a:p>
            <a:pPr>
              <a:lnSpc>
                <a:spcPts val="2500"/>
              </a:lnSpc>
            </a:pPr>
            <a:r>
              <a:rPr lang="fr-FR" altLang="fr-FR" sz="2400" dirty="0"/>
              <a:t>Années 1950 : mécanisation =&gt; réduction à 1 mort/km </a:t>
            </a:r>
          </a:p>
          <a:p>
            <a:pPr>
              <a:lnSpc>
                <a:spcPts val="2000"/>
              </a:lnSpc>
            </a:pPr>
            <a:r>
              <a:rPr lang="fr-FR" altLang="fr-FR" sz="2400" dirty="0"/>
              <a:t>Aujourd’hui : en moyenne &lt; 0,1 mort/km</a:t>
            </a:r>
          </a:p>
          <a:p>
            <a:pPr>
              <a:lnSpc>
                <a:spcPts val="2000"/>
              </a:lnSpc>
              <a:buNone/>
            </a:pPr>
            <a:r>
              <a:rPr lang="fr-FR" altLang="fr-FR" sz="2400" dirty="0"/>
              <a:t>		</a:t>
            </a:r>
            <a:r>
              <a:rPr lang="fr-FR" altLang="fr-FR" sz="2400" i="1" dirty="0"/>
              <a:t>Tunnel sous la Manche : 12 morts pour 155 km</a:t>
            </a:r>
          </a:p>
          <a:p>
            <a:pPr>
              <a:lnSpc>
                <a:spcPts val="2000"/>
              </a:lnSpc>
              <a:buNone/>
            </a:pPr>
            <a:r>
              <a:rPr lang="fr-FR" altLang="fr-FR" sz="2400" i="1" dirty="0"/>
              <a:t>		Tunnel de base St-Gothard : 9 morts pour 153 km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1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800" b="1" dirty="0">
                <a:solidFill>
                  <a:srgbClr val="C00000"/>
                </a:solidFill>
              </a:rPr>
              <a:t>Les facteurs du progrès    </a:t>
            </a:r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fr-FR" altLang="fr-FR" sz="2400" dirty="0"/>
              <a:t>Mécanisation maximale des tâches </a:t>
            </a:r>
            <a:r>
              <a:rPr lang="fr-FR" altLang="fr-FR" sz="2400" dirty="0">
                <a:solidFill>
                  <a:srgbClr val="0070C0"/>
                </a:solidFill>
              </a:rPr>
              <a:t>(</a:t>
            </a:r>
            <a:r>
              <a:rPr lang="fr-FR" altLang="fr-FR" sz="2400" b="1" dirty="0">
                <a:solidFill>
                  <a:srgbClr val="0070C0"/>
                </a:solidFill>
              </a:rPr>
              <a:t>tunnelier</a:t>
            </a:r>
            <a:r>
              <a:rPr lang="fr-FR" altLang="fr-FR" sz="2400" dirty="0">
                <a:solidFill>
                  <a:srgbClr val="0070C0"/>
                </a:solidFill>
              </a:rPr>
              <a:t>)</a:t>
            </a:r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fr-FR" altLang="fr-FR" sz="2400" dirty="0"/>
              <a:t>Implication forte de la direction des entreprises depuis 1980</a:t>
            </a:r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fr-FR" altLang="fr-FR" sz="2400" dirty="0"/>
              <a:t>En France, un </a:t>
            </a:r>
            <a:r>
              <a:rPr lang="fr-FR" altLang="fr-FR" sz="2400" b="1" dirty="0">
                <a:solidFill>
                  <a:srgbClr val="0070C0"/>
                </a:solidFill>
              </a:rPr>
              <a:t>coordinateur SPS </a:t>
            </a:r>
            <a:r>
              <a:rPr lang="fr-FR" altLang="fr-FR" sz="2400" dirty="0"/>
              <a:t>(sécurité-santé) sur tous les chantiers, indépendant du maître d’œuvre et de l’entreprise</a:t>
            </a:r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fr-FR" altLang="fr-FR" sz="2400" dirty="0"/>
              <a:t>Intégration de la sécurité dans la conception de l’ouvrage et du chantier</a:t>
            </a:r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endParaRPr lang="fr-FR" altLang="fr-FR" sz="2400" dirty="0"/>
          </a:p>
          <a:p>
            <a:pPr>
              <a:lnSpc>
                <a:spcPts val="2300"/>
              </a:lnSpc>
              <a:buFont typeface="Wingdings" panose="05000000000000000000" pitchFamily="2" charset="2"/>
              <a:buChar char="Ø"/>
            </a:pPr>
            <a:endParaRPr lang="fr-FR" alt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Bandeau + cou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Bandeau + cou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Bandeau + cou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andeau + cou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Bandeau + cou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2661</Words>
  <Application>Microsoft Office PowerPoint</Application>
  <PresentationFormat>Grand écran</PresentationFormat>
  <Paragraphs>363</Paragraphs>
  <Slides>59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59</vt:i4>
      </vt:variant>
    </vt:vector>
  </HeadingPairs>
  <TitlesOfParts>
    <vt:vector size="73" baseType="lpstr">
      <vt:lpstr>Arial</vt:lpstr>
      <vt:lpstr>Calibri</vt:lpstr>
      <vt:lpstr>Calibri Light</vt:lpstr>
      <vt:lpstr>Times New Roman</vt:lpstr>
      <vt:lpstr>Wingdings</vt:lpstr>
      <vt:lpstr>Thème Office</vt:lpstr>
      <vt:lpstr>1_Thème Office</vt:lpstr>
      <vt:lpstr>1_Standaardontwerp</vt:lpstr>
      <vt:lpstr>11_Bandeau + court</vt:lpstr>
      <vt:lpstr>10_Bandeau + court</vt:lpstr>
      <vt:lpstr>2_Thème Office</vt:lpstr>
      <vt:lpstr>8_Bandeau + court</vt:lpstr>
      <vt:lpstr>Bandeau + court</vt:lpstr>
      <vt:lpstr>9_Bandeau + court</vt:lpstr>
      <vt:lpstr>              La dynamique des travaux souterrains en Italie </vt:lpstr>
      <vt:lpstr>« Faire des travaux de Romains »  Une vieille expression qui est toujours d’actualité  </vt:lpstr>
      <vt:lpstr>La Profession des travaux souterrains en Italie </vt:lpstr>
      <vt:lpstr>1 - Creusement traditionnel                 (à l’explosif ou à la pelle mécanique)</vt:lpstr>
      <vt:lpstr>Exemples de tunnels creusés en méthode traditionnelle</vt:lpstr>
      <vt:lpstr>2. Creusement au tunnelier  C’est aujourd’hui la méthode préférée pour les tunnels longs (&gt; 2 km) </vt:lpstr>
      <vt:lpstr>Revêtement de voussoirs</vt:lpstr>
      <vt:lpstr>Avantages et inconvénients Creusement traditionnel                Creusement au tunnelier</vt:lpstr>
      <vt:lpstr>La sécurité du chantier souterrain</vt:lpstr>
      <vt:lpstr>   Les Italiens, champions méconnus en travaux souterrains !   </vt:lpstr>
      <vt:lpstr>1. Les tunnels ferroviaires</vt:lpstr>
      <vt:lpstr>Présentation PowerPoint</vt:lpstr>
      <vt:lpstr>Lignes à grande vitesse</vt:lpstr>
      <vt:lpstr>Doublement de la ligne de la côte ligure</vt:lpstr>
      <vt:lpstr>Présentation PowerPoint</vt:lpstr>
      <vt:lpstr>LGV Bologne-Florence 78 km, dont 73 km en tunnel !</vt:lpstr>
      <vt:lpstr>Tunnels des Apennins :  la panoplie des types de soutènement en fonction du terrain</vt:lpstr>
      <vt:lpstr>Les tunnels transalpins</vt:lpstr>
      <vt:lpstr>Présentation PowerPoint</vt:lpstr>
      <vt:lpstr>Nouveaux tunnels ferroviaires transalpins </vt:lpstr>
      <vt:lpstr>  Le nouveau tunnel de base du Mont-Cenis  Maître d’ouvrage : TELT, Tunnel Euralpin Lyon-Turin     </vt:lpstr>
      <vt:lpstr>Le tunnel de base du Mont-Cenis :  créer une « ligne de plaine » sous la montagne </vt:lpstr>
      <vt:lpstr>Présentation PowerPoint</vt:lpstr>
      <vt:lpstr>Un tunnel divisé en 5 tronçons </vt:lpstr>
      <vt:lpstr>Présentation PowerPoint</vt:lpstr>
      <vt:lpstr>Impact environnemental des grands chantiers de tunnel</vt:lpstr>
      <vt:lpstr>Tunnel de base du Brenner</vt:lpstr>
      <vt:lpstr>Nouvelles gares souterraines (sous les centres-villes) </vt:lpstr>
      <vt:lpstr>Nouvelle gare Porta Susa à Turin</vt:lpstr>
      <vt:lpstr>Passante Ferroviario de Milan Station Porta Venezia </vt:lpstr>
      <vt:lpstr>Nouvelle gare TGV de Bologne</vt:lpstr>
      <vt:lpstr>Présentation PowerPoint</vt:lpstr>
      <vt:lpstr>Noeud ferroviaire de Florence</vt:lpstr>
      <vt:lpstr>Noeud ferroviaire de Florence</vt:lpstr>
      <vt:lpstr>2. Les tunnels routiers</vt:lpstr>
      <vt:lpstr>2ème tube du tunnel du Fréjus</vt:lpstr>
      <vt:lpstr>Doublement du tunnel routier de Tende</vt:lpstr>
      <vt:lpstr>Doublement de l’autoroute Bologne-Florence (A1)</vt:lpstr>
      <vt:lpstr>Machine à élargir un tunnel  sans interrompre la circulation</vt:lpstr>
      <vt:lpstr>    Projet de « Pont d’Archimède » sur le détroit de Messine  2 tubes (L = 3,3 km) flottant à 20 m sous la surface Ancrage par cables au fond de la mer  Économique, mais abandonné du fait des risques…  </vt:lpstr>
      <vt:lpstr>3. Les tunnels de métro</vt:lpstr>
      <vt:lpstr>   Comment construit-on un métro ? </vt:lpstr>
      <vt:lpstr>Station moderne creusée en traditionnel (ligne 14)</vt:lpstr>
      <vt:lpstr>Métro de Turin</vt:lpstr>
      <vt:lpstr>Metro de Milan</vt:lpstr>
      <vt:lpstr>Présentation PowerPoint</vt:lpstr>
      <vt:lpstr>Future ligne M4 : coupe transversale des stations  En banlieue :        Sous le centre-ville :   boîtes + tunnels classiques  tunnelier gros diamètre Ø9m       pour creuser tunnels et stations</vt:lpstr>
      <vt:lpstr>Métro de Rome</vt:lpstr>
      <vt:lpstr>Métro de Palerme</vt:lpstr>
      <vt:lpstr>Métro de Naples</vt:lpstr>
      <vt:lpstr>Naples</vt:lpstr>
      <vt:lpstr>Métro de Naples</vt:lpstr>
      <vt:lpstr>Quartiers rénovés à l’entrée d’une station</vt:lpstr>
      <vt:lpstr>Le plus beau métro du Monde !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dynamique des travaux souterrains en Italie</dc:title>
  <dc:creator>PIRAUD Jean</dc:creator>
  <cp:lastModifiedBy>Alain CHALOT</cp:lastModifiedBy>
  <cp:revision>22</cp:revision>
  <dcterms:created xsi:type="dcterms:W3CDTF">2020-09-09T17:16:03Z</dcterms:created>
  <dcterms:modified xsi:type="dcterms:W3CDTF">2021-10-19T15:44:58Z</dcterms:modified>
</cp:coreProperties>
</file>