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tif" ContentType="image/tiff"/>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7"/>
  </p:notesMasterIdLst>
  <p:sldIdLst>
    <p:sldId id="285" r:id="rId2"/>
    <p:sldId id="257" r:id="rId3"/>
    <p:sldId id="281" r:id="rId4"/>
    <p:sldId id="256" r:id="rId5"/>
    <p:sldId id="258" r:id="rId6"/>
    <p:sldId id="260" r:id="rId7"/>
    <p:sldId id="259" r:id="rId8"/>
    <p:sldId id="262" r:id="rId9"/>
    <p:sldId id="282" r:id="rId10"/>
    <p:sldId id="261" r:id="rId11"/>
    <p:sldId id="276" r:id="rId12"/>
    <p:sldId id="264" r:id="rId13"/>
    <p:sldId id="295" r:id="rId14"/>
    <p:sldId id="265" r:id="rId15"/>
    <p:sldId id="266" r:id="rId16"/>
    <p:sldId id="267" r:id="rId17"/>
    <p:sldId id="292" r:id="rId18"/>
    <p:sldId id="286" r:id="rId19"/>
    <p:sldId id="269" r:id="rId20"/>
    <p:sldId id="268" r:id="rId21"/>
    <p:sldId id="270" r:id="rId22"/>
    <p:sldId id="283" r:id="rId23"/>
    <p:sldId id="271" r:id="rId24"/>
    <p:sldId id="278" r:id="rId25"/>
    <p:sldId id="279" r:id="rId26"/>
    <p:sldId id="272" r:id="rId27"/>
    <p:sldId id="293" r:id="rId28"/>
    <p:sldId id="289" r:id="rId29"/>
    <p:sldId id="288" r:id="rId30"/>
    <p:sldId id="273" r:id="rId31"/>
    <p:sldId id="291" r:id="rId32"/>
    <p:sldId id="294" r:id="rId33"/>
    <p:sldId id="290" r:id="rId34"/>
    <p:sldId id="275" r:id="rId35"/>
    <p:sldId id="284" r:id="rId3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87D1"/>
    <a:srgbClr val="F1C0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455"/>
    <p:restoredTop sz="94683"/>
  </p:normalViewPr>
  <p:slideViewPr>
    <p:cSldViewPr snapToGrid="0" snapToObjects="1">
      <p:cViewPr>
        <p:scale>
          <a:sx n="150" d="100"/>
          <a:sy n="150" d="100"/>
        </p:scale>
        <p:origin x="1144" y="54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5CC935-AF84-4B49-BC52-966A1B65BCFD}" type="datetimeFigureOut">
              <a:t>04/02/2020</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EBF409-F12B-F741-9D17-0F820714F8C6}" type="slidenum">
              <a:t>‹#›</a:t>
            </a:fld>
            <a:endParaRPr lang="fr-FR"/>
          </a:p>
        </p:txBody>
      </p:sp>
    </p:spTree>
    <p:extLst>
      <p:ext uri="{BB962C8B-B14F-4D97-AF65-F5344CB8AC3E}">
        <p14:creationId xmlns:p14="http://schemas.microsoft.com/office/powerpoint/2010/main" val="1654586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EEBF409-F12B-F741-9D17-0F820714F8C6}" type="slidenum">
              <a:rPr lang="uk-UA"/>
              <a:t>7</a:t>
            </a:fld>
            <a:endParaRPr lang="uk-UA"/>
          </a:p>
        </p:txBody>
      </p:sp>
    </p:spTree>
    <p:extLst>
      <p:ext uri="{BB962C8B-B14F-4D97-AF65-F5344CB8AC3E}">
        <p14:creationId xmlns:p14="http://schemas.microsoft.com/office/powerpoint/2010/main" val="256694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EEBF409-F12B-F741-9D17-0F820714F8C6}" type="slidenum">
              <a:t>8</a:t>
            </a:fld>
            <a:endParaRPr lang="fr-FR"/>
          </a:p>
        </p:txBody>
      </p:sp>
    </p:spTree>
    <p:extLst>
      <p:ext uri="{BB962C8B-B14F-4D97-AF65-F5344CB8AC3E}">
        <p14:creationId xmlns:p14="http://schemas.microsoft.com/office/powerpoint/2010/main" val="861526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dirty="0"/>
              <a:t>Cliquez et modifiez le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Cliquez pour modifier le style des sous-titres du masque</a:t>
            </a:r>
            <a:endParaRPr lang="en-US" dirty="0"/>
          </a:p>
        </p:txBody>
      </p:sp>
      <p:sp>
        <p:nvSpPr>
          <p:cNvPr id="4" name="Date Placeholder 3"/>
          <p:cNvSpPr>
            <a:spLocks noGrp="1"/>
          </p:cNvSpPr>
          <p:nvPr>
            <p:ph type="dt" sz="half" idx="10"/>
          </p:nvPr>
        </p:nvSpPr>
        <p:spPr/>
        <p:txBody>
          <a:bodyPr/>
          <a:lstStyle/>
          <a:p>
            <a:fld id="{8C4E8A5F-E24B-C248-B83C-CDA84C671B7E}" type="datetimeFigureOut">
              <a:t>04/02/2020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649C523-77F2-7A42-8279-6725C8FF22C4}" type="slidenum">
              <a:t>‹#›</a:t>
            </a:fld>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Cliquez et modifiez le titre</a:t>
            </a:r>
            <a:endParaRPr lang="en-US" dirty="0"/>
          </a:p>
        </p:txBody>
      </p:sp>
      <p:sp>
        <p:nvSpPr>
          <p:cNvPr id="3" name="Vertical Text Placeholder 2"/>
          <p:cNvSpPr>
            <a:spLocks noGrp="1"/>
          </p:cNvSpPr>
          <p:nvPr>
            <p:ph type="body" orient="vert" idx="1"/>
          </p:nvPr>
        </p:nvSpPr>
        <p:spPr/>
        <p:txBody>
          <a:bodyPr vert="eaVert"/>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p:txBody>
          <a:bodyPr/>
          <a:lstStyle/>
          <a:p>
            <a:fld id="{8C4E8A5F-E24B-C248-B83C-CDA84C671B7E}" type="datetimeFigureOut">
              <a:t>04/02/2020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649C523-77F2-7A42-8279-6725C8FF22C4}" type="slidenum">
              <a:t>‹#›</a:t>
            </a:fld>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dirty="0"/>
              <a:t>Cliquez et modifiez le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p:txBody>
          <a:bodyPr/>
          <a:lstStyle/>
          <a:p>
            <a:fld id="{8C4E8A5F-E24B-C248-B83C-CDA84C671B7E}" type="datetimeFigureOut">
              <a:t>04/02/2020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649C523-77F2-7A42-8279-6725C8FF22C4}" type="slidenum">
              <a:t>‹#›</a:t>
            </a:fld>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Cliquez et modifiez le titre</a:t>
            </a:r>
            <a:endParaRPr lang="en-US" dirty="0"/>
          </a:p>
        </p:txBody>
      </p:sp>
      <p:sp>
        <p:nvSpPr>
          <p:cNvPr id="3" name="Content Placeholder 2"/>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p:txBody>
          <a:bodyPr/>
          <a:lstStyle/>
          <a:p>
            <a:fld id="{8C4E8A5F-E24B-C248-B83C-CDA84C671B7E}" type="datetimeFigureOut">
              <a:t>04/02/2020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649C523-77F2-7A42-8279-6725C8FF22C4}" type="slidenum">
              <a:t>‹#›</a:t>
            </a:fld>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dirty="0"/>
              <a:t>Cliquez et modifiez le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Cliquez pour modifier les styles du texte du masque</a:t>
            </a:r>
          </a:p>
        </p:txBody>
      </p:sp>
      <p:sp>
        <p:nvSpPr>
          <p:cNvPr id="4" name="Date Placeholder 3"/>
          <p:cNvSpPr>
            <a:spLocks noGrp="1"/>
          </p:cNvSpPr>
          <p:nvPr>
            <p:ph type="dt" sz="half" idx="10"/>
          </p:nvPr>
        </p:nvSpPr>
        <p:spPr/>
        <p:txBody>
          <a:bodyPr/>
          <a:lstStyle/>
          <a:p>
            <a:fld id="{8C4E8A5F-E24B-C248-B83C-CDA84C671B7E}" type="datetimeFigureOut">
              <a:t>04/02/2020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649C523-77F2-7A42-8279-6725C8FF22C4}" type="slidenum">
              <a:t>‹#›</a:t>
            </a:fld>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Cliquez et modifiez le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Date Placeholder 4"/>
          <p:cNvSpPr>
            <a:spLocks noGrp="1"/>
          </p:cNvSpPr>
          <p:nvPr>
            <p:ph type="dt" sz="half" idx="10"/>
          </p:nvPr>
        </p:nvSpPr>
        <p:spPr/>
        <p:txBody>
          <a:bodyPr/>
          <a:lstStyle/>
          <a:p>
            <a:fld id="{8C4E8A5F-E24B-C248-B83C-CDA84C671B7E}" type="datetimeFigureOut">
              <a:t>04/02/2020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649C523-77F2-7A42-8279-6725C8FF22C4}" type="slidenum">
              <a:t>‹#›</a:t>
            </a:fld>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dirty="0"/>
              <a:t>Cliquez et modifiez le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7" name="Date Placeholder 6"/>
          <p:cNvSpPr>
            <a:spLocks noGrp="1"/>
          </p:cNvSpPr>
          <p:nvPr>
            <p:ph type="dt" sz="half" idx="10"/>
          </p:nvPr>
        </p:nvSpPr>
        <p:spPr/>
        <p:txBody>
          <a:bodyPr/>
          <a:lstStyle/>
          <a:p>
            <a:fld id="{8C4E8A5F-E24B-C248-B83C-CDA84C671B7E}" type="datetimeFigureOut">
              <a:t>04/02/2020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649C523-77F2-7A42-8279-6725C8FF22C4}" type="slidenum">
              <a:t>‹#›</a:t>
            </a:fld>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Cliquez et modifiez le titre</a:t>
            </a:r>
            <a:endParaRPr lang="en-US" dirty="0"/>
          </a:p>
        </p:txBody>
      </p:sp>
      <p:sp>
        <p:nvSpPr>
          <p:cNvPr id="3" name="Date Placeholder 2"/>
          <p:cNvSpPr>
            <a:spLocks noGrp="1"/>
          </p:cNvSpPr>
          <p:nvPr>
            <p:ph type="dt" sz="half" idx="10"/>
          </p:nvPr>
        </p:nvSpPr>
        <p:spPr/>
        <p:txBody>
          <a:bodyPr/>
          <a:lstStyle/>
          <a:p>
            <a:fld id="{8C4E8A5F-E24B-C248-B83C-CDA84C671B7E}" type="datetimeFigureOut">
              <a:t>04/02/2020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649C523-77F2-7A42-8279-6725C8FF22C4}" type="slidenum">
              <a:t>‹#›</a:t>
            </a:fld>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4E8A5F-E24B-C248-B83C-CDA84C671B7E}" type="datetimeFigureOut">
              <a:t>04/02/2020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F649C523-77F2-7A42-8279-6725C8FF22C4}" type="slidenum">
              <a:t>‹#›</a:t>
            </a:fld>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dirty="0"/>
              <a:t>Cliquez et modifiez le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Cliquez pour modifier les styles du texte du masque</a:t>
            </a:r>
          </a:p>
        </p:txBody>
      </p:sp>
      <p:sp>
        <p:nvSpPr>
          <p:cNvPr id="5" name="Date Placeholder 4"/>
          <p:cNvSpPr>
            <a:spLocks noGrp="1"/>
          </p:cNvSpPr>
          <p:nvPr>
            <p:ph type="dt" sz="half" idx="10"/>
          </p:nvPr>
        </p:nvSpPr>
        <p:spPr/>
        <p:txBody>
          <a:bodyPr/>
          <a:lstStyle/>
          <a:p>
            <a:fld id="{8C4E8A5F-E24B-C248-B83C-CDA84C671B7E}" type="datetimeFigureOut">
              <a:t>04/02/2020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649C523-77F2-7A42-8279-6725C8FF22C4}" type="slidenum">
              <a:t>‹#›</a:t>
            </a:fld>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dirty="0"/>
              <a:t>Cliquez et modifiez le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Faire glisser l'image vers l'espace réservé ou cliquer sur l'icône pour l'ajouter</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Cliquez pour modifier les styles du texte du masque</a:t>
            </a:r>
          </a:p>
        </p:txBody>
      </p:sp>
      <p:sp>
        <p:nvSpPr>
          <p:cNvPr id="5" name="Date Placeholder 4"/>
          <p:cNvSpPr>
            <a:spLocks noGrp="1"/>
          </p:cNvSpPr>
          <p:nvPr>
            <p:ph type="dt" sz="half" idx="10"/>
          </p:nvPr>
        </p:nvSpPr>
        <p:spPr/>
        <p:txBody>
          <a:bodyPr/>
          <a:lstStyle/>
          <a:p>
            <a:fld id="{8C4E8A5F-E24B-C248-B83C-CDA84C671B7E}" type="datetimeFigureOut">
              <a:t>04/02/2020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649C523-77F2-7A42-8279-6725C8FF22C4}" type="slidenum">
              <a:t>‹#›</a:t>
            </a:fld>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dirty="0"/>
              <a:t>Cliquez et modifiez le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E8A5F-E24B-C248-B83C-CDA84C671B7E}" type="datetimeFigureOut">
              <a:t>04/02/2020</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49C523-77F2-7A42-8279-6725C8FF22C4}" type="slidenum">
              <a:t>‹#›</a:t>
            </a:fld>
            <a:endParaRPr lang="fr-FR"/>
          </a:p>
        </p:txBody>
      </p:sp>
    </p:spTree>
    <p:extLst>
      <p:ext uri="{BB962C8B-B14F-4D97-AF65-F5344CB8AC3E}">
        <p14:creationId xmlns:p14="http://schemas.microsoft.com/office/powerpoint/2010/main" val="1534025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g"/><Relationship Id="rId1" Type="http://schemas.openxmlformats.org/officeDocument/2006/relationships/slideLayout" Target="../slideLayouts/slideLayout7.xml"/><Relationship Id="rId2"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g"/><Relationship Id="rId1" Type="http://schemas.openxmlformats.org/officeDocument/2006/relationships/slideLayout" Target="../slideLayouts/slideLayout7.xml"/><Relationship Id="rId2" Type="http://schemas.openxmlformats.org/officeDocument/2006/relationships/image" Target="../media/image2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5" Type="http://schemas.openxmlformats.org/officeDocument/2006/relationships/image" Target="../media/image31.jpg"/><Relationship Id="rId1" Type="http://schemas.openxmlformats.org/officeDocument/2006/relationships/slideLayout" Target="../slideLayouts/slideLayout7.xml"/><Relationship Id="rId2" Type="http://schemas.openxmlformats.org/officeDocument/2006/relationships/image" Target="../media/image2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g"/><Relationship Id="rId3" Type="http://schemas.openxmlformats.org/officeDocument/2006/relationships/image" Target="../media/image3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g"/><Relationship Id="rId3" Type="http://schemas.openxmlformats.org/officeDocument/2006/relationships/image" Target="../media/image36.jpg"/></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9.jpg"/><Relationship Id="rId1" Type="http://schemas.openxmlformats.org/officeDocument/2006/relationships/slideLayout" Target="../slideLayouts/slideLayout7.xml"/><Relationship Id="rId2" Type="http://schemas.openxmlformats.org/officeDocument/2006/relationships/image" Target="../media/image3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 Id="rId3" Type="http://schemas.openxmlformats.org/officeDocument/2006/relationships/image" Target="../media/image3.tif"/></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42.jpg"/><Relationship Id="rId5"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image" Target="../media/image40.jpg"/></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jpg"/><Relationship Id="rId1" Type="http://schemas.openxmlformats.org/officeDocument/2006/relationships/slideLayout" Target="../slideLayouts/slideLayout7.xml"/><Relationship Id="rId2" Type="http://schemas.openxmlformats.org/officeDocument/2006/relationships/image" Target="../media/image44.jpg"/></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49.jpg"/><Relationship Id="rId5" Type="http://schemas.openxmlformats.org/officeDocument/2006/relationships/image" Target="../media/image50.jpg"/><Relationship Id="rId6" Type="http://schemas.openxmlformats.org/officeDocument/2006/relationships/image" Target="../media/image51.jpg"/><Relationship Id="rId1" Type="http://schemas.openxmlformats.org/officeDocument/2006/relationships/slideLayout" Target="../slideLayouts/slideLayout7.xml"/><Relationship Id="rId2" Type="http://schemas.openxmlformats.org/officeDocument/2006/relationships/image" Target="../media/image4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g"/><Relationship Id="rId3" Type="http://schemas.openxmlformats.org/officeDocument/2006/relationships/image" Target="../media/image5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g"/><Relationship Id="rId3" Type="http://schemas.openxmlformats.org/officeDocument/2006/relationships/image" Target="../media/image51.jpg"/></Relationships>
</file>

<file path=ppt/slides/_rels/slide25.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49.jpg"/><Relationship Id="rId5" Type="http://schemas.openxmlformats.org/officeDocument/2006/relationships/image" Target="../media/image55.jpg"/><Relationship Id="rId6" Type="http://schemas.openxmlformats.org/officeDocument/2006/relationships/image" Target="../media/image50.jpg"/><Relationship Id="rId1" Type="http://schemas.openxmlformats.org/officeDocument/2006/relationships/slideLayout" Target="../slideLayouts/slideLayout7.xml"/><Relationship Id="rId2" Type="http://schemas.openxmlformats.org/officeDocument/2006/relationships/image" Target="../media/image53.JPG"/></Relationships>
</file>

<file path=ppt/slides/_rels/slide26.xml.rels><?xml version="1.0" encoding="UTF-8" standalone="yes"?>
<Relationships xmlns="http://schemas.openxmlformats.org/package/2006/relationships"><Relationship Id="rId3" Type="http://schemas.openxmlformats.org/officeDocument/2006/relationships/image" Target="../media/image57.jpg"/><Relationship Id="rId4" Type="http://schemas.openxmlformats.org/officeDocument/2006/relationships/image" Target="../media/image58.JPG"/><Relationship Id="rId1" Type="http://schemas.openxmlformats.org/officeDocument/2006/relationships/slideLayout" Target="../slideLayouts/slideLayout7.xml"/><Relationship Id="rId2" Type="http://schemas.openxmlformats.org/officeDocument/2006/relationships/image" Target="../media/image5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jpg"/><Relationship Id="rId3" Type="http://schemas.openxmlformats.org/officeDocument/2006/relationships/image" Target="../media/image6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64.jpg"/><Relationship Id="rId4" Type="http://schemas.openxmlformats.org/officeDocument/2006/relationships/image" Target="../media/image65.jpg"/><Relationship Id="rId5" Type="http://schemas.openxmlformats.org/officeDocument/2006/relationships/image" Target="../media/image66.jpg"/><Relationship Id="rId6" Type="http://schemas.openxmlformats.org/officeDocument/2006/relationships/image" Target="../media/image67.jpg"/><Relationship Id="rId1" Type="http://schemas.openxmlformats.org/officeDocument/2006/relationships/slideLayout" Target="../slideLayouts/slideLayout7.xml"/><Relationship Id="rId2" Type="http://schemas.openxmlformats.org/officeDocument/2006/relationships/image" Target="../media/image63.jpg"/></Relationships>
</file>

<file path=ppt/slides/_rels/slide31.xml.rels><?xml version="1.0" encoding="UTF-8" standalone="yes"?>
<Relationships xmlns="http://schemas.openxmlformats.org/package/2006/relationships"><Relationship Id="rId3" Type="http://schemas.openxmlformats.org/officeDocument/2006/relationships/image" Target="../media/image69.jpg"/><Relationship Id="rId4" Type="http://schemas.openxmlformats.org/officeDocument/2006/relationships/image" Target="../media/image70.jpg"/><Relationship Id="rId1" Type="http://schemas.openxmlformats.org/officeDocument/2006/relationships/slideLayout" Target="../slideLayouts/slideLayout7.xml"/><Relationship Id="rId2" Type="http://schemas.openxmlformats.org/officeDocument/2006/relationships/image" Target="../media/image6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jpeg"/><Relationship Id="rId3"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72.jpg"/><Relationship Id="rId4" Type="http://schemas.openxmlformats.org/officeDocument/2006/relationships/image" Target="../media/image73.jpg"/><Relationship Id="rId1" Type="http://schemas.openxmlformats.org/officeDocument/2006/relationships/slideLayout" Target="../slideLayouts/slideLayout7.xml"/><Relationship Id="rId2" Type="http://schemas.openxmlformats.org/officeDocument/2006/relationships/image" Target="../media/image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jpg"/><Relationship Id="rId3" Type="http://schemas.openxmlformats.org/officeDocument/2006/relationships/image" Target="../media/image7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 Id="rId3"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6902" y="4885266"/>
            <a:ext cx="1545166" cy="1479969"/>
          </a:xfrm>
          <a:prstGeom prst="rect">
            <a:avLst/>
          </a:prstGeom>
        </p:spPr>
      </p:pic>
    </p:spTree>
    <p:extLst>
      <p:ext uri="{BB962C8B-B14F-4D97-AF65-F5344CB8AC3E}">
        <p14:creationId xmlns:p14="http://schemas.microsoft.com/office/powerpoint/2010/main" val="357571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33814" y="483220"/>
            <a:ext cx="8802029" cy="461665"/>
          </a:xfrm>
          <a:prstGeom prst="rect">
            <a:avLst/>
          </a:prstGeom>
          <a:noFill/>
        </p:spPr>
        <p:txBody>
          <a:bodyPr wrap="square" rtlCol="0">
            <a:spAutoFit/>
          </a:bodyPr>
          <a:lstStyle/>
          <a:p>
            <a:pPr algn="ctr"/>
            <a:r>
              <a:rPr lang="fr-FR" sz="2400" b="1">
                <a:solidFill>
                  <a:schemeClr val="accent4">
                    <a:lumMod val="20000"/>
                    <a:lumOff val="80000"/>
                  </a:schemeClr>
                </a:solidFill>
              </a:rPr>
              <a:t>Érasme obtient son doctorat en théologie à l’Université de Turin</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389" y="4086844"/>
            <a:ext cx="3810000" cy="2501900"/>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0618" y="1300978"/>
            <a:ext cx="3769420" cy="4062759"/>
          </a:xfrm>
          <a:prstGeom prst="rect">
            <a:avLst/>
          </a:prstGeom>
          <a:ln w="57150">
            <a:solidFill>
              <a:schemeClr val="tx1"/>
            </a:solidFill>
          </a:ln>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0847" y="3784600"/>
            <a:ext cx="2824995" cy="2874432"/>
          </a:xfrm>
          <a:prstGeom prst="rect">
            <a:avLst/>
          </a:prstGeom>
        </p:spPr>
      </p:pic>
    </p:spTree>
    <p:extLst>
      <p:ext uri="{BB962C8B-B14F-4D97-AF65-F5344CB8AC3E}">
        <p14:creationId xmlns:p14="http://schemas.microsoft.com/office/powerpoint/2010/main" val="120228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308" y="876470"/>
            <a:ext cx="8686800" cy="5794341"/>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8467" y="999225"/>
            <a:ext cx="2183367" cy="2200293"/>
          </a:xfrm>
          <a:prstGeom prst="rect">
            <a:avLst/>
          </a:prstGeom>
        </p:spPr>
      </p:pic>
      <p:sp>
        <p:nvSpPr>
          <p:cNvPr id="4" name="ZoneTexte 3"/>
          <p:cNvSpPr txBox="1"/>
          <p:nvPr/>
        </p:nvSpPr>
        <p:spPr>
          <a:xfrm>
            <a:off x="765716" y="200098"/>
            <a:ext cx="7776118" cy="461665"/>
          </a:xfrm>
          <a:prstGeom prst="rect">
            <a:avLst/>
          </a:prstGeom>
          <a:noFill/>
        </p:spPr>
        <p:txBody>
          <a:bodyPr wrap="square" rtlCol="0">
            <a:spAutoFit/>
          </a:bodyPr>
          <a:lstStyle/>
          <a:p>
            <a:r>
              <a:rPr lang="fr-FR" sz="2400" b="1">
                <a:solidFill>
                  <a:schemeClr val="accent4">
                    <a:lumMod val="20000"/>
                    <a:lumOff val="80000"/>
                  </a:schemeClr>
                </a:solidFill>
              </a:rPr>
              <a:t>En route vers Bologne, Érasme traverse un pays en guerre</a:t>
            </a:r>
          </a:p>
        </p:txBody>
      </p:sp>
      <p:cxnSp>
        <p:nvCxnSpPr>
          <p:cNvPr id="6" name="Connecteur droit avec flèche 5"/>
          <p:cNvCxnSpPr/>
          <p:nvPr/>
        </p:nvCxnSpPr>
        <p:spPr>
          <a:xfrm flipH="1">
            <a:off x="7239000" y="3773640"/>
            <a:ext cx="50800" cy="10608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3619023"/>
            <a:ext cx="5393266" cy="2875026"/>
          </a:xfrm>
          <a:prstGeom prst="rect">
            <a:avLst/>
          </a:prstGeom>
        </p:spPr>
      </p:pic>
    </p:spTree>
    <p:extLst>
      <p:ext uri="{BB962C8B-B14F-4D97-AF65-F5344CB8AC3E}">
        <p14:creationId xmlns:p14="http://schemas.microsoft.com/office/powerpoint/2010/main" val="151551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818" y="1018829"/>
            <a:ext cx="3014126" cy="4228534"/>
          </a:xfrm>
          <a:prstGeom prst="rect">
            <a:avLst/>
          </a:prstGeom>
        </p:spPr>
      </p:pic>
      <p:sp>
        <p:nvSpPr>
          <p:cNvPr id="2" name="ZoneTexte 1"/>
          <p:cNvSpPr txBox="1"/>
          <p:nvPr/>
        </p:nvSpPr>
        <p:spPr>
          <a:xfrm>
            <a:off x="193288" y="237892"/>
            <a:ext cx="8742555" cy="461665"/>
          </a:xfrm>
          <a:prstGeom prst="rect">
            <a:avLst/>
          </a:prstGeom>
          <a:noFill/>
        </p:spPr>
        <p:txBody>
          <a:bodyPr wrap="square" rtlCol="0">
            <a:spAutoFit/>
          </a:bodyPr>
          <a:lstStyle/>
          <a:p>
            <a:pPr algn="ctr"/>
            <a:r>
              <a:rPr lang="fr-FR" sz="2400" b="1">
                <a:solidFill>
                  <a:schemeClr val="accent4">
                    <a:lumMod val="20000"/>
                    <a:lumOff val="80000"/>
                  </a:schemeClr>
                </a:solidFill>
              </a:rPr>
              <a:t>À Florence, Érasme est mal accueilli dans l’Académie</a:t>
            </a:r>
          </a:p>
        </p:txBody>
      </p:sp>
      <p:sp>
        <p:nvSpPr>
          <p:cNvPr id="6" name="ZoneTexte 5"/>
          <p:cNvSpPr txBox="1"/>
          <p:nvPr/>
        </p:nvSpPr>
        <p:spPr>
          <a:xfrm>
            <a:off x="7117960" y="6092300"/>
            <a:ext cx="1428463" cy="276999"/>
          </a:xfrm>
          <a:prstGeom prst="rect">
            <a:avLst/>
          </a:prstGeom>
          <a:noFill/>
        </p:spPr>
        <p:txBody>
          <a:bodyPr wrap="square" rtlCol="0">
            <a:spAutoFit/>
          </a:bodyPr>
          <a:lstStyle/>
          <a:p>
            <a:pPr algn="ctr"/>
            <a:r>
              <a:rPr lang="fr-FR" sz="1200" i="1">
                <a:solidFill>
                  <a:schemeClr val="accent4">
                    <a:lumMod val="20000"/>
                    <a:lumOff val="80000"/>
                  </a:schemeClr>
                </a:solidFill>
              </a:rPr>
              <a:t>Orti Oricellari</a:t>
            </a:r>
          </a:p>
        </p:txBody>
      </p:sp>
      <p:sp>
        <p:nvSpPr>
          <p:cNvPr id="8" name="ZoneTexte 7"/>
          <p:cNvSpPr txBox="1"/>
          <p:nvPr/>
        </p:nvSpPr>
        <p:spPr>
          <a:xfrm>
            <a:off x="8032266" y="3618989"/>
            <a:ext cx="903577" cy="461665"/>
          </a:xfrm>
          <a:prstGeom prst="rect">
            <a:avLst/>
          </a:prstGeom>
          <a:noFill/>
        </p:spPr>
        <p:txBody>
          <a:bodyPr wrap="square" rtlCol="0">
            <a:spAutoFit/>
          </a:bodyPr>
          <a:lstStyle/>
          <a:p>
            <a:r>
              <a:rPr lang="fr-FR" sz="1200">
                <a:solidFill>
                  <a:schemeClr val="accent4">
                    <a:lumMod val="20000"/>
                    <a:lumOff val="80000"/>
                  </a:schemeClr>
                </a:solidFill>
              </a:rPr>
              <a:t>Bernardo </a:t>
            </a:r>
          </a:p>
          <a:p>
            <a:r>
              <a:rPr lang="fr-FR" sz="1200">
                <a:solidFill>
                  <a:schemeClr val="accent4">
                    <a:lumMod val="20000"/>
                    <a:lumOff val="80000"/>
                  </a:schemeClr>
                </a:solidFill>
              </a:rPr>
              <a:t>Rucellai</a:t>
            </a: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8600" y="3151254"/>
            <a:ext cx="4409014" cy="3284266"/>
          </a:xfrm>
          <a:prstGeom prst="rect">
            <a:avLst/>
          </a:prstGeom>
          <a:ln w="38100">
            <a:solidFill>
              <a:schemeClr val="tx1"/>
            </a:solidFill>
          </a:ln>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799" y="892572"/>
            <a:ext cx="3077631" cy="3085345"/>
          </a:xfrm>
          <a:prstGeom prst="rect">
            <a:avLst/>
          </a:prstGeom>
        </p:spPr>
      </p:pic>
    </p:spTree>
    <p:extLst>
      <p:ext uri="{BB962C8B-B14F-4D97-AF65-F5344CB8AC3E}">
        <p14:creationId xmlns:p14="http://schemas.microsoft.com/office/powerpoint/2010/main" val="853633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067" y="3654197"/>
            <a:ext cx="3132570" cy="2966468"/>
          </a:xfrm>
          <a:prstGeom prst="rect">
            <a:avLst/>
          </a:prstGeom>
        </p:spPr>
      </p:pic>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1047" y="1222286"/>
            <a:ext cx="4510086" cy="4321511"/>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009" y="1064124"/>
            <a:ext cx="2064789" cy="2180418"/>
          </a:xfrm>
          <a:prstGeom prst="rect">
            <a:avLst/>
          </a:prstGeom>
        </p:spPr>
      </p:pic>
      <p:sp>
        <p:nvSpPr>
          <p:cNvPr id="5" name="ZoneTexte 4"/>
          <p:cNvSpPr txBox="1"/>
          <p:nvPr/>
        </p:nvSpPr>
        <p:spPr>
          <a:xfrm>
            <a:off x="331276" y="3267712"/>
            <a:ext cx="2195928" cy="276999"/>
          </a:xfrm>
          <a:prstGeom prst="rect">
            <a:avLst/>
          </a:prstGeom>
          <a:noFill/>
        </p:spPr>
        <p:txBody>
          <a:bodyPr wrap="square" rtlCol="0">
            <a:spAutoFit/>
          </a:bodyPr>
          <a:lstStyle/>
          <a:p>
            <a:pPr algn="ctr"/>
            <a:r>
              <a:rPr lang="fr-FR" sz="1200">
                <a:solidFill>
                  <a:schemeClr val="accent4">
                    <a:lumMod val="20000"/>
                    <a:lumOff val="80000"/>
                  </a:schemeClr>
                </a:solidFill>
              </a:rPr>
              <a:t>Philippo Beroaldo (1453-1505)</a:t>
            </a:r>
          </a:p>
        </p:txBody>
      </p:sp>
      <p:sp>
        <p:nvSpPr>
          <p:cNvPr id="6" name="ZoneTexte 5"/>
          <p:cNvSpPr txBox="1"/>
          <p:nvPr/>
        </p:nvSpPr>
        <p:spPr>
          <a:xfrm>
            <a:off x="148683" y="313063"/>
            <a:ext cx="8824331" cy="461665"/>
          </a:xfrm>
          <a:prstGeom prst="rect">
            <a:avLst/>
          </a:prstGeom>
          <a:noFill/>
        </p:spPr>
        <p:txBody>
          <a:bodyPr wrap="square" rtlCol="0">
            <a:spAutoFit/>
          </a:bodyPr>
          <a:lstStyle/>
          <a:p>
            <a:pPr algn="ctr"/>
            <a:r>
              <a:rPr lang="fr-FR" sz="2400" b="1">
                <a:solidFill>
                  <a:schemeClr val="accent4">
                    <a:lumMod val="20000"/>
                    <a:lumOff val="80000"/>
                  </a:schemeClr>
                </a:solidFill>
              </a:rPr>
              <a:t>À l’Université de Bologne, rien ne se passe comme il l’avait espéré </a:t>
            </a:r>
          </a:p>
        </p:txBody>
      </p:sp>
    </p:spTree>
    <p:extLst>
      <p:ext uri="{BB962C8B-B14F-4D97-AF65-F5344CB8AC3E}">
        <p14:creationId xmlns:p14="http://schemas.microsoft.com/office/powerpoint/2010/main" val="108995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48683" y="245327"/>
            <a:ext cx="8824331" cy="461665"/>
          </a:xfrm>
          <a:prstGeom prst="rect">
            <a:avLst/>
          </a:prstGeom>
          <a:noFill/>
        </p:spPr>
        <p:txBody>
          <a:bodyPr wrap="square" rtlCol="0">
            <a:spAutoFit/>
          </a:bodyPr>
          <a:lstStyle/>
          <a:p>
            <a:pPr algn="ctr"/>
            <a:r>
              <a:rPr lang="fr-FR" sz="2400" b="1">
                <a:solidFill>
                  <a:schemeClr val="accent4">
                    <a:lumMod val="20000"/>
                    <a:lumOff val="80000"/>
                  </a:schemeClr>
                </a:solidFill>
              </a:rPr>
              <a:t>À Bologne, il doit assister au triomphe du pape Jules II</a:t>
            </a:r>
          </a:p>
        </p:txBody>
      </p:sp>
      <p:grpSp>
        <p:nvGrpSpPr>
          <p:cNvPr id="11" name="Grouper 10"/>
          <p:cNvGrpSpPr/>
          <p:nvPr/>
        </p:nvGrpSpPr>
        <p:grpSpPr>
          <a:xfrm>
            <a:off x="946048" y="3194678"/>
            <a:ext cx="2540000" cy="1171638"/>
            <a:chOff x="946048" y="3194678"/>
            <a:chExt cx="2540000" cy="1171638"/>
          </a:xfrm>
        </p:grpSpPr>
        <p:sp>
          <p:nvSpPr>
            <p:cNvPr id="9" name="Nuage 8"/>
            <p:cNvSpPr/>
            <p:nvPr/>
          </p:nvSpPr>
          <p:spPr>
            <a:xfrm>
              <a:off x="946048" y="3194678"/>
              <a:ext cx="2540000" cy="117163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1211200" y="3534450"/>
              <a:ext cx="2274848" cy="369332"/>
            </a:xfrm>
            <a:prstGeom prst="rect">
              <a:avLst/>
            </a:prstGeom>
            <a:noFill/>
          </p:spPr>
          <p:txBody>
            <a:bodyPr wrap="square" rtlCol="0">
              <a:spAutoFit/>
            </a:bodyPr>
            <a:lstStyle/>
            <a:p>
              <a:pPr algn="ctr"/>
              <a:r>
                <a:rPr lang="fr-FR" i="1">
                  <a:solidFill>
                    <a:schemeClr val="accent4">
                      <a:lumMod val="20000"/>
                      <a:lumOff val="80000"/>
                    </a:schemeClr>
                  </a:solidFill>
                </a:rPr>
                <a:t>Liberatori patriae !</a:t>
              </a:r>
            </a:p>
          </p:txBody>
        </p:sp>
      </p:gr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6869" y="1419920"/>
            <a:ext cx="3653639" cy="4598392"/>
          </a:xfrm>
          <a:prstGeom prst="rect">
            <a:avLst/>
          </a:prstGeom>
          <a:ln w="57150">
            <a:solidFill>
              <a:schemeClr val="tx1"/>
            </a:solidFill>
          </a:ln>
        </p:spPr>
      </p:pic>
      <p:grpSp>
        <p:nvGrpSpPr>
          <p:cNvPr id="5" name="Grouper 4"/>
          <p:cNvGrpSpPr/>
          <p:nvPr/>
        </p:nvGrpSpPr>
        <p:grpSpPr>
          <a:xfrm>
            <a:off x="431800" y="1588495"/>
            <a:ext cx="2540000" cy="1171638"/>
            <a:chOff x="431800" y="1588495"/>
            <a:chExt cx="2540000" cy="1171638"/>
          </a:xfrm>
        </p:grpSpPr>
        <p:sp>
          <p:nvSpPr>
            <p:cNvPr id="8" name="Nuage 7"/>
            <p:cNvSpPr/>
            <p:nvPr/>
          </p:nvSpPr>
          <p:spPr>
            <a:xfrm>
              <a:off x="431800" y="1588495"/>
              <a:ext cx="2540000" cy="117163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537692" y="1851148"/>
              <a:ext cx="2274848" cy="646331"/>
            </a:xfrm>
            <a:prstGeom prst="rect">
              <a:avLst/>
            </a:prstGeom>
            <a:noFill/>
          </p:spPr>
          <p:txBody>
            <a:bodyPr wrap="square" rtlCol="0">
              <a:spAutoFit/>
            </a:bodyPr>
            <a:lstStyle/>
            <a:p>
              <a:pPr algn="ctr"/>
              <a:r>
                <a:rPr lang="fr-FR" i="1">
                  <a:solidFill>
                    <a:schemeClr val="accent4">
                      <a:lumMod val="20000"/>
                      <a:lumOff val="80000"/>
                    </a:schemeClr>
                  </a:solidFill>
                </a:rPr>
                <a:t>Julio II tyrannorum expulsori !</a:t>
              </a:r>
            </a:p>
          </p:txBody>
        </p:sp>
      </p:grpSp>
      <p:grpSp>
        <p:nvGrpSpPr>
          <p:cNvPr id="12" name="Grouper 11"/>
          <p:cNvGrpSpPr/>
          <p:nvPr/>
        </p:nvGrpSpPr>
        <p:grpSpPr>
          <a:xfrm>
            <a:off x="1542540" y="4820808"/>
            <a:ext cx="2540000" cy="1171638"/>
            <a:chOff x="1542540" y="4820808"/>
            <a:chExt cx="2540000" cy="1171638"/>
          </a:xfrm>
        </p:grpSpPr>
        <p:sp>
          <p:nvSpPr>
            <p:cNvPr id="10" name="Nuage 9"/>
            <p:cNvSpPr/>
            <p:nvPr/>
          </p:nvSpPr>
          <p:spPr>
            <a:xfrm>
              <a:off x="1542540" y="4820808"/>
              <a:ext cx="2540000" cy="117163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1807692" y="5083461"/>
              <a:ext cx="2274848" cy="646331"/>
            </a:xfrm>
            <a:prstGeom prst="rect">
              <a:avLst/>
            </a:prstGeom>
            <a:noFill/>
          </p:spPr>
          <p:txBody>
            <a:bodyPr wrap="square" rtlCol="0">
              <a:spAutoFit/>
            </a:bodyPr>
            <a:lstStyle/>
            <a:p>
              <a:pPr algn="ctr"/>
              <a:r>
                <a:rPr lang="fr-FR" i="1">
                  <a:solidFill>
                    <a:schemeClr val="accent4">
                      <a:lumMod val="20000"/>
                      <a:lumOff val="80000"/>
                    </a:schemeClr>
                  </a:solidFill>
                </a:rPr>
                <a:t>Bononia a tyrannide liberata !</a:t>
              </a:r>
            </a:p>
          </p:txBody>
        </p:sp>
      </p:grpSp>
    </p:spTree>
    <p:extLst>
      <p:ext uri="{BB962C8B-B14F-4D97-AF65-F5344CB8AC3E}">
        <p14:creationId xmlns:p14="http://schemas.microsoft.com/office/powerpoint/2010/main" val="980810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6381" y="245327"/>
            <a:ext cx="8683082" cy="461665"/>
          </a:xfrm>
          <a:prstGeom prst="rect">
            <a:avLst/>
          </a:prstGeom>
          <a:noFill/>
        </p:spPr>
        <p:txBody>
          <a:bodyPr wrap="square" rtlCol="0">
            <a:spAutoFit/>
          </a:bodyPr>
          <a:lstStyle/>
          <a:p>
            <a:pPr algn="ctr"/>
            <a:r>
              <a:rPr lang="fr-FR" sz="2400" b="1">
                <a:solidFill>
                  <a:schemeClr val="accent4">
                    <a:lumMod val="20000"/>
                    <a:lumOff val="80000"/>
                  </a:schemeClr>
                </a:solidFill>
              </a:rPr>
              <a:t>L’aversion d’Érasme pour le pape-soldat Jules II</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106" y="944135"/>
            <a:ext cx="4519104" cy="5803798"/>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9685" y="944135"/>
            <a:ext cx="2385253" cy="4163122"/>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1387" y="3917630"/>
            <a:ext cx="2016596" cy="2795569"/>
          </a:xfrm>
          <a:prstGeom prst="rect">
            <a:avLst/>
          </a:prstGeom>
          <a:ln w="28575">
            <a:solidFill>
              <a:schemeClr val="tx1"/>
            </a:solidFill>
          </a:ln>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0532" y="3917630"/>
            <a:ext cx="1741067" cy="2784592"/>
          </a:xfrm>
          <a:prstGeom prst="rect">
            <a:avLst/>
          </a:prstGeom>
        </p:spPr>
      </p:pic>
    </p:spTree>
    <p:extLst>
      <p:ext uri="{BB962C8B-B14F-4D97-AF65-F5344CB8AC3E}">
        <p14:creationId xmlns:p14="http://schemas.microsoft.com/office/powerpoint/2010/main" val="403414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97365" y="208156"/>
            <a:ext cx="8571572" cy="461665"/>
          </a:xfrm>
          <a:prstGeom prst="rect">
            <a:avLst/>
          </a:prstGeom>
          <a:noFill/>
        </p:spPr>
        <p:txBody>
          <a:bodyPr wrap="square" rtlCol="0">
            <a:spAutoFit/>
          </a:bodyPr>
          <a:lstStyle/>
          <a:p>
            <a:pPr algn="ctr"/>
            <a:r>
              <a:rPr lang="fr-FR" sz="2400" b="1">
                <a:solidFill>
                  <a:schemeClr val="accent4">
                    <a:lumMod val="20000"/>
                    <a:lumOff val="80000"/>
                  </a:schemeClr>
                </a:solidFill>
              </a:rPr>
              <a:t>À Bologne, le climat lui est pénible et la peste règne</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559" y="1382080"/>
            <a:ext cx="7308149" cy="3841853"/>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9867" y="3152359"/>
            <a:ext cx="2444314" cy="3364217"/>
          </a:xfrm>
          <a:prstGeom prst="rect">
            <a:avLst/>
          </a:prstGeom>
        </p:spPr>
      </p:pic>
    </p:spTree>
    <p:extLst>
      <p:ext uri="{BB962C8B-B14F-4D97-AF65-F5344CB8AC3E}">
        <p14:creationId xmlns:p14="http://schemas.microsoft.com/office/powerpoint/2010/main" val="57910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6700"/>
            <a:ext cx="9144000" cy="6320790"/>
          </a:xfrm>
          <a:prstGeom prst="rect">
            <a:avLst/>
          </a:prstGeom>
        </p:spPr>
      </p:pic>
      <p:sp>
        <p:nvSpPr>
          <p:cNvPr id="2" name="ZoneTexte 1"/>
          <p:cNvSpPr txBox="1"/>
          <p:nvPr/>
        </p:nvSpPr>
        <p:spPr>
          <a:xfrm>
            <a:off x="-1" y="1923691"/>
            <a:ext cx="8949267" cy="2923877"/>
          </a:xfrm>
          <a:prstGeom prst="rect">
            <a:avLst/>
          </a:prstGeom>
          <a:noFill/>
          <a:ln w="12700">
            <a:noFill/>
          </a:ln>
          <a:effectLst>
            <a:outerShdw blurRad="50800" dist="76200" algn="l" rotWithShape="0">
              <a:prstClr val="black">
                <a:alpha val="40000"/>
              </a:prstClr>
            </a:outerShdw>
          </a:effectLst>
        </p:spPr>
        <p:txBody>
          <a:bodyPr wrap="square" rtlCol="0">
            <a:spAutoFit/>
          </a:bodyPr>
          <a:lstStyle/>
          <a:p>
            <a:pPr algn="ctr"/>
            <a:r>
              <a:rPr lang="fr-FR" sz="3200" b="1">
                <a:ln>
                  <a:solidFill>
                    <a:schemeClr val="tx1"/>
                  </a:solidFill>
                </a:ln>
                <a:solidFill>
                  <a:schemeClr val="accent4">
                    <a:lumMod val="20000"/>
                    <a:lumOff val="80000"/>
                  </a:schemeClr>
                </a:solidFill>
                <a:effectLst>
                  <a:outerShdw blurRad="50800" dist="76200" dir="2700000" algn="tl" rotWithShape="0">
                    <a:prstClr val="black">
                      <a:alpha val="40000"/>
                    </a:prstClr>
                  </a:outerShdw>
                </a:effectLst>
              </a:rPr>
              <a:t>- III-</a:t>
            </a:r>
          </a:p>
          <a:p>
            <a:pPr algn="ctr"/>
            <a:endParaRPr lang="fr-FR" sz="3200">
              <a:solidFill>
                <a:schemeClr val="accent4">
                  <a:lumMod val="20000"/>
                  <a:lumOff val="80000"/>
                </a:schemeClr>
              </a:solidFill>
              <a:effectLst>
                <a:outerShdw blurRad="50800" dist="76200" dir="2700000" algn="tl" rotWithShape="0">
                  <a:prstClr val="black">
                    <a:alpha val="40000"/>
                  </a:prstClr>
                </a:outerShdw>
              </a:effectLst>
            </a:endParaRPr>
          </a:p>
          <a:p>
            <a:pPr algn="ctr">
              <a:tabLst>
                <a:tab pos="3860800" algn="l"/>
              </a:tabLst>
            </a:pPr>
            <a:r>
              <a:rPr lang="fr-FR" sz="4000" b="1">
                <a:ln>
                  <a:solidFill>
                    <a:schemeClr val="tx1"/>
                  </a:solidFill>
                </a:ln>
                <a:solidFill>
                  <a:schemeClr val="accent4">
                    <a:lumMod val="20000"/>
                    <a:lumOff val="80000"/>
                  </a:schemeClr>
                </a:solidFill>
                <a:effectLst>
                  <a:outerShdw blurRad="50800" dist="76200" dir="2700000" algn="tl" rotWithShape="0">
                    <a:prstClr val="black">
                      <a:alpha val="40000"/>
                    </a:prstClr>
                  </a:outerShdw>
                </a:effectLst>
              </a:rPr>
              <a:t>DE VENISE À ROME</a:t>
            </a:r>
          </a:p>
          <a:p>
            <a:pPr algn="ctr">
              <a:tabLst>
                <a:tab pos="3860800" algn="l"/>
              </a:tabLst>
            </a:pPr>
            <a:r>
              <a:rPr lang="fr-FR" sz="4000" b="1">
                <a:ln>
                  <a:solidFill>
                    <a:schemeClr val="tx1"/>
                  </a:solidFill>
                </a:ln>
                <a:solidFill>
                  <a:schemeClr val="accent4">
                    <a:lumMod val="20000"/>
                    <a:lumOff val="80000"/>
                  </a:schemeClr>
                </a:solidFill>
                <a:effectLst>
                  <a:outerShdw blurRad="50800" dist="76200" dir="2700000" algn="tl" rotWithShape="0">
                    <a:prstClr val="black">
                      <a:alpha val="40000"/>
                    </a:prstClr>
                  </a:outerShdw>
                </a:effectLst>
              </a:rPr>
              <a:t>CE SONT POUR ÉRASME</a:t>
            </a:r>
          </a:p>
          <a:p>
            <a:pPr algn="ctr">
              <a:tabLst>
                <a:tab pos="3860800" algn="l"/>
              </a:tabLst>
            </a:pPr>
            <a:r>
              <a:rPr lang="fr-FR" sz="4000" b="1">
                <a:ln>
                  <a:solidFill>
                    <a:schemeClr val="tx1"/>
                  </a:solidFill>
                </a:ln>
                <a:solidFill>
                  <a:schemeClr val="accent4">
                    <a:lumMod val="20000"/>
                    <a:lumOff val="80000"/>
                  </a:schemeClr>
                </a:solidFill>
                <a:effectLst>
                  <a:outerShdw blurRad="50800" dist="76200" dir="2700000" algn="tl" rotWithShape="0">
                    <a:prstClr val="black">
                      <a:alpha val="40000"/>
                    </a:prstClr>
                  </a:outerShdw>
                </a:effectLst>
              </a:rPr>
              <a:t>DE NOUVELLES DÉCONVENUES</a:t>
            </a:r>
          </a:p>
        </p:txBody>
      </p:sp>
    </p:spTree>
    <p:extLst>
      <p:ext uri="{BB962C8B-B14F-4D97-AF65-F5344CB8AC3E}">
        <p14:creationId xmlns:p14="http://schemas.microsoft.com/office/powerpoint/2010/main" val="103967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68377" y="189461"/>
            <a:ext cx="8426890" cy="461665"/>
          </a:xfrm>
          <a:prstGeom prst="rect">
            <a:avLst/>
          </a:prstGeom>
          <a:noFill/>
        </p:spPr>
        <p:txBody>
          <a:bodyPr wrap="square" rtlCol="0">
            <a:spAutoFit/>
          </a:bodyPr>
          <a:lstStyle/>
          <a:p>
            <a:pPr algn="ctr"/>
            <a:r>
              <a:rPr lang="fr-FR" sz="2400" b="1">
                <a:solidFill>
                  <a:schemeClr val="accent4">
                    <a:lumMod val="20000"/>
                    <a:lumOff val="80000"/>
                  </a:schemeClr>
                </a:solidFill>
              </a:rPr>
              <a:t>Le besoin de travailler avec les éditions aldines le retient en Italie</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179" y="935942"/>
            <a:ext cx="6581156" cy="4953839"/>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3210" y="4356151"/>
            <a:ext cx="1877224" cy="2169816"/>
          </a:xfrm>
          <a:prstGeom prst="rect">
            <a:avLst/>
          </a:prstGeom>
          <a:ln w="28575">
            <a:solidFill>
              <a:schemeClr val="tx1"/>
            </a:solidFill>
          </a:ln>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1660918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56117" y="245327"/>
            <a:ext cx="8839200" cy="461665"/>
          </a:xfrm>
          <a:prstGeom prst="rect">
            <a:avLst/>
          </a:prstGeom>
          <a:noFill/>
        </p:spPr>
        <p:txBody>
          <a:bodyPr wrap="square" rtlCol="0">
            <a:spAutoFit/>
          </a:bodyPr>
          <a:lstStyle/>
          <a:p>
            <a:pPr algn="ctr"/>
            <a:r>
              <a:rPr lang="fr-FR" sz="2400" b="1">
                <a:solidFill>
                  <a:schemeClr val="accent4">
                    <a:lumMod val="20000"/>
                    <a:lumOff val="80000"/>
                  </a:schemeClr>
                </a:solidFill>
              </a:rPr>
              <a:t>À Venise, Alde Manuce lui offre un hébergement très spartiate</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291" y="1227638"/>
            <a:ext cx="2142167" cy="2853295"/>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9630" y="931305"/>
            <a:ext cx="4602470" cy="5224423"/>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1100" y="3494673"/>
            <a:ext cx="1826484" cy="2773212"/>
          </a:xfrm>
          <a:prstGeom prst="rect">
            <a:avLst/>
          </a:prstGeom>
        </p:spPr>
      </p:pic>
      <p:sp>
        <p:nvSpPr>
          <p:cNvPr id="6" name="ZoneTexte 5"/>
          <p:cNvSpPr txBox="1"/>
          <p:nvPr/>
        </p:nvSpPr>
        <p:spPr>
          <a:xfrm>
            <a:off x="6986434" y="6267885"/>
            <a:ext cx="2008883" cy="261610"/>
          </a:xfrm>
          <a:prstGeom prst="rect">
            <a:avLst/>
          </a:prstGeom>
          <a:noFill/>
        </p:spPr>
        <p:txBody>
          <a:bodyPr wrap="none" rtlCol="0">
            <a:spAutoFit/>
          </a:bodyPr>
          <a:lstStyle/>
          <a:p>
            <a:r>
              <a:rPr lang="fr-FR" sz="1100">
                <a:solidFill>
                  <a:schemeClr val="bg1"/>
                </a:solidFill>
              </a:rPr>
              <a:t>Marsilio Editori - Venezia - 2014</a:t>
            </a:r>
          </a:p>
        </p:txBody>
      </p:sp>
    </p:spTree>
    <p:extLst>
      <p:ext uri="{BB962C8B-B14F-4D97-AF65-F5344CB8AC3E}">
        <p14:creationId xmlns:p14="http://schemas.microsoft.com/office/powerpoint/2010/main" val="4297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800"/>
            <a:ext cx="9144000" cy="6478406"/>
          </a:xfrm>
          <a:prstGeom prst="rect">
            <a:avLst/>
          </a:prstGeom>
        </p:spPr>
      </p:pic>
      <p:sp>
        <p:nvSpPr>
          <p:cNvPr id="2" name="ZoneTexte 1"/>
          <p:cNvSpPr txBox="1"/>
          <p:nvPr/>
        </p:nvSpPr>
        <p:spPr>
          <a:xfrm>
            <a:off x="655632" y="1739157"/>
            <a:ext cx="3730637" cy="3662541"/>
          </a:xfrm>
          <a:prstGeom prst="rect">
            <a:avLst/>
          </a:prstGeom>
          <a:noFill/>
        </p:spPr>
        <p:txBody>
          <a:bodyPr wrap="none" rtlCol="0">
            <a:spAutoFit/>
          </a:bodyPr>
          <a:lstStyle/>
          <a:p>
            <a:r>
              <a:rPr lang="fr-FR" sz="7200" b="1">
                <a:ln>
                  <a:solidFill>
                    <a:schemeClr val="tx1"/>
                  </a:solidFill>
                </a:ln>
                <a:solidFill>
                  <a:schemeClr val="accent5">
                    <a:lumMod val="60000"/>
                    <a:lumOff val="40000"/>
                  </a:schemeClr>
                </a:solidFill>
                <a:effectLst>
                  <a:outerShdw blurRad="50800" dist="76200" dir="2700000" algn="tl" rotWithShape="0">
                    <a:prstClr val="black">
                      <a:alpha val="40000"/>
                    </a:prstClr>
                  </a:outerShdw>
                </a:effectLst>
              </a:rPr>
              <a:t>ÉRASME</a:t>
            </a:r>
          </a:p>
          <a:p>
            <a:r>
              <a:rPr lang="fr-FR" sz="7200" b="1">
                <a:ln>
                  <a:solidFill>
                    <a:schemeClr val="tx1"/>
                  </a:solidFill>
                </a:ln>
                <a:solidFill>
                  <a:schemeClr val="accent5">
                    <a:lumMod val="60000"/>
                    <a:lumOff val="40000"/>
                  </a:schemeClr>
                </a:solidFill>
                <a:effectLst>
                  <a:outerShdw blurRad="50800" dist="76200" dir="2700000" algn="tl" rotWithShape="0">
                    <a:prstClr val="black">
                      <a:alpha val="40000"/>
                    </a:prstClr>
                  </a:outerShdw>
                </a:effectLst>
              </a:rPr>
              <a:t>EN ITALIE</a:t>
            </a:r>
          </a:p>
          <a:p>
            <a:endParaRPr lang="fr-FR" sz="4400" b="1">
              <a:ln>
                <a:solidFill>
                  <a:schemeClr val="tx1"/>
                </a:solidFill>
              </a:ln>
              <a:solidFill>
                <a:schemeClr val="accent5">
                  <a:lumMod val="60000"/>
                  <a:lumOff val="40000"/>
                </a:schemeClr>
              </a:solidFill>
              <a:effectLst>
                <a:outerShdw blurRad="50800" dist="76200" dir="2700000" algn="tl" rotWithShape="0">
                  <a:prstClr val="black">
                    <a:alpha val="40000"/>
                  </a:prstClr>
                </a:outerShdw>
              </a:effectLst>
            </a:endParaRPr>
          </a:p>
          <a:p>
            <a:r>
              <a:rPr lang="fr-FR" sz="4400" b="1">
                <a:ln>
                  <a:solidFill>
                    <a:schemeClr val="tx1"/>
                  </a:solidFill>
                </a:ln>
                <a:solidFill>
                  <a:schemeClr val="accent5">
                    <a:lumMod val="60000"/>
                    <a:lumOff val="40000"/>
                  </a:schemeClr>
                </a:solidFill>
                <a:effectLst>
                  <a:outerShdw blurRad="50800" dist="76200" dir="2700000" algn="tl" rotWithShape="0">
                    <a:prstClr val="black">
                      <a:alpha val="40000"/>
                    </a:prstClr>
                  </a:outerShdw>
                </a:effectLst>
              </a:rPr>
              <a:t>1506-1509</a:t>
            </a: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1900" y="1739157"/>
            <a:ext cx="4102100" cy="5080000"/>
          </a:xfrm>
          <a:prstGeom prst="rect">
            <a:avLst/>
          </a:prstGeom>
        </p:spPr>
      </p:pic>
    </p:spTree>
    <p:extLst>
      <p:ext uri="{BB962C8B-B14F-4D97-AF65-F5344CB8AC3E}">
        <p14:creationId xmlns:p14="http://schemas.microsoft.com/office/powerpoint/2010/main" val="122579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1514" y="189140"/>
            <a:ext cx="8779726" cy="461665"/>
          </a:xfrm>
          <a:prstGeom prst="rect">
            <a:avLst/>
          </a:prstGeom>
          <a:noFill/>
        </p:spPr>
        <p:txBody>
          <a:bodyPr wrap="square" rtlCol="0">
            <a:spAutoFit/>
          </a:bodyPr>
          <a:lstStyle/>
          <a:p>
            <a:pPr algn="ctr"/>
            <a:r>
              <a:rPr lang="fr-FR" sz="2400" b="1">
                <a:solidFill>
                  <a:schemeClr val="accent4">
                    <a:lumMod val="20000"/>
                    <a:lumOff val="80000"/>
                  </a:schemeClr>
                </a:solidFill>
              </a:rPr>
              <a:t>Fuyant la peste à Padoue et Ferrare, Érasme se réfugie à Sienne</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364" y="1084599"/>
            <a:ext cx="2639123" cy="2111298"/>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2614" y="1112470"/>
            <a:ext cx="2783008" cy="2103655"/>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7072" y="3427144"/>
            <a:ext cx="5923398" cy="3275012"/>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6603" y="650805"/>
            <a:ext cx="5113867" cy="3641073"/>
          </a:xfrm>
          <a:prstGeom prst="rect">
            <a:avLst/>
          </a:prstGeom>
          <a:effectLst>
            <a:softEdge rad="31750"/>
          </a:effectLst>
        </p:spPr>
      </p:pic>
    </p:spTree>
    <p:extLst>
      <p:ext uri="{BB962C8B-B14F-4D97-AF65-F5344CB8AC3E}">
        <p14:creationId xmlns:p14="http://schemas.microsoft.com/office/powerpoint/2010/main" val="172034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repeatCount="2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15590" y="208156"/>
            <a:ext cx="8824332" cy="461665"/>
          </a:xfrm>
          <a:prstGeom prst="rect">
            <a:avLst/>
          </a:prstGeom>
          <a:noFill/>
        </p:spPr>
        <p:txBody>
          <a:bodyPr wrap="square" rtlCol="0">
            <a:spAutoFit/>
          </a:bodyPr>
          <a:lstStyle/>
          <a:p>
            <a:pPr algn="ctr"/>
            <a:r>
              <a:rPr lang="fr-FR" sz="2400" b="1">
                <a:solidFill>
                  <a:schemeClr val="accent4">
                    <a:lumMod val="20000"/>
                    <a:lumOff val="80000"/>
                  </a:schemeClr>
                </a:solidFill>
              </a:rPr>
              <a:t>À Rome, Érasme trouve confirmation des critiques contre l’Église</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9666" y="4425086"/>
            <a:ext cx="3877733" cy="1979354"/>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1835" y="885270"/>
            <a:ext cx="5079721" cy="3327217"/>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242" y="3552569"/>
            <a:ext cx="2434428" cy="2197109"/>
          </a:xfrm>
          <a:prstGeom prst="rect">
            <a:avLst/>
          </a:prstGeom>
          <a:ln w="76200">
            <a:solidFill>
              <a:schemeClr val="accent2">
                <a:lumMod val="50000"/>
              </a:schemeClr>
            </a:solidFill>
          </a:ln>
        </p:spPr>
      </p:pic>
      <p:sp>
        <p:nvSpPr>
          <p:cNvPr id="7" name="ZoneTexte 6"/>
          <p:cNvSpPr txBox="1"/>
          <p:nvPr/>
        </p:nvSpPr>
        <p:spPr>
          <a:xfrm>
            <a:off x="7120467" y="3698946"/>
            <a:ext cx="1507066" cy="338554"/>
          </a:xfrm>
          <a:prstGeom prst="rect">
            <a:avLst/>
          </a:prstGeom>
          <a:noFill/>
        </p:spPr>
        <p:txBody>
          <a:bodyPr wrap="square" rtlCol="0">
            <a:spAutoFit/>
          </a:bodyPr>
          <a:lstStyle/>
          <a:p>
            <a:pPr algn="ctr"/>
            <a:r>
              <a:rPr lang="fr-FR" sz="1600">
                <a:solidFill>
                  <a:schemeClr val="accent4">
                    <a:lumMod val="20000"/>
                    <a:lumOff val="80000"/>
                  </a:schemeClr>
                </a:solidFill>
              </a:rPr>
              <a:t>Goût du faste</a:t>
            </a:r>
          </a:p>
        </p:txBody>
      </p:sp>
      <p:sp>
        <p:nvSpPr>
          <p:cNvPr id="8" name="ZoneTexte 7"/>
          <p:cNvSpPr txBox="1"/>
          <p:nvPr/>
        </p:nvSpPr>
        <p:spPr>
          <a:xfrm>
            <a:off x="6544733" y="6423245"/>
            <a:ext cx="1862666" cy="338554"/>
          </a:xfrm>
          <a:prstGeom prst="rect">
            <a:avLst/>
          </a:prstGeom>
          <a:noFill/>
        </p:spPr>
        <p:txBody>
          <a:bodyPr wrap="square" rtlCol="0">
            <a:spAutoFit/>
          </a:bodyPr>
          <a:lstStyle/>
          <a:p>
            <a:pPr algn="ctr"/>
            <a:r>
              <a:rPr lang="fr-FR" sz="1600">
                <a:solidFill>
                  <a:schemeClr val="accent4">
                    <a:lumMod val="20000"/>
                    <a:lumOff val="80000"/>
                  </a:schemeClr>
                </a:solidFill>
              </a:rPr>
              <a:t>Vente d’indulgences</a:t>
            </a:r>
          </a:p>
        </p:txBody>
      </p:sp>
      <p:sp>
        <p:nvSpPr>
          <p:cNvPr id="9" name="ZoneTexte 8"/>
          <p:cNvSpPr txBox="1"/>
          <p:nvPr/>
        </p:nvSpPr>
        <p:spPr>
          <a:xfrm>
            <a:off x="291790" y="5951042"/>
            <a:ext cx="1507066" cy="338554"/>
          </a:xfrm>
          <a:prstGeom prst="rect">
            <a:avLst/>
          </a:prstGeom>
          <a:noFill/>
        </p:spPr>
        <p:txBody>
          <a:bodyPr wrap="square" rtlCol="0">
            <a:spAutoFit/>
          </a:bodyPr>
          <a:lstStyle/>
          <a:p>
            <a:pPr algn="ctr"/>
            <a:r>
              <a:rPr lang="fr-FR" sz="1600">
                <a:solidFill>
                  <a:schemeClr val="accent4">
                    <a:lumMod val="20000"/>
                    <a:lumOff val="80000"/>
                  </a:schemeClr>
                </a:solidFill>
              </a:rPr>
              <a:t>Papes guerriers</a:t>
            </a:r>
          </a:p>
        </p:txBody>
      </p:sp>
    </p:spTree>
    <p:extLst>
      <p:ext uri="{BB962C8B-B14F-4D97-AF65-F5344CB8AC3E}">
        <p14:creationId xmlns:p14="http://schemas.microsoft.com/office/powerpoint/2010/main" val="265097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652" y="2794000"/>
            <a:ext cx="3065187" cy="2262031"/>
          </a:xfrm>
          <a:prstGeom prst="rect">
            <a:avLst/>
          </a:prstGeom>
          <a:effectLst>
            <a:softEdge rad="127000"/>
          </a:effectLst>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5146" y="533398"/>
            <a:ext cx="2398341" cy="3790841"/>
          </a:xfrm>
          <a:prstGeom prst="rect">
            <a:avLst/>
          </a:prstGeom>
          <a:effectLst>
            <a:softEdge rad="127000"/>
          </a:effectLst>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7688" y="4566402"/>
            <a:ext cx="3453582" cy="2014173"/>
          </a:xfrm>
          <a:prstGeom prst="rect">
            <a:avLst/>
          </a:prstGeom>
          <a:effectLst>
            <a:softEdge rad="127000"/>
          </a:effectLst>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09" y="2573949"/>
            <a:ext cx="2878944" cy="2878944"/>
          </a:xfrm>
          <a:prstGeom prst="rect">
            <a:avLst/>
          </a:prstGeom>
          <a:effectLst>
            <a:softEdge rad="127000"/>
          </a:effectLst>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1954" y="4913159"/>
            <a:ext cx="2717232" cy="1855360"/>
          </a:xfrm>
          <a:prstGeom prst="rect">
            <a:avLst/>
          </a:prstGeom>
          <a:effectLst>
            <a:softEdge rad="127000"/>
          </a:effectLst>
        </p:spPr>
      </p:pic>
      <p:sp>
        <p:nvSpPr>
          <p:cNvPr id="2" name="ZoneTexte 1"/>
          <p:cNvSpPr txBox="1"/>
          <p:nvPr/>
        </p:nvSpPr>
        <p:spPr>
          <a:xfrm>
            <a:off x="53348" y="101600"/>
            <a:ext cx="6372205" cy="2523768"/>
          </a:xfrm>
          <a:prstGeom prst="rect">
            <a:avLst/>
          </a:prstGeom>
          <a:noFill/>
          <a:effectLst>
            <a:outerShdw blurRad="50800" dist="76200" dir="2700000" algn="tl" rotWithShape="0">
              <a:prstClr val="black">
                <a:alpha val="40000"/>
              </a:prstClr>
            </a:outerShdw>
          </a:effectLst>
        </p:spPr>
        <p:txBody>
          <a:bodyPr wrap="square" rtlCol="0">
            <a:spAutoFit/>
          </a:bodyPr>
          <a:lstStyle/>
          <a:p>
            <a:pPr algn="ctr"/>
            <a:r>
              <a:rPr lang="fr-FR" sz="3200">
                <a:ln>
                  <a:solidFill>
                    <a:schemeClr val="tx2"/>
                  </a:solidFill>
                </a:ln>
                <a:solidFill>
                  <a:schemeClr val="accent4">
                    <a:lumMod val="20000"/>
                    <a:lumOff val="80000"/>
                  </a:schemeClr>
                </a:solidFill>
              </a:rPr>
              <a:t>- IV-</a:t>
            </a:r>
          </a:p>
          <a:p>
            <a:pPr algn="ctr"/>
            <a:endParaRPr lang="fr-FR">
              <a:ln>
                <a:solidFill>
                  <a:schemeClr val="tx2"/>
                </a:solidFill>
              </a:ln>
              <a:solidFill>
                <a:schemeClr val="accent4">
                  <a:lumMod val="20000"/>
                  <a:lumOff val="80000"/>
                </a:schemeClr>
              </a:solidFill>
            </a:endParaRPr>
          </a:p>
          <a:p>
            <a:pPr algn="ctr"/>
            <a:r>
              <a:rPr lang="fr-FR" sz="3600" b="1">
                <a:ln>
                  <a:solidFill>
                    <a:schemeClr val="tx2"/>
                  </a:solidFill>
                </a:ln>
                <a:solidFill>
                  <a:schemeClr val="accent4">
                    <a:lumMod val="20000"/>
                    <a:lumOff val="80000"/>
                  </a:schemeClr>
                </a:solidFill>
              </a:rPr>
              <a:t>ÉRASME N’A PAS MANIFESTÉ D’INTÉRÊT POUR LES RICHESSES ARTISTIQUES DE L’ITALIE </a:t>
            </a:r>
          </a:p>
        </p:txBody>
      </p:sp>
    </p:spTree>
    <p:extLst>
      <p:ext uri="{BB962C8B-B14F-4D97-AF65-F5344CB8AC3E}">
        <p14:creationId xmlns:p14="http://schemas.microsoft.com/office/powerpoint/2010/main" val="206864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23025" y="245327"/>
            <a:ext cx="8675648" cy="461665"/>
          </a:xfrm>
          <a:prstGeom prst="rect">
            <a:avLst/>
          </a:prstGeom>
          <a:noFill/>
        </p:spPr>
        <p:txBody>
          <a:bodyPr wrap="square" rtlCol="0">
            <a:spAutoFit/>
          </a:bodyPr>
          <a:lstStyle/>
          <a:p>
            <a:pPr algn="ctr"/>
            <a:r>
              <a:rPr lang="fr-FR" sz="2400" b="1">
                <a:solidFill>
                  <a:schemeClr val="accent4">
                    <a:lumMod val="20000"/>
                    <a:lumOff val="80000"/>
                  </a:schemeClr>
                </a:solidFill>
              </a:rPr>
              <a:t>Érasme « touriste » à Milan et Pavie</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435" y="3163444"/>
            <a:ext cx="4180300" cy="3084956"/>
          </a:xfrm>
          <a:prstGeom prst="rect">
            <a:avLst/>
          </a:prstGeom>
        </p:spPr>
      </p:pic>
      <p:sp>
        <p:nvSpPr>
          <p:cNvPr id="8" name="ZoneTexte 7"/>
          <p:cNvSpPr txBox="1"/>
          <p:nvPr/>
        </p:nvSpPr>
        <p:spPr>
          <a:xfrm>
            <a:off x="7183251" y="6358466"/>
            <a:ext cx="900678" cy="307777"/>
          </a:xfrm>
          <a:prstGeom prst="rect">
            <a:avLst/>
          </a:prstGeom>
          <a:noFill/>
        </p:spPr>
        <p:txBody>
          <a:bodyPr wrap="square" rtlCol="0">
            <a:spAutoFit/>
          </a:bodyPr>
          <a:lstStyle/>
          <a:p>
            <a:pPr algn="ctr"/>
            <a:r>
              <a:rPr lang="fr-FR" sz="1400">
                <a:solidFill>
                  <a:schemeClr val="accent4">
                    <a:lumMod val="20000"/>
                    <a:lumOff val="80000"/>
                  </a:schemeClr>
                </a:solidFill>
              </a:rPr>
              <a:t>Pavie</a:t>
            </a:r>
          </a:p>
        </p:txBody>
      </p:sp>
      <p:sp>
        <p:nvSpPr>
          <p:cNvPr id="9" name="ZoneTexte 8"/>
          <p:cNvSpPr txBox="1"/>
          <p:nvPr/>
        </p:nvSpPr>
        <p:spPr>
          <a:xfrm>
            <a:off x="356035" y="3851696"/>
            <a:ext cx="858780" cy="307777"/>
          </a:xfrm>
          <a:prstGeom prst="rect">
            <a:avLst/>
          </a:prstGeom>
          <a:noFill/>
        </p:spPr>
        <p:txBody>
          <a:bodyPr wrap="square" rtlCol="0">
            <a:spAutoFit/>
          </a:bodyPr>
          <a:lstStyle/>
          <a:p>
            <a:pPr algn="ctr"/>
            <a:r>
              <a:rPr lang="fr-FR" sz="1400">
                <a:solidFill>
                  <a:schemeClr val="accent4">
                    <a:lumMod val="20000"/>
                    <a:lumOff val="80000"/>
                  </a:schemeClr>
                </a:solidFill>
              </a:rPr>
              <a:t>Milan</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758" y="1296922"/>
            <a:ext cx="3595877" cy="2402374"/>
          </a:xfrm>
          <a:prstGeom prst="rect">
            <a:avLst/>
          </a:prstGeom>
        </p:spPr>
      </p:pic>
    </p:spTree>
    <p:extLst>
      <p:ext uri="{BB962C8B-B14F-4D97-AF65-F5344CB8AC3E}">
        <p14:creationId xmlns:p14="http://schemas.microsoft.com/office/powerpoint/2010/main" val="161273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228" y="1349372"/>
            <a:ext cx="2617363" cy="4137028"/>
          </a:xfrm>
          <a:prstGeom prst="rect">
            <a:avLst/>
          </a:prstGeom>
          <a:effectLst>
            <a:softEdge rad="127000"/>
          </a:effectLst>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3200" y="2991438"/>
            <a:ext cx="4619764" cy="3154433"/>
          </a:xfrm>
          <a:prstGeom prst="rect">
            <a:avLst/>
          </a:prstGeom>
          <a:effectLst>
            <a:softEdge rad="127000"/>
          </a:effectLst>
        </p:spPr>
      </p:pic>
      <p:sp>
        <p:nvSpPr>
          <p:cNvPr id="5" name="ZoneTexte 4"/>
          <p:cNvSpPr txBox="1"/>
          <p:nvPr/>
        </p:nvSpPr>
        <p:spPr>
          <a:xfrm>
            <a:off x="388189" y="310551"/>
            <a:ext cx="8212347" cy="461665"/>
          </a:xfrm>
          <a:prstGeom prst="rect">
            <a:avLst/>
          </a:prstGeom>
          <a:noFill/>
        </p:spPr>
        <p:txBody>
          <a:bodyPr wrap="square" rtlCol="0">
            <a:spAutoFit/>
          </a:bodyPr>
          <a:lstStyle/>
          <a:p>
            <a:pPr algn="ctr"/>
            <a:r>
              <a:rPr lang="fr-FR" sz="2400" b="1">
                <a:solidFill>
                  <a:schemeClr val="accent4">
                    <a:lumMod val="20000"/>
                    <a:lumOff val="80000"/>
                  </a:schemeClr>
                </a:solidFill>
              </a:rPr>
              <a:t>Érasme ne dit rien des richesses de Florence et Venise</a:t>
            </a:r>
          </a:p>
        </p:txBody>
      </p:sp>
      <p:sp>
        <p:nvSpPr>
          <p:cNvPr id="6" name="ZoneTexte 5"/>
          <p:cNvSpPr txBox="1"/>
          <p:nvPr/>
        </p:nvSpPr>
        <p:spPr>
          <a:xfrm>
            <a:off x="5608851" y="6353401"/>
            <a:ext cx="1428463" cy="276999"/>
          </a:xfrm>
          <a:prstGeom prst="rect">
            <a:avLst/>
          </a:prstGeom>
          <a:noFill/>
        </p:spPr>
        <p:txBody>
          <a:bodyPr wrap="square" rtlCol="0">
            <a:spAutoFit/>
          </a:bodyPr>
          <a:lstStyle/>
          <a:p>
            <a:pPr algn="ctr"/>
            <a:r>
              <a:rPr lang="fr-FR" sz="1200">
                <a:solidFill>
                  <a:schemeClr val="accent4">
                    <a:lumMod val="20000"/>
                    <a:lumOff val="80000"/>
                  </a:schemeClr>
                </a:solidFill>
              </a:rPr>
              <a:t>Venise</a:t>
            </a:r>
          </a:p>
        </p:txBody>
      </p:sp>
      <p:sp>
        <p:nvSpPr>
          <p:cNvPr id="8" name="ZoneTexte 7"/>
          <p:cNvSpPr txBox="1"/>
          <p:nvPr/>
        </p:nvSpPr>
        <p:spPr>
          <a:xfrm>
            <a:off x="1418896" y="5587071"/>
            <a:ext cx="1428463" cy="276999"/>
          </a:xfrm>
          <a:prstGeom prst="rect">
            <a:avLst/>
          </a:prstGeom>
          <a:noFill/>
        </p:spPr>
        <p:txBody>
          <a:bodyPr wrap="square" rtlCol="0">
            <a:spAutoFit/>
          </a:bodyPr>
          <a:lstStyle/>
          <a:p>
            <a:pPr algn="ctr"/>
            <a:r>
              <a:rPr lang="fr-FR" sz="1200">
                <a:solidFill>
                  <a:schemeClr val="accent4">
                    <a:lumMod val="20000"/>
                    <a:lumOff val="80000"/>
                  </a:schemeClr>
                </a:solidFill>
              </a:rPr>
              <a:t>Florence</a:t>
            </a:r>
          </a:p>
        </p:txBody>
      </p:sp>
      <p:sp>
        <p:nvSpPr>
          <p:cNvPr id="10" name="ZoneTexte 9"/>
          <p:cNvSpPr txBox="1"/>
          <p:nvPr/>
        </p:nvSpPr>
        <p:spPr>
          <a:xfrm>
            <a:off x="2020818" y="1939902"/>
            <a:ext cx="499534" cy="1569660"/>
          </a:xfrm>
          <a:prstGeom prst="rect">
            <a:avLst/>
          </a:prstGeom>
          <a:noFill/>
        </p:spPr>
        <p:txBody>
          <a:bodyPr wrap="square" rtlCol="0">
            <a:spAutoFit/>
          </a:bodyPr>
          <a:lstStyle/>
          <a:p>
            <a:pPr algn="ctr"/>
            <a:r>
              <a:rPr lang="fr-FR" sz="9600" b="1">
                <a:solidFill>
                  <a:schemeClr val="accent1">
                    <a:lumMod val="75000"/>
                  </a:schemeClr>
                </a:solidFill>
              </a:rPr>
              <a:t>?</a:t>
            </a:r>
          </a:p>
        </p:txBody>
      </p:sp>
      <p:sp>
        <p:nvSpPr>
          <p:cNvPr id="11" name="ZoneTexte 10"/>
          <p:cNvSpPr txBox="1"/>
          <p:nvPr/>
        </p:nvSpPr>
        <p:spPr>
          <a:xfrm>
            <a:off x="6073315" y="3509562"/>
            <a:ext cx="499534" cy="1569660"/>
          </a:xfrm>
          <a:prstGeom prst="rect">
            <a:avLst/>
          </a:prstGeom>
          <a:noFill/>
        </p:spPr>
        <p:txBody>
          <a:bodyPr wrap="square" rtlCol="0">
            <a:spAutoFit/>
          </a:bodyPr>
          <a:lstStyle/>
          <a:p>
            <a:pPr algn="ctr"/>
            <a:r>
              <a:rPr lang="fr-FR" sz="9600" b="1">
                <a:solidFill>
                  <a:schemeClr val="accent1">
                    <a:lumMod val="75000"/>
                  </a:schemeClr>
                </a:solidFill>
              </a:rPr>
              <a:t>?</a:t>
            </a:r>
          </a:p>
        </p:txBody>
      </p:sp>
    </p:spTree>
    <p:extLst>
      <p:ext uri="{BB962C8B-B14F-4D97-AF65-F5344CB8AC3E}">
        <p14:creationId xmlns:p14="http://schemas.microsoft.com/office/powerpoint/2010/main" val="186404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3676" y="4518167"/>
            <a:ext cx="1154888" cy="1892566"/>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170" y="3572958"/>
            <a:ext cx="2835628" cy="1890418"/>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8942" y="4153552"/>
            <a:ext cx="3074996" cy="1793377"/>
          </a:xfrm>
          <a:prstGeom prst="rect">
            <a:avLst/>
          </a:prstGeom>
        </p:spPr>
      </p:pic>
      <p:sp>
        <p:nvSpPr>
          <p:cNvPr id="6" name="ZoneTexte 5"/>
          <p:cNvSpPr txBox="1"/>
          <p:nvPr/>
        </p:nvSpPr>
        <p:spPr>
          <a:xfrm>
            <a:off x="258792" y="258792"/>
            <a:ext cx="8609163" cy="461665"/>
          </a:xfrm>
          <a:prstGeom prst="rect">
            <a:avLst/>
          </a:prstGeom>
          <a:noFill/>
        </p:spPr>
        <p:txBody>
          <a:bodyPr wrap="square" rtlCol="0">
            <a:spAutoFit/>
          </a:bodyPr>
          <a:lstStyle/>
          <a:p>
            <a:pPr algn="ctr"/>
            <a:r>
              <a:rPr lang="fr-FR" sz="2400" b="1">
                <a:solidFill>
                  <a:schemeClr val="accent4">
                    <a:lumMod val="20000"/>
                    <a:lumOff val="80000"/>
                  </a:schemeClr>
                </a:solidFill>
              </a:rPr>
              <a:t>A Rome, il trouve surtout des raisons d'exercer son esprit critique.</a:t>
            </a:r>
          </a:p>
        </p:txBody>
      </p:sp>
      <p:sp>
        <p:nvSpPr>
          <p:cNvPr id="7" name="ZoneTexte 6"/>
          <p:cNvSpPr txBox="1"/>
          <p:nvPr/>
        </p:nvSpPr>
        <p:spPr>
          <a:xfrm>
            <a:off x="7220101" y="6486112"/>
            <a:ext cx="1428463" cy="276999"/>
          </a:xfrm>
          <a:prstGeom prst="rect">
            <a:avLst/>
          </a:prstGeom>
          <a:noFill/>
        </p:spPr>
        <p:txBody>
          <a:bodyPr wrap="square" rtlCol="0">
            <a:spAutoFit/>
          </a:bodyPr>
          <a:lstStyle/>
          <a:p>
            <a:pPr algn="ctr"/>
            <a:r>
              <a:rPr lang="fr-FR" sz="1200">
                <a:solidFill>
                  <a:schemeClr val="accent4">
                    <a:lumMod val="20000"/>
                    <a:lumOff val="80000"/>
                  </a:schemeClr>
                </a:solidFill>
              </a:rPr>
              <a:t>Le Pasquino</a:t>
            </a:r>
          </a:p>
        </p:txBody>
      </p:sp>
      <p:sp>
        <p:nvSpPr>
          <p:cNvPr id="8" name="ZoneTexte 7"/>
          <p:cNvSpPr txBox="1"/>
          <p:nvPr/>
        </p:nvSpPr>
        <p:spPr>
          <a:xfrm>
            <a:off x="1170144" y="5946929"/>
            <a:ext cx="2150248" cy="276999"/>
          </a:xfrm>
          <a:prstGeom prst="rect">
            <a:avLst/>
          </a:prstGeom>
          <a:noFill/>
        </p:spPr>
        <p:txBody>
          <a:bodyPr wrap="square" rtlCol="0">
            <a:spAutoFit/>
          </a:bodyPr>
          <a:lstStyle/>
          <a:p>
            <a:pPr algn="ctr"/>
            <a:r>
              <a:rPr lang="fr-FR" sz="1200">
                <a:solidFill>
                  <a:schemeClr val="accent4">
                    <a:lumMod val="20000"/>
                    <a:lumOff val="80000"/>
                  </a:schemeClr>
                </a:solidFill>
              </a:rPr>
              <a:t>Palais de la Chancellerie</a:t>
            </a:r>
          </a:p>
        </p:txBody>
      </p:sp>
      <p:sp>
        <p:nvSpPr>
          <p:cNvPr id="9" name="ZoneTexte 8"/>
          <p:cNvSpPr txBox="1"/>
          <p:nvPr/>
        </p:nvSpPr>
        <p:spPr>
          <a:xfrm>
            <a:off x="4473980" y="6272234"/>
            <a:ext cx="1428463" cy="276999"/>
          </a:xfrm>
          <a:prstGeom prst="rect">
            <a:avLst/>
          </a:prstGeom>
          <a:noFill/>
        </p:spPr>
        <p:txBody>
          <a:bodyPr wrap="square" rtlCol="0">
            <a:spAutoFit/>
          </a:bodyPr>
          <a:lstStyle/>
          <a:p>
            <a:pPr algn="ctr"/>
            <a:r>
              <a:rPr lang="fr-FR" sz="1200">
                <a:solidFill>
                  <a:schemeClr val="accent4">
                    <a:lumMod val="20000"/>
                    <a:lumOff val="80000"/>
                  </a:schemeClr>
                </a:solidFill>
              </a:rPr>
              <a:t>Palais de Venise</a:t>
            </a:r>
          </a:p>
        </p:txBody>
      </p:sp>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5245" y="1033930"/>
            <a:ext cx="1981479" cy="2055475"/>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9225" y="1002072"/>
            <a:ext cx="2826175" cy="2826175"/>
          </a:xfrm>
          <a:prstGeom prst="rect">
            <a:avLst/>
          </a:prstGeom>
          <a:effectLst>
            <a:softEdge rad="127000"/>
          </a:effectLst>
        </p:spPr>
      </p:pic>
      <p:sp>
        <p:nvSpPr>
          <p:cNvPr id="3" name="ZoneTexte 2"/>
          <p:cNvSpPr txBox="1"/>
          <p:nvPr/>
        </p:nvSpPr>
        <p:spPr>
          <a:xfrm>
            <a:off x="2376218" y="1172762"/>
            <a:ext cx="499534" cy="1569660"/>
          </a:xfrm>
          <a:prstGeom prst="rect">
            <a:avLst/>
          </a:prstGeom>
          <a:noFill/>
        </p:spPr>
        <p:txBody>
          <a:bodyPr wrap="square" rtlCol="0">
            <a:spAutoFit/>
          </a:bodyPr>
          <a:lstStyle/>
          <a:p>
            <a:pPr algn="ctr"/>
            <a:r>
              <a:rPr lang="fr-FR" sz="9600" b="1">
                <a:solidFill>
                  <a:schemeClr val="accent1">
                    <a:lumMod val="75000"/>
                  </a:schemeClr>
                </a:solidFill>
              </a:rPr>
              <a:t>?</a:t>
            </a:r>
          </a:p>
        </p:txBody>
      </p:sp>
      <p:sp>
        <p:nvSpPr>
          <p:cNvPr id="12" name="ZoneTexte 11"/>
          <p:cNvSpPr txBox="1"/>
          <p:nvPr/>
        </p:nvSpPr>
        <p:spPr>
          <a:xfrm>
            <a:off x="5902443" y="1801674"/>
            <a:ext cx="499534" cy="1569660"/>
          </a:xfrm>
          <a:prstGeom prst="rect">
            <a:avLst/>
          </a:prstGeom>
          <a:noFill/>
        </p:spPr>
        <p:txBody>
          <a:bodyPr wrap="square" rtlCol="0">
            <a:spAutoFit/>
          </a:bodyPr>
          <a:lstStyle/>
          <a:p>
            <a:pPr algn="ctr"/>
            <a:r>
              <a:rPr lang="fr-FR" sz="9600" b="1">
                <a:solidFill>
                  <a:schemeClr val="accent1">
                    <a:lumMod val="75000"/>
                  </a:schemeClr>
                </a:solidFill>
              </a:rPr>
              <a:t>?</a:t>
            </a:r>
          </a:p>
        </p:txBody>
      </p:sp>
    </p:spTree>
    <p:extLst>
      <p:ext uri="{BB962C8B-B14F-4D97-AF65-F5344CB8AC3E}">
        <p14:creationId xmlns:p14="http://schemas.microsoft.com/office/powerpoint/2010/main" val="208993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37893" y="245327"/>
            <a:ext cx="8749989" cy="461665"/>
          </a:xfrm>
          <a:prstGeom prst="rect">
            <a:avLst/>
          </a:prstGeom>
          <a:noFill/>
        </p:spPr>
        <p:txBody>
          <a:bodyPr wrap="square" rtlCol="0">
            <a:spAutoFit/>
          </a:bodyPr>
          <a:lstStyle/>
          <a:p>
            <a:pPr algn="ctr"/>
            <a:r>
              <a:rPr lang="fr-FR" sz="2400" b="1">
                <a:solidFill>
                  <a:schemeClr val="accent4">
                    <a:lumMod val="20000"/>
                    <a:lumOff val="80000"/>
                  </a:schemeClr>
                </a:solidFill>
              </a:rPr>
              <a:t>Erasme à Sienne et à Naples avec le jeune Alexandre Stuart</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679" y="1285084"/>
            <a:ext cx="4185424" cy="2068841"/>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8772" y="1285084"/>
            <a:ext cx="2780030" cy="4016297"/>
          </a:xfrm>
          <a:prstGeom prst="rect">
            <a:avLst/>
          </a:prstGeom>
          <a:ln w="38100">
            <a:solidFill>
              <a:schemeClr val="accent4">
                <a:lumMod val="75000"/>
              </a:schemeClr>
            </a:solidFill>
          </a:ln>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3636" y="4162234"/>
            <a:ext cx="3070302" cy="2048919"/>
          </a:xfrm>
          <a:prstGeom prst="rect">
            <a:avLst/>
          </a:prstGeom>
        </p:spPr>
      </p:pic>
      <p:sp>
        <p:nvSpPr>
          <p:cNvPr id="6" name="ZoneTexte 5"/>
          <p:cNvSpPr txBox="1"/>
          <p:nvPr/>
        </p:nvSpPr>
        <p:spPr>
          <a:xfrm>
            <a:off x="2951357" y="6296722"/>
            <a:ext cx="1428463" cy="276999"/>
          </a:xfrm>
          <a:prstGeom prst="rect">
            <a:avLst/>
          </a:prstGeom>
          <a:noFill/>
        </p:spPr>
        <p:txBody>
          <a:bodyPr wrap="square" rtlCol="0">
            <a:spAutoFit/>
          </a:bodyPr>
          <a:lstStyle/>
          <a:p>
            <a:pPr algn="ctr"/>
            <a:r>
              <a:rPr lang="fr-FR" sz="1200">
                <a:solidFill>
                  <a:schemeClr val="accent4">
                    <a:lumMod val="20000"/>
                    <a:lumOff val="80000"/>
                  </a:schemeClr>
                </a:solidFill>
              </a:rPr>
              <a:t>L’antre de la Sybille</a:t>
            </a:r>
          </a:p>
        </p:txBody>
      </p:sp>
      <p:sp>
        <p:nvSpPr>
          <p:cNvPr id="7" name="ZoneTexte 6"/>
          <p:cNvSpPr txBox="1"/>
          <p:nvPr/>
        </p:nvSpPr>
        <p:spPr>
          <a:xfrm>
            <a:off x="6170342" y="5456663"/>
            <a:ext cx="1428463" cy="276999"/>
          </a:xfrm>
          <a:prstGeom prst="rect">
            <a:avLst/>
          </a:prstGeom>
          <a:noFill/>
        </p:spPr>
        <p:txBody>
          <a:bodyPr wrap="square" rtlCol="0">
            <a:spAutoFit/>
          </a:bodyPr>
          <a:lstStyle/>
          <a:p>
            <a:pPr algn="ctr"/>
            <a:r>
              <a:rPr lang="fr-FR" sz="1200">
                <a:solidFill>
                  <a:schemeClr val="accent4">
                    <a:lumMod val="20000"/>
                    <a:lumOff val="80000"/>
                  </a:schemeClr>
                </a:solidFill>
              </a:rPr>
              <a:t>Le Pausilippe</a:t>
            </a:r>
          </a:p>
        </p:txBody>
      </p:sp>
      <p:sp>
        <p:nvSpPr>
          <p:cNvPr id="8" name="ZoneTexte 7"/>
          <p:cNvSpPr txBox="1"/>
          <p:nvPr/>
        </p:nvSpPr>
        <p:spPr>
          <a:xfrm>
            <a:off x="2092159" y="3481080"/>
            <a:ext cx="1428463" cy="276999"/>
          </a:xfrm>
          <a:prstGeom prst="rect">
            <a:avLst/>
          </a:prstGeom>
          <a:noFill/>
        </p:spPr>
        <p:txBody>
          <a:bodyPr wrap="square" rtlCol="0">
            <a:spAutoFit/>
          </a:bodyPr>
          <a:lstStyle/>
          <a:p>
            <a:pPr algn="ctr"/>
            <a:r>
              <a:rPr lang="fr-FR" sz="1200">
                <a:solidFill>
                  <a:schemeClr val="accent4">
                    <a:lumMod val="20000"/>
                    <a:lumOff val="80000"/>
                  </a:schemeClr>
                </a:solidFill>
              </a:rPr>
              <a:t>À Sienne</a:t>
            </a:r>
          </a:p>
        </p:txBody>
      </p:sp>
    </p:spTree>
    <p:extLst>
      <p:ext uri="{BB962C8B-B14F-4D97-AF65-F5344CB8AC3E}">
        <p14:creationId xmlns:p14="http://schemas.microsoft.com/office/powerpoint/2010/main" val="3602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3262" y="2410491"/>
            <a:ext cx="4285850" cy="4388242"/>
          </a:xfrm>
          <a:prstGeom prst="rect">
            <a:avLst/>
          </a:prstGeom>
          <a:effectLst>
            <a:softEdge rad="127000"/>
          </a:effectLst>
        </p:spPr>
      </p:pic>
      <p:sp>
        <p:nvSpPr>
          <p:cNvPr id="2" name="ZoneTexte 1"/>
          <p:cNvSpPr txBox="1"/>
          <p:nvPr/>
        </p:nvSpPr>
        <p:spPr>
          <a:xfrm>
            <a:off x="390265" y="287865"/>
            <a:ext cx="5951268" cy="3970318"/>
          </a:xfrm>
          <a:prstGeom prst="rect">
            <a:avLst/>
          </a:prstGeom>
          <a:noFill/>
        </p:spPr>
        <p:txBody>
          <a:bodyPr wrap="square" rtlCol="0">
            <a:spAutoFit/>
          </a:bodyPr>
          <a:lstStyle/>
          <a:p>
            <a:pPr algn="ctr"/>
            <a:r>
              <a:rPr lang="fr-FR" sz="3200">
                <a:ln>
                  <a:solidFill>
                    <a:schemeClr val="tx1"/>
                  </a:solidFill>
                </a:ln>
                <a:solidFill>
                  <a:schemeClr val="accent4">
                    <a:lumMod val="20000"/>
                    <a:lumOff val="80000"/>
                  </a:schemeClr>
                </a:solidFill>
              </a:rPr>
              <a:t>- V -</a:t>
            </a:r>
          </a:p>
          <a:p>
            <a:endParaRPr lang="fr-FR" sz="2000">
              <a:ln>
                <a:solidFill>
                  <a:schemeClr val="tx1"/>
                </a:solidFill>
              </a:ln>
              <a:solidFill>
                <a:schemeClr val="accent4">
                  <a:lumMod val="20000"/>
                  <a:lumOff val="80000"/>
                </a:schemeClr>
              </a:solidFill>
            </a:endParaRPr>
          </a:p>
          <a:p>
            <a:pPr>
              <a:tabLst>
                <a:tab pos="3860800" algn="l"/>
              </a:tabLst>
            </a:pPr>
            <a:r>
              <a:rPr lang="fr-FR" sz="4000" b="1">
                <a:ln>
                  <a:solidFill>
                    <a:schemeClr val="tx1"/>
                  </a:solidFill>
                </a:ln>
                <a:solidFill>
                  <a:schemeClr val="accent4">
                    <a:lumMod val="20000"/>
                    <a:lumOff val="80000"/>
                  </a:schemeClr>
                </a:solidFill>
                <a:effectLst>
                  <a:outerShdw blurRad="50800" dist="76200" dir="2700000" algn="tl" rotWithShape="0">
                    <a:prstClr val="black">
                      <a:alpha val="40000"/>
                    </a:prstClr>
                  </a:outerShdw>
                </a:effectLst>
              </a:rPr>
              <a:t>LES RENCONTRES </a:t>
            </a:r>
          </a:p>
          <a:p>
            <a:pPr>
              <a:tabLst>
                <a:tab pos="3860800" algn="l"/>
              </a:tabLst>
            </a:pPr>
            <a:r>
              <a:rPr lang="fr-FR" sz="4000" b="1">
                <a:ln>
                  <a:solidFill>
                    <a:schemeClr val="tx1"/>
                  </a:solidFill>
                </a:ln>
                <a:solidFill>
                  <a:schemeClr val="accent4">
                    <a:lumMod val="20000"/>
                    <a:lumOff val="80000"/>
                  </a:schemeClr>
                </a:solidFill>
                <a:effectLst>
                  <a:outerShdw blurRad="50800" dist="76200" dir="2700000" algn="tl" rotWithShape="0">
                    <a:prstClr val="black">
                      <a:alpha val="40000"/>
                    </a:prstClr>
                  </a:outerShdw>
                </a:effectLst>
              </a:rPr>
              <a:t>AVEC LES HUMANISTES </a:t>
            </a:r>
          </a:p>
          <a:p>
            <a:pPr>
              <a:tabLst>
                <a:tab pos="3860800" algn="l"/>
              </a:tabLst>
            </a:pPr>
            <a:r>
              <a:rPr lang="fr-FR" sz="4000" b="1">
                <a:ln>
                  <a:solidFill>
                    <a:schemeClr val="tx1"/>
                  </a:solidFill>
                </a:ln>
                <a:solidFill>
                  <a:schemeClr val="accent4">
                    <a:lumMod val="20000"/>
                    <a:lumOff val="80000"/>
                  </a:schemeClr>
                </a:solidFill>
                <a:effectLst>
                  <a:outerShdw blurRad="50800" dist="76200" dir="2700000" algn="tl" rotWithShape="0">
                    <a:prstClr val="black">
                      <a:alpha val="40000"/>
                    </a:prstClr>
                  </a:outerShdw>
                </a:effectLst>
              </a:rPr>
              <a:t>ONT RÉCONCILIÉ </a:t>
            </a:r>
          </a:p>
          <a:p>
            <a:pPr>
              <a:tabLst>
                <a:tab pos="3860800" algn="l"/>
              </a:tabLst>
            </a:pPr>
            <a:r>
              <a:rPr lang="fr-FR" sz="4000" b="1">
                <a:ln>
                  <a:solidFill>
                    <a:schemeClr val="tx1"/>
                  </a:solidFill>
                </a:ln>
                <a:solidFill>
                  <a:schemeClr val="accent4">
                    <a:lumMod val="20000"/>
                    <a:lumOff val="80000"/>
                  </a:schemeClr>
                </a:solidFill>
                <a:effectLst>
                  <a:outerShdw blurRad="50800" dist="76200" dir="2700000" algn="tl" rotWithShape="0">
                    <a:prstClr val="black">
                      <a:alpha val="40000"/>
                    </a:prstClr>
                  </a:outerShdw>
                </a:effectLst>
              </a:rPr>
              <a:t>ÉRASME AVEC </a:t>
            </a:r>
          </a:p>
          <a:p>
            <a:pPr>
              <a:tabLst>
                <a:tab pos="3860800" algn="l"/>
              </a:tabLst>
            </a:pPr>
            <a:r>
              <a:rPr lang="fr-FR" sz="4000" b="1">
                <a:ln>
                  <a:solidFill>
                    <a:schemeClr val="tx1"/>
                  </a:solidFill>
                </a:ln>
                <a:solidFill>
                  <a:schemeClr val="accent4">
                    <a:lumMod val="20000"/>
                    <a:lumOff val="80000"/>
                  </a:schemeClr>
                </a:solidFill>
                <a:effectLst>
                  <a:outerShdw blurRad="50800" dist="76200" dir="2700000" algn="tl" rotWithShape="0">
                    <a:prstClr val="black">
                      <a:alpha val="40000"/>
                    </a:prstClr>
                  </a:outerShdw>
                </a:effectLst>
              </a:rPr>
              <a:t>L’ITALIE</a:t>
            </a:r>
          </a:p>
        </p:txBody>
      </p:sp>
    </p:spTree>
    <p:extLst>
      <p:ext uri="{BB962C8B-B14F-4D97-AF65-F5344CB8AC3E}">
        <p14:creationId xmlns:p14="http://schemas.microsoft.com/office/powerpoint/2010/main" val="158217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3133" y="355599"/>
            <a:ext cx="8695267" cy="461665"/>
          </a:xfrm>
          <a:prstGeom prst="rect">
            <a:avLst/>
          </a:prstGeom>
          <a:noFill/>
        </p:spPr>
        <p:txBody>
          <a:bodyPr wrap="square" rtlCol="0">
            <a:spAutoFit/>
          </a:bodyPr>
          <a:lstStyle/>
          <a:p>
            <a:pPr algn="ctr"/>
            <a:r>
              <a:rPr lang="fr-FR" sz="2400" b="1">
                <a:solidFill>
                  <a:schemeClr val="accent4">
                    <a:lumMod val="20000"/>
                    <a:lumOff val="80000"/>
                  </a:schemeClr>
                </a:solidFill>
              </a:rPr>
              <a:t>Il constate que la bonne société est imprégnée de culture classique</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8565" y="1295399"/>
            <a:ext cx="5215467" cy="5215467"/>
          </a:xfrm>
          <a:prstGeom prst="rect">
            <a:avLst/>
          </a:prstGeom>
        </p:spPr>
      </p:pic>
    </p:spTree>
    <p:extLst>
      <p:ext uri="{BB962C8B-B14F-4D97-AF65-F5344CB8AC3E}">
        <p14:creationId xmlns:p14="http://schemas.microsoft.com/office/powerpoint/2010/main" val="147604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54000" y="380998"/>
            <a:ext cx="8627533" cy="461665"/>
          </a:xfrm>
          <a:prstGeom prst="rect">
            <a:avLst/>
          </a:prstGeom>
          <a:noFill/>
        </p:spPr>
        <p:txBody>
          <a:bodyPr wrap="square" rtlCol="0">
            <a:spAutoFit/>
          </a:bodyPr>
          <a:lstStyle/>
          <a:p>
            <a:pPr algn="ctr"/>
            <a:r>
              <a:rPr lang="fr-FR" sz="2400" b="1">
                <a:solidFill>
                  <a:schemeClr val="accent4">
                    <a:lumMod val="20000"/>
                    <a:lumOff val="80000"/>
                  </a:schemeClr>
                </a:solidFill>
              </a:rPr>
              <a:t>A Venise, il est accueilli avec bienveillance par les érudits</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8867" y="2357967"/>
            <a:ext cx="5757333" cy="4318000"/>
          </a:xfrm>
          <a:prstGeom prst="rect">
            <a:avLst/>
          </a:prstGeom>
        </p:spPr>
      </p:pic>
      <p:sp>
        <p:nvSpPr>
          <p:cNvPr id="6" name="Virage 5"/>
          <p:cNvSpPr/>
          <p:nvPr/>
        </p:nvSpPr>
        <p:spPr>
          <a:xfrm rot="10800000" flipH="1">
            <a:off x="2717801" y="3274253"/>
            <a:ext cx="728133" cy="170603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019" y="1126066"/>
            <a:ext cx="4621028" cy="2463801"/>
          </a:xfrm>
          <a:prstGeom prst="rect">
            <a:avLst/>
          </a:prstGeom>
        </p:spPr>
      </p:pic>
    </p:spTree>
    <p:extLst>
      <p:ext uri="{BB962C8B-B14F-4D97-AF65-F5344CB8AC3E}">
        <p14:creationId xmlns:p14="http://schemas.microsoft.com/office/powerpoint/2010/main" val="807742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595222" y="79064"/>
            <a:ext cx="7969999" cy="6692671"/>
          </a:xfrm>
          <a:prstGeom prst="rect">
            <a:avLst/>
          </a:prstGeom>
        </p:spPr>
      </p:pic>
      <p:sp>
        <p:nvSpPr>
          <p:cNvPr id="2" name="ZoneTexte 1"/>
          <p:cNvSpPr txBox="1"/>
          <p:nvPr/>
        </p:nvSpPr>
        <p:spPr>
          <a:xfrm>
            <a:off x="500332" y="1923691"/>
            <a:ext cx="8159780" cy="2308324"/>
          </a:xfrm>
          <a:prstGeom prst="rect">
            <a:avLst/>
          </a:prstGeom>
          <a:noFill/>
        </p:spPr>
        <p:txBody>
          <a:bodyPr wrap="square" rtlCol="0">
            <a:spAutoFit/>
          </a:bodyPr>
          <a:lstStyle/>
          <a:p>
            <a:pPr algn="ctr"/>
            <a:r>
              <a:rPr lang="fr-FR" sz="3200">
                <a:ln>
                  <a:solidFill>
                    <a:schemeClr val="tx1"/>
                  </a:solidFill>
                </a:ln>
                <a:solidFill>
                  <a:schemeClr val="accent4">
                    <a:lumMod val="20000"/>
                    <a:lumOff val="80000"/>
                  </a:schemeClr>
                </a:solidFill>
              </a:rPr>
              <a:t>- I -</a:t>
            </a:r>
          </a:p>
          <a:p>
            <a:pPr algn="ctr"/>
            <a:endParaRPr lang="fr-FR" sz="3200">
              <a:ln>
                <a:solidFill>
                  <a:schemeClr val="tx1"/>
                </a:solidFill>
              </a:ln>
              <a:solidFill>
                <a:schemeClr val="accent4">
                  <a:lumMod val="20000"/>
                  <a:lumOff val="80000"/>
                </a:schemeClr>
              </a:solidFill>
            </a:endParaRPr>
          </a:p>
          <a:p>
            <a:pPr algn="ctr">
              <a:tabLst>
                <a:tab pos="3860800" algn="l"/>
              </a:tabLst>
            </a:pPr>
            <a:r>
              <a:rPr lang="fr-FR" sz="4000" b="1">
                <a:ln>
                  <a:solidFill>
                    <a:schemeClr val="tx1"/>
                  </a:solidFill>
                </a:ln>
                <a:solidFill>
                  <a:schemeClr val="accent4">
                    <a:lumMod val="20000"/>
                    <a:lumOff val="80000"/>
                  </a:schemeClr>
                </a:solidFill>
                <a:effectLst>
                  <a:outerShdw blurRad="50800" dist="76200" dir="2700000" algn="tl" rotWithShape="0">
                    <a:prstClr val="black">
                      <a:alpha val="40000"/>
                    </a:prstClr>
                  </a:outerShdw>
                </a:effectLst>
              </a:rPr>
              <a:t>ÉRASME </a:t>
            </a:r>
          </a:p>
          <a:p>
            <a:pPr algn="ctr">
              <a:tabLst>
                <a:tab pos="3860800" algn="l"/>
              </a:tabLst>
            </a:pPr>
            <a:r>
              <a:rPr lang="fr-FR" sz="4000" b="1">
                <a:ln>
                  <a:solidFill>
                    <a:schemeClr val="tx1"/>
                  </a:solidFill>
                </a:ln>
                <a:solidFill>
                  <a:schemeClr val="accent4">
                    <a:lumMod val="20000"/>
                    <a:lumOff val="80000"/>
                  </a:schemeClr>
                </a:solidFill>
                <a:effectLst>
                  <a:outerShdw blurRad="50800" dist="76200" dir="2700000" algn="tl" rotWithShape="0">
                    <a:prstClr val="black">
                      <a:alpha val="40000"/>
                    </a:prstClr>
                  </a:outerShdw>
                </a:effectLst>
              </a:rPr>
              <a:t>AVANT SON SÉJOUR EN ITALIE</a:t>
            </a:r>
          </a:p>
        </p:txBody>
      </p:sp>
    </p:spTree>
    <p:extLst>
      <p:ext uri="{BB962C8B-B14F-4D97-AF65-F5344CB8AC3E}">
        <p14:creationId xmlns:p14="http://schemas.microsoft.com/office/powerpoint/2010/main" val="181917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47132" y="209002"/>
            <a:ext cx="8678335" cy="461665"/>
          </a:xfrm>
          <a:prstGeom prst="rect">
            <a:avLst/>
          </a:prstGeom>
          <a:noFill/>
        </p:spPr>
        <p:txBody>
          <a:bodyPr wrap="square" rtlCol="0">
            <a:spAutoFit/>
          </a:bodyPr>
          <a:lstStyle/>
          <a:p>
            <a:pPr algn="ctr"/>
            <a:r>
              <a:rPr lang="fr-FR" sz="2400" b="1">
                <a:solidFill>
                  <a:schemeClr val="accent4">
                    <a:lumMod val="20000"/>
                    <a:lumOff val="80000"/>
                  </a:schemeClr>
                </a:solidFill>
              </a:rPr>
              <a:t>Partout il a trouvé des circonstances favorables aux études</a:t>
            </a:r>
          </a:p>
        </p:txBody>
      </p:sp>
      <p:sp>
        <p:nvSpPr>
          <p:cNvPr id="3" name="ZoneTexte 2"/>
          <p:cNvSpPr txBox="1"/>
          <p:nvPr/>
        </p:nvSpPr>
        <p:spPr>
          <a:xfrm>
            <a:off x="1362218" y="691378"/>
            <a:ext cx="5910146" cy="6370975"/>
          </a:xfrm>
          <a:prstGeom prst="rect">
            <a:avLst/>
          </a:prstGeom>
          <a:noFill/>
        </p:spPr>
        <p:txBody>
          <a:bodyPr wrap="square" rtlCol="0">
            <a:spAutoFit/>
          </a:bodyPr>
          <a:lstStyle/>
          <a:p>
            <a:r>
              <a:rPr lang="fr-FR" sz="1200" b="1">
                <a:solidFill>
                  <a:schemeClr val="accent4">
                    <a:lumMod val="20000"/>
                    <a:lumOff val="80000"/>
                  </a:schemeClr>
                </a:solidFill>
              </a:rPr>
              <a:t>A PADOUE</a:t>
            </a:r>
          </a:p>
          <a:p>
            <a:r>
              <a:rPr lang="fr-FR" sz="1200">
                <a:solidFill>
                  <a:schemeClr val="accent4">
                    <a:lumMod val="20000"/>
                    <a:lumOff val="80000"/>
                  </a:schemeClr>
                </a:solidFill>
              </a:rPr>
              <a:t>– Scipione Forteguerri</a:t>
            </a:r>
          </a:p>
          <a:p>
            <a:r>
              <a:rPr lang="fr-FR" sz="1200">
                <a:solidFill>
                  <a:schemeClr val="accent4">
                    <a:lumMod val="20000"/>
                    <a:lumOff val="80000"/>
                  </a:schemeClr>
                </a:solidFill>
              </a:rPr>
              <a:t>– Raphaël Regio</a:t>
            </a:r>
          </a:p>
          <a:p>
            <a:endParaRPr lang="fr-FR" sz="1200">
              <a:solidFill>
                <a:schemeClr val="accent4">
                  <a:lumMod val="20000"/>
                  <a:lumOff val="80000"/>
                </a:schemeClr>
              </a:solidFill>
            </a:endParaRPr>
          </a:p>
          <a:p>
            <a:pPr lvl="2"/>
            <a:r>
              <a:rPr lang="fr-FR" sz="1200" b="1">
                <a:solidFill>
                  <a:schemeClr val="accent4">
                    <a:lumMod val="20000"/>
                    <a:lumOff val="80000"/>
                  </a:schemeClr>
                </a:solidFill>
              </a:rPr>
              <a:t>A FERRARE</a:t>
            </a:r>
          </a:p>
          <a:p>
            <a:pPr lvl="2"/>
            <a:r>
              <a:rPr lang="fr-FR" sz="1200">
                <a:solidFill>
                  <a:schemeClr val="accent4">
                    <a:lumMod val="20000"/>
                    <a:lumOff val="80000"/>
                  </a:schemeClr>
                </a:solidFill>
              </a:rPr>
              <a:t>– Richard Pace Celio Calcagnini</a:t>
            </a:r>
          </a:p>
          <a:p>
            <a:pPr lvl="2"/>
            <a:r>
              <a:rPr lang="fr-FR" sz="1200">
                <a:solidFill>
                  <a:schemeClr val="accent4">
                    <a:lumMod val="20000"/>
                    <a:lumOff val="80000"/>
                  </a:schemeClr>
                </a:solidFill>
              </a:rPr>
              <a:t>– Paniciato</a:t>
            </a:r>
          </a:p>
          <a:p>
            <a:pPr lvl="2"/>
            <a:r>
              <a:rPr lang="fr-FR" sz="1200">
                <a:solidFill>
                  <a:schemeClr val="accent4">
                    <a:lumMod val="20000"/>
                    <a:lumOff val="80000"/>
                  </a:schemeClr>
                </a:solidFill>
              </a:rPr>
              <a:t>– Celio Richerio</a:t>
            </a:r>
          </a:p>
          <a:p>
            <a:pPr lvl="2"/>
            <a:r>
              <a:rPr lang="fr-FR" sz="1200">
                <a:solidFill>
                  <a:schemeClr val="accent4">
                    <a:lumMod val="20000"/>
                    <a:lumOff val="80000"/>
                  </a:schemeClr>
                </a:solidFill>
              </a:rPr>
              <a:t>– Niccolo Leoniceno</a:t>
            </a:r>
          </a:p>
          <a:p>
            <a:endParaRPr lang="fr-FR" sz="1200">
              <a:solidFill>
                <a:schemeClr val="accent4">
                  <a:lumMod val="20000"/>
                  <a:lumOff val="80000"/>
                </a:schemeClr>
              </a:solidFill>
            </a:endParaRPr>
          </a:p>
          <a:p>
            <a:pPr lvl="4"/>
            <a:r>
              <a:rPr lang="fr-FR" sz="1200" b="1">
                <a:solidFill>
                  <a:schemeClr val="accent4">
                    <a:lumMod val="20000"/>
                    <a:lumOff val="80000"/>
                  </a:schemeClr>
                </a:solidFill>
              </a:rPr>
              <a:t>A VENISE</a:t>
            </a:r>
          </a:p>
          <a:p>
            <a:pPr lvl="4"/>
            <a:r>
              <a:rPr lang="fr-FR" sz="1200">
                <a:solidFill>
                  <a:schemeClr val="accent4">
                    <a:lumMod val="20000"/>
                    <a:lumOff val="80000"/>
                  </a:schemeClr>
                </a:solidFill>
              </a:rPr>
              <a:t>– Germain de Brie</a:t>
            </a:r>
          </a:p>
          <a:p>
            <a:pPr lvl="4"/>
            <a:r>
              <a:rPr lang="fr-FR" sz="1200">
                <a:solidFill>
                  <a:schemeClr val="accent4">
                    <a:lumMod val="20000"/>
                    <a:lumOff val="80000"/>
                  </a:schemeClr>
                </a:solidFill>
              </a:rPr>
              <a:t>– Marcus Musurus </a:t>
            </a:r>
          </a:p>
          <a:p>
            <a:pPr lvl="4"/>
            <a:r>
              <a:rPr lang="fr-FR" sz="1200">
                <a:solidFill>
                  <a:schemeClr val="accent4">
                    <a:lumMod val="20000"/>
                    <a:lumOff val="80000"/>
                  </a:schemeClr>
                </a:solidFill>
              </a:rPr>
              <a:t>– Jean Lascaris</a:t>
            </a:r>
          </a:p>
          <a:p>
            <a:pPr lvl="4"/>
            <a:r>
              <a:rPr lang="fr-FR" sz="1200">
                <a:solidFill>
                  <a:schemeClr val="accent4">
                    <a:lumMod val="20000"/>
                    <a:lumOff val="80000"/>
                  </a:schemeClr>
                </a:solidFill>
              </a:rPr>
              <a:t>– Giambattista Egnazio</a:t>
            </a:r>
          </a:p>
          <a:p>
            <a:pPr lvl="4"/>
            <a:r>
              <a:rPr lang="fr-FR" sz="1200">
                <a:solidFill>
                  <a:schemeClr val="accent4">
                    <a:lumMod val="20000"/>
                    <a:lumOff val="80000"/>
                  </a:schemeClr>
                </a:solidFill>
              </a:rPr>
              <a:t>– Urbano Bolzani</a:t>
            </a:r>
          </a:p>
          <a:p>
            <a:pPr lvl="4"/>
            <a:r>
              <a:rPr lang="fr-FR" sz="1200">
                <a:solidFill>
                  <a:schemeClr val="accent4">
                    <a:lumMod val="20000"/>
                    <a:lumOff val="80000"/>
                  </a:schemeClr>
                </a:solidFill>
              </a:rPr>
              <a:t>– Paolo Canale</a:t>
            </a:r>
          </a:p>
          <a:p>
            <a:pPr lvl="4"/>
            <a:r>
              <a:rPr lang="fr-FR" sz="1200">
                <a:solidFill>
                  <a:schemeClr val="accent4">
                    <a:lumMod val="20000"/>
                    <a:lumOff val="80000"/>
                  </a:schemeClr>
                </a:solidFill>
              </a:rPr>
              <a:t>– Amdroise Nolano</a:t>
            </a:r>
          </a:p>
          <a:p>
            <a:pPr lvl="4"/>
            <a:r>
              <a:rPr lang="fr-FR" sz="1200">
                <a:solidFill>
                  <a:schemeClr val="accent4">
                    <a:lumMod val="20000"/>
                    <a:lumOff val="80000"/>
                  </a:schemeClr>
                </a:solidFill>
              </a:rPr>
              <a:t>– Aristobule dit Arsenius</a:t>
            </a:r>
          </a:p>
          <a:p>
            <a:pPr lvl="4"/>
            <a:r>
              <a:rPr lang="fr-FR" sz="1200">
                <a:solidFill>
                  <a:schemeClr val="accent4">
                    <a:lumMod val="20000"/>
                    <a:lumOff val="80000"/>
                  </a:schemeClr>
                </a:solidFill>
              </a:rPr>
              <a:t>– Baptiste Egnatius</a:t>
            </a:r>
          </a:p>
          <a:p>
            <a:pPr lvl="4"/>
            <a:r>
              <a:rPr lang="fr-FR" sz="1200">
                <a:solidFill>
                  <a:schemeClr val="accent4">
                    <a:lumMod val="20000"/>
                    <a:lumOff val="80000"/>
                  </a:schemeClr>
                </a:solidFill>
              </a:rPr>
              <a:t>– Jérôme Aléandre</a:t>
            </a:r>
          </a:p>
          <a:p>
            <a:endParaRPr lang="fr-FR" sz="1200">
              <a:solidFill>
                <a:schemeClr val="accent4">
                  <a:lumMod val="20000"/>
                  <a:lumOff val="80000"/>
                </a:schemeClr>
              </a:solidFill>
            </a:endParaRPr>
          </a:p>
          <a:p>
            <a:pPr lvl="7"/>
            <a:r>
              <a:rPr lang="fr-FR" sz="1200" b="1">
                <a:solidFill>
                  <a:schemeClr val="accent4">
                    <a:lumMod val="20000"/>
                    <a:lumOff val="80000"/>
                  </a:schemeClr>
                </a:solidFill>
              </a:rPr>
              <a:t>A ROME</a:t>
            </a:r>
          </a:p>
          <a:p>
            <a:pPr lvl="7"/>
            <a:r>
              <a:rPr lang="fr-FR" sz="1200">
                <a:solidFill>
                  <a:schemeClr val="accent4">
                    <a:lumMod val="20000"/>
                    <a:lumOff val="80000"/>
                  </a:schemeClr>
                </a:solidFill>
              </a:rPr>
              <a:t>– le cardinal Jean de Médicis</a:t>
            </a:r>
          </a:p>
          <a:p>
            <a:pPr lvl="7"/>
            <a:r>
              <a:rPr lang="fr-FR" sz="1200">
                <a:solidFill>
                  <a:schemeClr val="accent4">
                    <a:lumMod val="20000"/>
                    <a:lumOff val="80000"/>
                  </a:schemeClr>
                </a:solidFill>
              </a:rPr>
              <a:t>– Scipion Carteromachos</a:t>
            </a:r>
          </a:p>
          <a:p>
            <a:pPr lvl="7"/>
            <a:r>
              <a:rPr lang="fr-FR" sz="1200">
                <a:solidFill>
                  <a:schemeClr val="accent4">
                    <a:lumMod val="20000"/>
                    <a:lumOff val="80000"/>
                  </a:schemeClr>
                </a:solidFill>
              </a:rPr>
              <a:t>– Egidio de Viterbe</a:t>
            </a:r>
          </a:p>
          <a:p>
            <a:pPr lvl="7"/>
            <a:r>
              <a:rPr lang="fr-FR" sz="1200">
                <a:solidFill>
                  <a:schemeClr val="accent4">
                    <a:lumMod val="20000"/>
                    <a:lumOff val="80000"/>
                  </a:schemeClr>
                </a:solidFill>
              </a:rPr>
              <a:t>– Angelo Colocci</a:t>
            </a:r>
          </a:p>
          <a:p>
            <a:pPr lvl="7"/>
            <a:r>
              <a:rPr lang="fr-FR" sz="1200">
                <a:solidFill>
                  <a:schemeClr val="accent4">
                    <a:lumMod val="20000"/>
                    <a:lumOff val="80000"/>
                  </a:schemeClr>
                </a:solidFill>
              </a:rPr>
              <a:t>– Jean Goritz</a:t>
            </a:r>
          </a:p>
          <a:p>
            <a:pPr lvl="7"/>
            <a:r>
              <a:rPr lang="fr-FR" sz="1200">
                <a:solidFill>
                  <a:schemeClr val="accent4">
                    <a:lumMod val="20000"/>
                    <a:lumOff val="80000"/>
                  </a:schemeClr>
                </a:solidFill>
              </a:rPr>
              <a:t>– Raphaël Riario,</a:t>
            </a:r>
          </a:p>
          <a:p>
            <a:pPr lvl="7"/>
            <a:r>
              <a:rPr lang="fr-FR" sz="1200">
                <a:solidFill>
                  <a:schemeClr val="accent4">
                    <a:lumMod val="20000"/>
                    <a:lumOff val="80000"/>
                  </a:schemeClr>
                </a:solidFill>
              </a:rPr>
              <a:t>– Domenico Grimani</a:t>
            </a:r>
          </a:p>
          <a:p>
            <a:pPr lvl="7"/>
            <a:r>
              <a:rPr lang="fr-FR" sz="1200">
                <a:solidFill>
                  <a:schemeClr val="accent4">
                    <a:lumMod val="20000"/>
                    <a:lumOff val="80000"/>
                  </a:schemeClr>
                </a:solidFill>
              </a:rPr>
              <a:t>– Jean-Etienne de Ferreriis</a:t>
            </a:r>
          </a:p>
          <a:p>
            <a:pPr lvl="7"/>
            <a:r>
              <a:rPr lang="fr-FR" sz="1200">
                <a:solidFill>
                  <a:schemeClr val="accent4">
                    <a:lumMod val="20000"/>
                    <a:lumOff val="80000"/>
                  </a:schemeClr>
                </a:solidFill>
              </a:rPr>
              <a:t>– Philippe Beroalde le jeune</a:t>
            </a:r>
          </a:p>
          <a:p>
            <a:pPr lvl="7"/>
            <a:r>
              <a:rPr lang="fr-FR" sz="1200">
                <a:solidFill>
                  <a:schemeClr val="accent4">
                    <a:lumMod val="20000"/>
                    <a:lumOff val="80000"/>
                  </a:schemeClr>
                </a:solidFill>
              </a:rPr>
              <a:t>– Jérôme Donato</a:t>
            </a:r>
          </a:p>
          <a:p>
            <a:endParaRPr lang="fr-FR" sz="1200">
              <a:solidFill>
                <a:schemeClr val="accent4">
                  <a:lumMod val="20000"/>
                  <a:lumOff val="80000"/>
                </a:schemeClr>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7767" y="873669"/>
            <a:ext cx="1623399" cy="2566639"/>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7308" y="4665264"/>
            <a:ext cx="1828800" cy="1871472"/>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644" y="4000010"/>
            <a:ext cx="2405185" cy="2544869"/>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694" y="1598341"/>
            <a:ext cx="1586052" cy="2129882"/>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6084" y="2156989"/>
            <a:ext cx="1572897" cy="2202056"/>
          </a:xfrm>
          <a:prstGeom prst="rect">
            <a:avLst/>
          </a:prstGeom>
        </p:spPr>
      </p:pic>
    </p:spTree>
    <p:extLst>
      <p:ext uri="{BB962C8B-B14F-4D97-AF65-F5344CB8AC3E}">
        <p14:creationId xmlns:p14="http://schemas.microsoft.com/office/powerpoint/2010/main" val="210885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8571" y="1697768"/>
            <a:ext cx="4977296" cy="4126401"/>
          </a:xfrm>
          <a:prstGeom prst="rect">
            <a:avLst/>
          </a:prstGeom>
        </p:spPr>
      </p:pic>
      <p:sp>
        <p:nvSpPr>
          <p:cNvPr id="2" name="ZoneTexte 1"/>
          <p:cNvSpPr txBox="1"/>
          <p:nvPr/>
        </p:nvSpPr>
        <p:spPr>
          <a:xfrm>
            <a:off x="347132" y="209002"/>
            <a:ext cx="8678335" cy="461665"/>
          </a:xfrm>
          <a:prstGeom prst="rect">
            <a:avLst/>
          </a:prstGeom>
          <a:noFill/>
        </p:spPr>
        <p:txBody>
          <a:bodyPr wrap="square" rtlCol="0">
            <a:spAutoFit/>
          </a:bodyPr>
          <a:lstStyle/>
          <a:p>
            <a:pPr algn="ctr"/>
            <a:r>
              <a:rPr lang="fr-FR" sz="2400" b="1">
                <a:solidFill>
                  <a:schemeClr val="accent4">
                    <a:lumMod val="20000"/>
                    <a:lumOff val="80000"/>
                  </a:schemeClr>
                </a:solidFill>
              </a:rPr>
              <a:t>C’est à regret qu’il quitte l’Italie pour l’Angleterre</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055" y="941324"/>
            <a:ext cx="1856264" cy="3263761"/>
          </a:xfrm>
          <a:prstGeom prst="rect">
            <a:avLst/>
          </a:prstGeom>
          <a:ln w="38100">
            <a:solidFill>
              <a:schemeClr val="bg1">
                <a:lumMod val="50000"/>
              </a:schemeClr>
            </a:solidFill>
          </a:ln>
          <a:effectLst>
            <a:outerShdw blurRad="50800" dist="76200" dir="2700000" algn="tl" rotWithShape="0">
              <a:prstClr val="black">
                <a:alpha val="40000"/>
              </a:prstClr>
            </a:outerShdw>
          </a:effectLst>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843278" y="4374013"/>
            <a:ext cx="1744132" cy="2055584"/>
          </a:xfrm>
          <a:prstGeom prst="rect">
            <a:avLst/>
          </a:prstGeom>
          <a:ln w="38100">
            <a:solidFill>
              <a:schemeClr val="bg1">
                <a:lumMod val="50000"/>
              </a:schemeClr>
            </a:solidFill>
          </a:ln>
          <a:effectLst>
            <a:outerShdw blurRad="50800" dist="76200" dir="2700000" algn="tl" rotWithShape="0">
              <a:prstClr val="black">
                <a:alpha val="40000"/>
              </a:prstClr>
            </a:outerShdw>
          </a:effectLst>
        </p:spPr>
      </p:pic>
      <p:cxnSp>
        <p:nvCxnSpPr>
          <p:cNvPr id="9" name="Connecteur droit avec flèche 8"/>
          <p:cNvCxnSpPr/>
          <p:nvPr/>
        </p:nvCxnSpPr>
        <p:spPr>
          <a:xfrm>
            <a:off x="2210906" y="2590805"/>
            <a:ext cx="4977296" cy="2141974"/>
          </a:xfrm>
          <a:prstGeom prst="straightConnector1">
            <a:avLst/>
          </a:prstGeom>
          <a:ln w="76200">
            <a:solidFill>
              <a:srgbClr val="F1C0CE"/>
            </a:solidFill>
            <a:headEnd type="triangle"/>
            <a:tailEnd type="triangle"/>
          </a:ln>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a:off x="4355920" y="3000072"/>
            <a:ext cx="660758" cy="1323439"/>
          </a:xfrm>
          <a:prstGeom prst="rect">
            <a:avLst/>
          </a:prstGeom>
          <a:noFill/>
          <a:effectLst>
            <a:outerShdw blurRad="50800" dist="76200" dir="5400000" algn="t" rotWithShape="0">
              <a:prstClr val="black">
                <a:alpha val="40000"/>
              </a:prstClr>
            </a:outerShdw>
          </a:effectLst>
        </p:spPr>
        <p:txBody>
          <a:bodyPr wrap="none" rtlCol="0">
            <a:spAutoFit/>
          </a:bodyPr>
          <a:lstStyle/>
          <a:p>
            <a:r>
              <a:rPr lang="fr-FR" sz="8000">
                <a:solidFill>
                  <a:srgbClr val="EA87D1"/>
                </a:solidFill>
              </a:rPr>
              <a:t>?</a:t>
            </a:r>
          </a:p>
        </p:txBody>
      </p:sp>
      <p:sp>
        <p:nvSpPr>
          <p:cNvPr id="6" name="ZoneTexte 5"/>
          <p:cNvSpPr txBox="1"/>
          <p:nvPr/>
        </p:nvSpPr>
        <p:spPr>
          <a:xfrm flipH="1">
            <a:off x="3149600" y="5945378"/>
            <a:ext cx="3541278" cy="646331"/>
          </a:xfrm>
          <a:prstGeom prst="rect">
            <a:avLst/>
          </a:prstGeom>
          <a:noFill/>
        </p:spPr>
        <p:txBody>
          <a:bodyPr wrap="square" rtlCol="0">
            <a:spAutoFit/>
          </a:bodyPr>
          <a:lstStyle/>
          <a:p>
            <a:pPr algn="r"/>
            <a:r>
              <a:rPr lang="fr-FR">
                <a:solidFill>
                  <a:srgbClr val="F1C0CE"/>
                </a:solidFill>
              </a:rPr>
              <a:t>…et les offres que lui fait, à Rome, </a:t>
            </a:r>
          </a:p>
          <a:p>
            <a:pPr algn="r"/>
            <a:r>
              <a:rPr lang="fr-FR">
                <a:solidFill>
                  <a:srgbClr val="F1C0CE"/>
                </a:solidFill>
              </a:rPr>
              <a:t>le cardinal Grimani</a:t>
            </a:r>
          </a:p>
        </p:txBody>
      </p:sp>
      <p:sp>
        <p:nvSpPr>
          <p:cNvPr id="11" name="ZoneTexte 10"/>
          <p:cNvSpPr txBox="1"/>
          <p:nvPr/>
        </p:nvSpPr>
        <p:spPr>
          <a:xfrm>
            <a:off x="2517147" y="965334"/>
            <a:ext cx="4999061" cy="646331"/>
          </a:xfrm>
          <a:prstGeom prst="rect">
            <a:avLst/>
          </a:prstGeom>
          <a:noFill/>
        </p:spPr>
        <p:txBody>
          <a:bodyPr wrap="none" rtlCol="0">
            <a:spAutoFit/>
          </a:bodyPr>
          <a:lstStyle/>
          <a:p>
            <a:r>
              <a:rPr lang="fr-FR">
                <a:solidFill>
                  <a:srgbClr val="F1C0CE"/>
                </a:solidFill>
              </a:rPr>
              <a:t>Il a beaucoup hésité entre les perspectives offertes </a:t>
            </a:r>
          </a:p>
          <a:p>
            <a:r>
              <a:rPr lang="fr-FR">
                <a:solidFill>
                  <a:srgbClr val="F1C0CE"/>
                </a:solidFill>
              </a:rPr>
              <a:t>par l’Angleterre d’Henri VIII…</a:t>
            </a:r>
          </a:p>
        </p:txBody>
      </p:sp>
    </p:spTree>
    <p:extLst>
      <p:ext uri="{BB962C8B-B14F-4D97-AF65-F5344CB8AC3E}">
        <p14:creationId xmlns:p14="http://schemas.microsoft.com/office/powerpoint/2010/main" val="14556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BEBA8EAE-BF5A-486C-A8C5-ECC9F3942E4B}">
                <a14:imgProps xmlns:a14="http://schemas.microsoft.com/office/drawing/2010/main">
                  <a14:imgLayer r:embed="rId3">
                    <a14:imgEffect>
                      <a14:brightnessContrast bright="-18000" contrast="6000"/>
                    </a14:imgEffect>
                  </a14:imgLayer>
                </a14:imgProps>
              </a:ext>
              <a:ext uri="{28A0092B-C50C-407E-A947-70E740481C1C}">
                <a14:useLocalDpi xmlns:a14="http://schemas.microsoft.com/office/drawing/2010/main" val="0"/>
              </a:ext>
            </a:extLst>
          </a:blip>
          <a:stretch>
            <a:fillRect/>
          </a:stretch>
        </p:blipFill>
        <p:spPr>
          <a:xfrm>
            <a:off x="0" y="131231"/>
            <a:ext cx="8777113" cy="6582835"/>
          </a:xfrm>
          <a:prstGeom prst="rect">
            <a:avLst/>
          </a:prstGeom>
        </p:spPr>
      </p:pic>
      <p:sp>
        <p:nvSpPr>
          <p:cNvPr id="2" name="ZoneTexte 1"/>
          <p:cNvSpPr txBox="1"/>
          <p:nvPr/>
        </p:nvSpPr>
        <p:spPr>
          <a:xfrm>
            <a:off x="829734" y="374290"/>
            <a:ext cx="8159780" cy="2923877"/>
          </a:xfrm>
          <a:prstGeom prst="rect">
            <a:avLst/>
          </a:prstGeom>
          <a:noFill/>
        </p:spPr>
        <p:txBody>
          <a:bodyPr wrap="square" rtlCol="0">
            <a:spAutoFit/>
          </a:bodyPr>
          <a:lstStyle/>
          <a:p>
            <a:pPr algn="ctr"/>
            <a:r>
              <a:rPr lang="fr-FR" sz="3200">
                <a:ln>
                  <a:solidFill>
                    <a:schemeClr val="tx1"/>
                  </a:solidFill>
                </a:ln>
                <a:solidFill>
                  <a:schemeClr val="accent4">
                    <a:lumMod val="20000"/>
                    <a:lumOff val="80000"/>
                  </a:schemeClr>
                </a:solidFill>
                <a:effectLst>
                  <a:outerShdw blurRad="50800" dist="76200" dir="2700000" algn="tl" rotWithShape="0">
                    <a:prstClr val="black">
                      <a:alpha val="40000"/>
                    </a:prstClr>
                  </a:outerShdw>
                </a:effectLst>
              </a:rPr>
              <a:t>- VI -</a:t>
            </a:r>
          </a:p>
          <a:p>
            <a:pPr algn="ctr"/>
            <a:endParaRPr lang="fr-FR" sz="3200">
              <a:ln>
                <a:solidFill>
                  <a:schemeClr val="tx1"/>
                </a:solidFill>
              </a:ln>
              <a:solidFill>
                <a:schemeClr val="accent4">
                  <a:lumMod val="20000"/>
                  <a:lumOff val="80000"/>
                </a:schemeClr>
              </a:solidFill>
              <a:effectLst>
                <a:outerShdw blurRad="50800" dist="76200" dir="2700000" algn="tl" rotWithShape="0">
                  <a:prstClr val="black">
                    <a:alpha val="40000"/>
                  </a:prstClr>
                </a:outerShdw>
              </a:effectLst>
            </a:endParaRPr>
          </a:p>
          <a:p>
            <a:pPr algn="ctr">
              <a:tabLst>
                <a:tab pos="3860800" algn="l"/>
              </a:tabLst>
            </a:pPr>
            <a:r>
              <a:rPr lang="fr-FR" sz="4000" b="1">
                <a:ln>
                  <a:solidFill>
                    <a:schemeClr val="tx1"/>
                  </a:solidFill>
                </a:ln>
                <a:solidFill>
                  <a:schemeClr val="accent4">
                    <a:lumMod val="20000"/>
                    <a:lumOff val="80000"/>
                  </a:schemeClr>
                </a:solidFill>
                <a:effectLst>
                  <a:outerShdw blurRad="50800" dist="76200" dir="2700000" algn="tl" rotWithShape="0">
                    <a:prstClr val="black">
                      <a:alpha val="40000"/>
                    </a:prstClr>
                  </a:outerShdw>
                </a:effectLst>
              </a:rPr>
              <a:t>DANS </a:t>
            </a:r>
            <a:r>
              <a:rPr lang="fr-FR" sz="4000" b="1" i="1">
                <a:ln>
                  <a:solidFill>
                    <a:schemeClr val="tx1"/>
                  </a:solidFill>
                </a:ln>
                <a:solidFill>
                  <a:schemeClr val="accent4">
                    <a:lumMod val="20000"/>
                    <a:lumOff val="80000"/>
                  </a:schemeClr>
                </a:solidFill>
                <a:effectLst>
                  <a:outerShdw blurRad="50800" dist="76200" dir="2700000" algn="tl" rotWithShape="0">
                    <a:prstClr val="black">
                      <a:alpha val="40000"/>
                    </a:prstClr>
                  </a:outerShdw>
                </a:effectLst>
              </a:rPr>
              <a:t>L’ÉLOGE DE LA FOLIE </a:t>
            </a:r>
          </a:p>
          <a:p>
            <a:pPr algn="ctr">
              <a:tabLst>
                <a:tab pos="3860800" algn="l"/>
              </a:tabLst>
            </a:pPr>
            <a:r>
              <a:rPr lang="fr-FR" sz="4000" b="1">
                <a:ln>
                  <a:solidFill>
                    <a:schemeClr val="tx1"/>
                  </a:solidFill>
                </a:ln>
                <a:solidFill>
                  <a:schemeClr val="accent4">
                    <a:lumMod val="20000"/>
                    <a:lumOff val="80000"/>
                  </a:schemeClr>
                </a:solidFill>
                <a:effectLst>
                  <a:outerShdw blurRad="50800" dist="76200" dir="2700000" algn="tl" rotWithShape="0">
                    <a:prstClr val="black">
                      <a:alpha val="40000"/>
                    </a:prstClr>
                  </a:outerShdw>
                </a:effectLst>
              </a:rPr>
              <a:t>ERASME FAIT LE BILAN </a:t>
            </a:r>
          </a:p>
          <a:p>
            <a:pPr algn="ctr">
              <a:tabLst>
                <a:tab pos="3860800" algn="l"/>
              </a:tabLst>
            </a:pPr>
            <a:r>
              <a:rPr lang="fr-FR" sz="4000" b="1">
                <a:ln>
                  <a:solidFill>
                    <a:schemeClr val="tx1"/>
                  </a:solidFill>
                </a:ln>
                <a:solidFill>
                  <a:schemeClr val="accent4">
                    <a:lumMod val="20000"/>
                    <a:lumOff val="80000"/>
                  </a:schemeClr>
                </a:solidFill>
                <a:effectLst>
                  <a:outerShdw blurRad="50800" dist="76200" dir="2700000" algn="tl" rotWithShape="0">
                    <a:prstClr val="black">
                      <a:alpha val="40000"/>
                    </a:prstClr>
                  </a:outerShdw>
                </a:effectLst>
              </a:rPr>
              <a:t>DE SON EXPÉRIENCE ITALIENNE</a:t>
            </a:r>
          </a:p>
        </p:txBody>
      </p:sp>
    </p:spTree>
    <p:extLst>
      <p:ext uri="{BB962C8B-B14F-4D97-AF65-F5344CB8AC3E}">
        <p14:creationId xmlns:p14="http://schemas.microsoft.com/office/powerpoint/2010/main" val="200722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20134" y="177800"/>
            <a:ext cx="8752416" cy="461665"/>
          </a:xfrm>
          <a:prstGeom prst="rect">
            <a:avLst/>
          </a:prstGeom>
          <a:noFill/>
        </p:spPr>
        <p:txBody>
          <a:bodyPr wrap="square" rtlCol="0">
            <a:spAutoFit/>
          </a:bodyPr>
          <a:lstStyle/>
          <a:p>
            <a:pPr algn="ctr"/>
            <a:r>
              <a:rPr lang="fr-FR" sz="2400" b="1">
                <a:solidFill>
                  <a:schemeClr val="accent4">
                    <a:lumMod val="20000"/>
                    <a:lumOff val="80000"/>
                  </a:schemeClr>
                </a:solidFill>
              </a:rPr>
              <a:t>Finalement les Italiens ne sont pas moins fous que les autres</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870296"/>
            <a:ext cx="2642123" cy="3439237"/>
          </a:xfrm>
          <a:prstGeom prst="rect">
            <a:avLst/>
          </a:prstGeom>
        </p:spPr>
      </p:pic>
      <p:sp>
        <p:nvSpPr>
          <p:cNvPr id="6" name="Nuage 5"/>
          <p:cNvSpPr/>
          <p:nvPr/>
        </p:nvSpPr>
        <p:spPr>
          <a:xfrm>
            <a:off x="5647267" y="702495"/>
            <a:ext cx="3325283" cy="2079416"/>
          </a:xfrm>
          <a:prstGeom prst="cloud">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2"/>
              </a:solidFill>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1764" y="736995"/>
            <a:ext cx="2576288" cy="1960033"/>
          </a:xfrm>
          <a:prstGeom prst="rect">
            <a:avLst/>
          </a:prstGeom>
          <a:effectLst>
            <a:softEdge rad="127000"/>
          </a:effectLst>
        </p:spPr>
      </p:pic>
      <p:sp>
        <p:nvSpPr>
          <p:cNvPr id="7" name="Ellipse 6"/>
          <p:cNvSpPr/>
          <p:nvPr/>
        </p:nvSpPr>
        <p:spPr>
          <a:xfrm>
            <a:off x="8068424" y="3641205"/>
            <a:ext cx="172055" cy="172055"/>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p:cNvSpPr/>
          <p:nvPr/>
        </p:nvSpPr>
        <p:spPr>
          <a:xfrm>
            <a:off x="8042897" y="3204709"/>
            <a:ext cx="276845" cy="276845"/>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p:cNvSpPr/>
          <p:nvPr/>
        </p:nvSpPr>
        <p:spPr>
          <a:xfrm>
            <a:off x="7711053" y="2759074"/>
            <a:ext cx="397932" cy="397932"/>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3427" y="3723529"/>
            <a:ext cx="2216150" cy="3023239"/>
          </a:xfrm>
          <a:prstGeom prst="rect">
            <a:avLst/>
          </a:prstGeom>
          <a:effectLst>
            <a:softEdge rad="63500"/>
          </a:effectLst>
        </p:spPr>
      </p:pic>
      <p:sp>
        <p:nvSpPr>
          <p:cNvPr id="3" name="ZoneTexte 2"/>
          <p:cNvSpPr txBox="1"/>
          <p:nvPr/>
        </p:nvSpPr>
        <p:spPr>
          <a:xfrm rot="20804366">
            <a:off x="418614" y="3277265"/>
            <a:ext cx="7412130" cy="2492990"/>
          </a:xfrm>
          <a:prstGeom prst="rect">
            <a:avLst/>
          </a:prstGeom>
          <a:noFill/>
        </p:spPr>
        <p:txBody>
          <a:bodyPr wrap="square" rtlCol="0">
            <a:spAutoFit/>
          </a:bodyPr>
          <a:lstStyle/>
          <a:p>
            <a:r>
              <a:rPr lang="fr-FR" sz="1600">
                <a:solidFill>
                  <a:schemeClr val="accent4">
                    <a:lumMod val="20000"/>
                    <a:lumOff val="80000"/>
                  </a:schemeClr>
                </a:solidFill>
              </a:rPr>
              <a:t>les juristes</a:t>
            </a:r>
            <a:r>
              <a:rPr lang="fr-FR">
                <a:solidFill>
                  <a:schemeClr val="accent4">
                    <a:lumMod val="20000"/>
                    <a:lumOff val="80000"/>
                  </a:schemeClr>
                </a:solidFill>
              </a:rPr>
              <a:t>, </a:t>
            </a:r>
            <a:r>
              <a:rPr lang="fr-FR" sz="2000">
                <a:solidFill>
                  <a:schemeClr val="accent4">
                    <a:lumMod val="20000"/>
                    <a:lumOff val="80000"/>
                  </a:schemeClr>
                </a:solidFill>
              </a:rPr>
              <a:t>les dialectitiens</a:t>
            </a:r>
            <a:r>
              <a:rPr lang="fr-FR">
                <a:solidFill>
                  <a:schemeClr val="accent4">
                    <a:lumMod val="20000"/>
                    <a:lumOff val="80000"/>
                  </a:schemeClr>
                </a:solidFill>
              </a:rPr>
              <a:t>, </a:t>
            </a:r>
            <a:r>
              <a:rPr lang="fr-FR" sz="2400">
                <a:solidFill>
                  <a:schemeClr val="accent4">
                    <a:lumMod val="20000"/>
                    <a:lumOff val="80000"/>
                  </a:schemeClr>
                </a:solidFill>
              </a:rPr>
              <a:t>les philosophes</a:t>
            </a:r>
            <a:r>
              <a:rPr lang="fr-FR">
                <a:solidFill>
                  <a:schemeClr val="accent4">
                    <a:lumMod val="20000"/>
                    <a:lumOff val="80000"/>
                  </a:schemeClr>
                </a:solidFill>
              </a:rPr>
              <a:t>, </a:t>
            </a:r>
            <a:r>
              <a:rPr lang="fr-FR" sz="2800">
                <a:solidFill>
                  <a:schemeClr val="accent4">
                    <a:lumMod val="20000"/>
                    <a:lumOff val="80000"/>
                  </a:schemeClr>
                </a:solidFill>
              </a:rPr>
              <a:t>les théologiens…</a:t>
            </a:r>
          </a:p>
          <a:p>
            <a:endParaRPr lang="fr-FR">
              <a:solidFill>
                <a:schemeClr val="accent4">
                  <a:lumMod val="20000"/>
                  <a:lumOff val="80000"/>
                </a:schemeClr>
              </a:solidFill>
            </a:endParaRPr>
          </a:p>
          <a:p>
            <a:r>
              <a:rPr lang="fr-FR" sz="1600">
                <a:solidFill>
                  <a:schemeClr val="accent4">
                    <a:lumMod val="20000"/>
                    <a:lumOff val="80000"/>
                  </a:schemeClr>
                </a:solidFill>
              </a:rPr>
              <a:t>les moines</a:t>
            </a:r>
            <a:r>
              <a:rPr lang="fr-FR">
                <a:solidFill>
                  <a:schemeClr val="accent4">
                    <a:lumMod val="20000"/>
                    <a:lumOff val="80000"/>
                  </a:schemeClr>
                </a:solidFill>
              </a:rPr>
              <a:t>, les prêtres, </a:t>
            </a:r>
            <a:r>
              <a:rPr lang="fr-FR" sz="2400">
                <a:solidFill>
                  <a:schemeClr val="accent4">
                    <a:lumMod val="20000"/>
                    <a:lumOff val="80000"/>
                  </a:schemeClr>
                </a:solidFill>
              </a:rPr>
              <a:t>les cardinaux</a:t>
            </a:r>
            <a:r>
              <a:rPr lang="fr-FR">
                <a:solidFill>
                  <a:schemeClr val="accent4">
                    <a:lumMod val="20000"/>
                    <a:lumOff val="80000"/>
                  </a:schemeClr>
                </a:solidFill>
              </a:rPr>
              <a:t>, </a:t>
            </a:r>
            <a:r>
              <a:rPr lang="fr-FR" sz="2800">
                <a:solidFill>
                  <a:schemeClr val="accent4">
                    <a:lumMod val="20000"/>
                    <a:lumOff val="80000"/>
                  </a:schemeClr>
                </a:solidFill>
              </a:rPr>
              <a:t>les papes…</a:t>
            </a:r>
          </a:p>
          <a:p>
            <a:endParaRPr lang="fr-FR">
              <a:solidFill>
                <a:schemeClr val="accent4">
                  <a:lumMod val="20000"/>
                  <a:lumOff val="80000"/>
                </a:schemeClr>
              </a:solidFill>
            </a:endParaRPr>
          </a:p>
          <a:p>
            <a:r>
              <a:rPr lang="fr-FR" sz="2400">
                <a:solidFill>
                  <a:schemeClr val="accent4">
                    <a:lumMod val="20000"/>
                    <a:lumOff val="80000"/>
                  </a:schemeClr>
                </a:solidFill>
              </a:rPr>
              <a:t>les humanistes </a:t>
            </a:r>
            <a:r>
              <a:rPr lang="fr-FR" sz="2000">
                <a:solidFill>
                  <a:schemeClr val="accent4">
                    <a:lumMod val="20000"/>
                    <a:lumOff val="80000"/>
                  </a:schemeClr>
                </a:solidFill>
              </a:rPr>
              <a:t>eux-mêmes !</a:t>
            </a:r>
          </a:p>
          <a:p>
            <a:endParaRPr lang="fr-FR" sz="2000">
              <a:solidFill>
                <a:schemeClr val="accent4">
                  <a:lumMod val="20000"/>
                  <a:lumOff val="80000"/>
                </a:schemeClr>
              </a:solidFill>
            </a:endParaRPr>
          </a:p>
          <a:p>
            <a:pPr algn="ctr"/>
            <a:r>
              <a:rPr lang="fr-FR" sz="2000">
                <a:solidFill>
                  <a:schemeClr val="accent4">
                    <a:lumMod val="20000"/>
                    <a:lumOff val="80000"/>
                  </a:schemeClr>
                </a:solidFill>
              </a:rPr>
              <a:t>sono tutti pazzi…</a:t>
            </a:r>
          </a:p>
        </p:txBody>
      </p:sp>
    </p:spTree>
    <p:extLst>
      <p:ext uri="{BB962C8B-B14F-4D97-AF65-F5344CB8AC3E}">
        <p14:creationId xmlns:p14="http://schemas.microsoft.com/office/powerpoint/2010/main" val="194451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xEl>
                                              <p:pRg st="0" end="0"/>
                                            </p:txEl>
                                          </p:spTgt>
                                        </p:tgtEl>
                                        <p:attrNameLst>
                                          <p:attrName>ppt_x</p:attrName>
                                          <p:attrName>ppt_y</p:attrName>
                                        </p:attrNameLst>
                                      </p:cBhvr>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3">
                                            <p:txEl>
                                              <p:pRg st="2" end="2"/>
                                            </p:txEl>
                                          </p:spTgt>
                                        </p:tgtEl>
                                        <p:attrNameLst>
                                          <p:attrName>ppt_x</p:attrName>
                                          <p:attrName>ppt_y</p:attrName>
                                        </p:attrNameLst>
                                      </p:cBhvr>
                                    </p:animMotion>
                                    <p:animRot by="1500000">
                                      <p:cBhvr>
                                        <p:cTn id="13" dur="125" fill="hold">
                                          <p:stCondLst>
                                            <p:cond delay="0"/>
                                          </p:stCondLst>
                                        </p:cTn>
                                        <p:tgtEl>
                                          <p:spTgt spid="3">
                                            <p:txEl>
                                              <p:pRg st="2" end="2"/>
                                            </p:txEl>
                                          </p:spTgt>
                                        </p:tgtEl>
                                        <p:attrNameLst>
                                          <p:attrName>r</p:attrName>
                                        </p:attrNameLst>
                                      </p:cBhvr>
                                    </p:animRot>
                                    <p:animRot by="-1500000">
                                      <p:cBhvr>
                                        <p:cTn id="14" dur="125" fill="hold">
                                          <p:stCondLst>
                                            <p:cond delay="125"/>
                                          </p:stCondLst>
                                        </p:cTn>
                                        <p:tgtEl>
                                          <p:spTgt spid="3">
                                            <p:txEl>
                                              <p:pRg st="2" end="2"/>
                                            </p:txEl>
                                          </p:spTgt>
                                        </p:tgtEl>
                                        <p:attrNameLst>
                                          <p:attrName>r</p:attrName>
                                        </p:attrNameLst>
                                      </p:cBhvr>
                                    </p:animRot>
                                    <p:animRot by="-1500000">
                                      <p:cBhvr>
                                        <p:cTn id="15" dur="125" fill="hold">
                                          <p:stCondLst>
                                            <p:cond delay="250"/>
                                          </p:stCondLst>
                                        </p:cTn>
                                        <p:tgtEl>
                                          <p:spTgt spid="3">
                                            <p:txEl>
                                              <p:pRg st="2" end="2"/>
                                            </p:txEl>
                                          </p:spTgt>
                                        </p:tgtEl>
                                        <p:attrNameLst>
                                          <p:attrName>r</p:attrName>
                                        </p:attrNameLst>
                                      </p:cBhvr>
                                    </p:animRot>
                                    <p:animRot by="1500000">
                                      <p:cBhvr>
                                        <p:cTn id="16" dur="125" fill="hold">
                                          <p:stCondLst>
                                            <p:cond delay="375"/>
                                          </p:stCondLst>
                                        </p:cTn>
                                        <p:tgtEl>
                                          <p:spTgt spid="3">
                                            <p:txEl>
                                              <p:pRg st="2" end="2"/>
                                            </p:txEl>
                                          </p:spTgt>
                                        </p:tgtEl>
                                        <p:attrNameLst>
                                          <p:attrName>r</p:attrName>
                                        </p:attrNameLst>
                                      </p:cBhvr>
                                    </p:animRot>
                                  </p:childTnLst>
                                </p:cTn>
                              </p:par>
                              <p:par>
                                <p:cTn id="17" presetID="34" presetClass="emph" presetSubtype="0" fill="hold" nodeType="withEffect">
                                  <p:stCondLst>
                                    <p:cond delay="0"/>
                                  </p:stCondLst>
                                  <p:iterate type="lt">
                                    <p:tmPct val="10000"/>
                                  </p:iterate>
                                  <p:childTnLst>
                                    <p:animMotion origin="layout" path="M 0.0 0.0 L 0.0 -0.07213" pathEditMode="relative" ptsTypes="">
                                      <p:cBhvr>
                                        <p:cTn id="18" dur="250" accel="50000" decel="50000" autoRev="1" fill="hold">
                                          <p:stCondLst>
                                            <p:cond delay="0"/>
                                          </p:stCondLst>
                                        </p:cTn>
                                        <p:tgtEl>
                                          <p:spTgt spid="3">
                                            <p:txEl>
                                              <p:pRg st="4" end="4"/>
                                            </p:txEl>
                                          </p:spTgt>
                                        </p:tgtEl>
                                        <p:attrNameLst>
                                          <p:attrName>ppt_x</p:attrName>
                                          <p:attrName>ppt_y</p:attrName>
                                        </p:attrNameLst>
                                      </p:cBhvr>
                                    </p:animMotion>
                                    <p:animRot by="1500000">
                                      <p:cBhvr>
                                        <p:cTn id="19" dur="125" fill="hold">
                                          <p:stCondLst>
                                            <p:cond delay="0"/>
                                          </p:stCondLst>
                                        </p:cTn>
                                        <p:tgtEl>
                                          <p:spTgt spid="3">
                                            <p:txEl>
                                              <p:pRg st="4" end="4"/>
                                            </p:txEl>
                                          </p:spTgt>
                                        </p:tgtEl>
                                        <p:attrNameLst>
                                          <p:attrName>r</p:attrName>
                                        </p:attrNameLst>
                                      </p:cBhvr>
                                    </p:animRot>
                                    <p:animRot by="-1500000">
                                      <p:cBhvr>
                                        <p:cTn id="20" dur="125" fill="hold">
                                          <p:stCondLst>
                                            <p:cond delay="125"/>
                                          </p:stCondLst>
                                        </p:cTn>
                                        <p:tgtEl>
                                          <p:spTgt spid="3">
                                            <p:txEl>
                                              <p:pRg st="4" end="4"/>
                                            </p:txEl>
                                          </p:spTgt>
                                        </p:tgtEl>
                                        <p:attrNameLst>
                                          <p:attrName>r</p:attrName>
                                        </p:attrNameLst>
                                      </p:cBhvr>
                                    </p:animRot>
                                    <p:animRot by="-1500000">
                                      <p:cBhvr>
                                        <p:cTn id="21" dur="125" fill="hold">
                                          <p:stCondLst>
                                            <p:cond delay="250"/>
                                          </p:stCondLst>
                                        </p:cTn>
                                        <p:tgtEl>
                                          <p:spTgt spid="3">
                                            <p:txEl>
                                              <p:pRg st="4" end="4"/>
                                            </p:txEl>
                                          </p:spTgt>
                                        </p:tgtEl>
                                        <p:attrNameLst>
                                          <p:attrName>r</p:attrName>
                                        </p:attrNameLst>
                                      </p:cBhvr>
                                    </p:animRot>
                                    <p:animRot by="1500000">
                                      <p:cBhvr>
                                        <p:cTn id="22" dur="125" fill="hold">
                                          <p:stCondLst>
                                            <p:cond delay="375"/>
                                          </p:stCondLst>
                                        </p:cTn>
                                        <p:tgtEl>
                                          <p:spTgt spid="3">
                                            <p:txEl>
                                              <p:pRg st="4" end="4"/>
                                            </p:txEl>
                                          </p:spTgt>
                                        </p:tgtEl>
                                        <p:attrNameLst>
                                          <p:attrName>r</p:attrName>
                                        </p:attrNameLst>
                                      </p:cBhvr>
                                    </p:animRot>
                                  </p:childTnLst>
                                </p:cTn>
                              </p:par>
                              <p:par>
                                <p:cTn id="23" presetID="34" presetClass="emph" presetSubtype="0" fill="hold" nodeType="withEffect">
                                  <p:stCondLst>
                                    <p:cond delay="0"/>
                                  </p:stCondLst>
                                  <p:iterate type="lt">
                                    <p:tmPct val="10000"/>
                                  </p:iterate>
                                  <p:childTnLst>
                                    <p:animMotion origin="layout" path="M 0.0 0.0 L 0.0 -0.07213" pathEditMode="relative" ptsTypes="">
                                      <p:cBhvr>
                                        <p:cTn id="24" dur="250" accel="50000" decel="50000" autoRev="1" fill="hold">
                                          <p:stCondLst>
                                            <p:cond delay="0"/>
                                          </p:stCondLst>
                                        </p:cTn>
                                        <p:tgtEl>
                                          <p:spTgt spid="3">
                                            <p:txEl>
                                              <p:pRg st="6" end="6"/>
                                            </p:txEl>
                                          </p:spTgt>
                                        </p:tgtEl>
                                        <p:attrNameLst>
                                          <p:attrName>ppt_x</p:attrName>
                                          <p:attrName>ppt_y</p:attrName>
                                        </p:attrNameLst>
                                      </p:cBhvr>
                                    </p:animMotion>
                                    <p:animRot by="1500000">
                                      <p:cBhvr>
                                        <p:cTn id="25" dur="125" fill="hold">
                                          <p:stCondLst>
                                            <p:cond delay="0"/>
                                          </p:stCondLst>
                                        </p:cTn>
                                        <p:tgtEl>
                                          <p:spTgt spid="3">
                                            <p:txEl>
                                              <p:pRg st="6" end="6"/>
                                            </p:txEl>
                                          </p:spTgt>
                                        </p:tgtEl>
                                        <p:attrNameLst>
                                          <p:attrName>r</p:attrName>
                                        </p:attrNameLst>
                                      </p:cBhvr>
                                    </p:animRot>
                                    <p:animRot by="-1500000">
                                      <p:cBhvr>
                                        <p:cTn id="26" dur="125" fill="hold">
                                          <p:stCondLst>
                                            <p:cond delay="125"/>
                                          </p:stCondLst>
                                        </p:cTn>
                                        <p:tgtEl>
                                          <p:spTgt spid="3">
                                            <p:txEl>
                                              <p:pRg st="6" end="6"/>
                                            </p:txEl>
                                          </p:spTgt>
                                        </p:tgtEl>
                                        <p:attrNameLst>
                                          <p:attrName>r</p:attrName>
                                        </p:attrNameLst>
                                      </p:cBhvr>
                                    </p:animRot>
                                    <p:animRot by="-1500000">
                                      <p:cBhvr>
                                        <p:cTn id="27" dur="125" fill="hold">
                                          <p:stCondLst>
                                            <p:cond delay="250"/>
                                          </p:stCondLst>
                                        </p:cTn>
                                        <p:tgtEl>
                                          <p:spTgt spid="3">
                                            <p:txEl>
                                              <p:pRg st="6" end="6"/>
                                            </p:txEl>
                                          </p:spTgt>
                                        </p:tgtEl>
                                        <p:attrNameLst>
                                          <p:attrName>r</p:attrName>
                                        </p:attrNameLst>
                                      </p:cBhvr>
                                    </p:animRot>
                                    <p:animRot by="1500000">
                                      <p:cBhvr>
                                        <p:cTn id="28" dur="125" fill="hold">
                                          <p:stCondLst>
                                            <p:cond delay="375"/>
                                          </p:stCondLst>
                                        </p:cTn>
                                        <p:tgtEl>
                                          <p:spTgt spid="3">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8828" y="2489662"/>
            <a:ext cx="3330820" cy="4018797"/>
          </a:xfrm>
          <a:prstGeom prst="rect">
            <a:avLst/>
          </a:prstGeom>
          <a:ln w="57150">
            <a:solidFill>
              <a:schemeClr val="accent2">
                <a:lumMod val="50000"/>
              </a:schemeClr>
            </a:solidFill>
          </a:ln>
        </p:spPr>
      </p:pic>
      <p:sp>
        <p:nvSpPr>
          <p:cNvPr id="6" name="Éclair 5"/>
          <p:cNvSpPr/>
          <p:nvPr/>
        </p:nvSpPr>
        <p:spPr>
          <a:xfrm rot="4162877">
            <a:off x="6717185" y="1985351"/>
            <a:ext cx="673769" cy="694222"/>
          </a:xfrm>
          <a:prstGeom prst="lightningBol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Nuage 4"/>
          <p:cNvSpPr/>
          <p:nvPr/>
        </p:nvSpPr>
        <p:spPr>
          <a:xfrm>
            <a:off x="3417020" y="796141"/>
            <a:ext cx="5603992" cy="1544128"/>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3983864" y="1060373"/>
            <a:ext cx="4037162" cy="1015663"/>
          </a:xfrm>
          <a:prstGeom prst="rect">
            <a:avLst/>
          </a:prstGeom>
          <a:noFill/>
          <a:ln>
            <a:noFill/>
          </a:ln>
        </p:spPr>
        <p:txBody>
          <a:bodyPr wrap="square" rtlCol="0">
            <a:spAutoFit/>
          </a:bodyPr>
          <a:lstStyle/>
          <a:p>
            <a:pPr algn="ctr"/>
            <a:r>
              <a:rPr lang="fr-FR" sz="2000" i="1">
                <a:solidFill>
                  <a:schemeClr val="accent1">
                    <a:lumMod val="50000"/>
                  </a:schemeClr>
                </a:solidFill>
              </a:rPr>
              <a:t>Certe animus est Romae, nec usque libentius huius corpusculi sarcinam deposuero.</a:t>
            </a:r>
            <a:endParaRPr lang="fr-FR" sz="2000">
              <a:solidFill>
                <a:schemeClr val="accent1">
                  <a:lumMod val="50000"/>
                </a:schemeClr>
              </a:solidFill>
            </a:endParaRPr>
          </a:p>
        </p:txBody>
      </p:sp>
      <p:sp>
        <p:nvSpPr>
          <p:cNvPr id="8" name="ZoneTexte 7"/>
          <p:cNvSpPr txBox="1"/>
          <p:nvPr/>
        </p:nvSpPr>
        <p:spPr>
          <a:xfrm>
            <a:off x="349209" y="4499061"/>
            <a:ext cx="4054801" cy="2215991"/>
          </a:xfrm>
          <a:prstGeom prst="rect">
            <a:avLst/>
          </a:prstGeom>
          <a:noFill/>
        </p:spPr>
        <p:txBody>
          <a:bodyPr wrap="square" rtlCol="0">
            <a:spAutoFit/>
          </a:bodyPr>
          <a:lstStyle/>
          <a:p>
            <a:pPr algn="just"/>
            <a:r>
              <a:rPr lang="fr-FR" sz="1400">
                <a:solidFill>
                  <a:schemeClr val="accent4">
                    <a:lumMod val="20000"/>
                    <a:lumOff val="80000"/>
                  </a:schemeClr>
                </a:solidFill>
                <a:latin typeface="Apple Chancery" charset="0"/>
                <a:ea typeface="Apple Chancery" charset="0"/>
                <a:cs typeface="Apple Chancery" charset="0"/>
              </a:rPr>
              <a:t>« Je n’ai pas voulu me fixer dans la vie avant de voir l’Italie, et je l’ai fait alors que tous mes amis essayaient de m’en dissuader, au moment où j’allais avoir quarante ans. Outre les remarquables mérites de ce pays, ce qui m’y a plu c’est la simplicité de ce peuple, sa sobriété, sa courtoisie, sa franchise et son humanité, à tel point que j’aurais pu décider de m’y installer et d’y vieillir comme dans une seconde patrie. »</a:t>
            </a:r>
          </a:p>
          <a:p>
            <a:pPr algn="r"/>
            <a:r>
              <a:rPr lang="fr-FR" sz="1200" i="1">
                <a:solidFill>
                  <a:schemeClr val="accent4">
                    <a:lumMod val="20000"/>
                    <a:lumOff val="80000"/>
                  </a:schemeClr>
                </a:solidFill>
                <a:latin typeface="Apple Chancery" charset="0"/>
                <a:ea typeface="Apple Chancery" charset="0"/>
                <a:cs typeface="Apple Chancery" charset="0"/>
              </a:rPr>
              <a:t>Responsio ad Petri Cursii defensionem </a:t>
            </a:r>
            <a:r>
              <a:rPr lang="fr-FR" sz="1200">
                <a:solidFill>
                  <a:schemeClr val="accent4">
                    <a:lumMod val="20000"/>
                    <a:lumOff val="80000"/>
                  </a:schemeClr>
                </a:solidFill>
                <a:latin typeface="Apple Chancery" charset="0"/>
                <a:ea typeface="Apple Chancery" charset="0"/>
                <a:cs typeface="Apple Chancery" charset="0"/>
              </a:rPr>
              <a:t>(1535)</a:t>
            </a:r>
          </a:p>
        </p:txBody>
      </p:sp>
      <p:sp>
        <p:nvSpPr>
          <p:cNvPr id="9" name="Éclair 8"/>
          <p:cNvSpPr/>
          <p:nvPr/>
        </p:nvSpPr>
        <p:spPr>
          <a:xfrm>
            <a:off x="3572456" y="2909234"/>
            <a:ext cx="1829017" cy="733650"/>
          </a:xfrm>
          <a:prstGeom prst="lightningBol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987" y="1868938"/>
            <a:ext cx="3943072" cy="2373318"/>
          </a:xfrm>
          <a:prstGeom prst="rect">
            <a:avLst/>
          </a:prstGeom>
        </p:spPr>
      </p:pic>
      <p:sp>
        <p:nvSpPr>
          <p:cNvPr id="10" name="ZoneTexte 9"/>
          <p:cNvSpPr txBox="1"/>
          <p:nvPr/>
        </p:nvSpPr>
        <p:spPr>
          <a:xfrm>
            <a:off x="246773" y="235760"/>
            <a:ext cx="8712819" cy="461665"/>
          </a:xfrm>
          <a:prstGeom prst="rect">
            <a:avLst/>
          </a:prstGeom>
          <a:noFill/>
        </p:spPr>
        <p:txBody>
          <a:bodyPr wrap="square" rtlCol="0">
            <a:spAutoFit/>
          </a:bodyPr>
          <a:lstStyle/>
          <a:p>
            <a:pPr algn="ctr"/>
            <a:r>
              <a:rPr lang="fr-FR" sz="2400" b="1">
                <a:solidFill>
                  <a:schemeClr val="accent4">
                    <a:lumMod val="20000"/>
                    <a:lumOff val="80000"/>
                  </a:schemeClr>
                </a:solidFill>
              </a:rPr>
              <a:t>Érasme a pourtant conservé la nostalgie de l’Italie</a:t>
            </a:r>
          </a:p>
        </p:txBody>
      </p:sp>
    </p:spTree>
    <p:extLst>
      <p:ext uri="{BB962C8B-B14F-4D97-AF65-F5344CB8AC3E}">
        <p14:creationId xmlns:p14="http://schemas.microsoft.com/office/powerpoint/2010/main" val="2022276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300" y="177800"/>
            <a:ext cx="1661853" cy="1591733"/>
          </a:xfrm>
          <a:prstGeom prst="rect">
            <a:avLst/>
          </a:prstGeom>
        </p:spPr>
      </p:pic>
    </p:spTree>
    <p:extLst>
      <p:ext uri="{BB962C8B-B14F-4D97-AF65-F5344CB8AC3E}">
        <p14:creationId xmlns:p14="http://schemas.microsoft.com/office/powerpoint/2010/main" val="81370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615" y="1445355"/>
            <a:ext cx="3694771" cy="4809464"/>
          </a:xfrm>
          <a:prstGeom prst="rect">
            <a:avLst/>
          </a:prstGeom>
          <a:solidFill>
            <a:srgbClr val="000000">
              <a:shade val="95000"/>
            </a:srgbClr>
          </a:solidFill>
          <a:ln w="57150" cap="sq">
            <a:solidFill>
              <a:schemeClr val="accent2">
                <a:lumMod val="50000"/>
              </a:schemeClr>
            </a:solidFill>
            <a:miter lim="800000"/>
          </a:ln>
          <a:effectLst>
            <a:outerShdw blurRad="254000" dist="190500" dir="2700000" sy="90000" algn="bl" rotWithShape="0">
              <a:srgbClr val="000000">
                <a:alpha val="40000"/>
              </a:srgbClr>
            </a:outerShdw>
          </a:effectLst>
        </p:spPr>
      </p:pic>
      <p:sp>
        <p:nvSpPr>
          <p:cNvPr id="5" name="ZoneTexte 4"/>
          <p:cNvSpPr txBox="1"/>
          <p:nvPr/>
        </p:nvSpPr>
        <p:spPr>
          <a:xfrm>
            <a:off x="1992350" y="200723"/>
            <a:ext cx="3858323" cy="523220"/>
          </a:xfrm>
          <a:prstGeom prst="rect">
            <a:avLst/>
          </a:prstGeom>
          <a:noFill/>
        </p:spPr>
        <p:txBody>
          <a:bodyPr wrap="square" rtlCol="0">
            <a:spAutoFit/>
          </a:bodyPr>
          <a:lstStyle/>
          <a:p>
            <a:r>
              <a:rPr lang="fr-FR" sz="2800" b="1">
                <a:solidFill>
                  <a:schemeClr val="accent4">
                    <a:lumMod val="20000"/>
                    <a:lumOff val="80000"/>
                  </a:schemeClr>
                </a:solidFill>
              </a:rPr>
              <a:t>Les tribulations du jeune </a:t>
            </a:r>
          </a:p>
        </p:txBody>
      </p:sp>
      <p:sp>
        <p:nvSpPr>
          <p:cNvPr id="2" name="ZoneTexte 1"/>
          <p:cNvSpPr txBox="1"/>
          <p:nvPr/>
        </p:nvSpPr>
        <p:spPr>
          <a:xfrm>
            <a:off x="5724292" y="245026"/>
            <a:ext cx="1895391" cy="1200329"/>
          </a:xfrm>
          <a:prstGeom prst="rect">
            <a:avLst/>
          </a:prstGeom>
          <a:noFill/>
        </p:spPr>
        <p:txBody>
          <a:bodyPr wrap="none" rtlCol="0">
            <a:spAutoFit/>
          </a:bodyPr>
          <a:lstStyle/>
          <a:p>
            <a:r>
              <a:rPr lang="fr-FR" sz="2400" b="1" i="1">
                <a:solidFill>
                  <a:schemeClr val="accent4">
                    <a:lumMod val="20000"/>
                    <a:lumOff val="80000"/>
                  </a:schemeClr>
                </a:solidFill>
              </a:rPr>
              <a:t>Desiderius</a:t>
            </a:r>
          </a:p>
          <a:p>
            <a:r>
              <a:rPr lang="fr-FR" sz="2400" b="1" i="1">
                <a:solidFill>
                  <a:schemeClr val="accent4">
                    <a:lumMod val="20000"/>
                    <a:lumOff val="80000"/>
                  </a:schemeClr>
                </a:solidFill>
              </a:rPr>
              <a:t>Erasmus</a:t>
            </a:r>
          </a:p>
          <a:p>
            <a:r>
              <a:rPr lang="fr-FR" sz="2400" b="1" i="1">
                <a:solidFill>
                  <a:schemeClr val="accent4">
                    <a:lumMod val="20000"/>
                    <a:lumOff val="80000"/>
                  </a:schemeClr>
                </a:solidFill>
              </a:rPr>
              <a:t>Roterodamus</a:t>
            </a:r>
          </a:p>
        </p:txBody>
      </p:sp>
      <p:sp>
        <p:nvSpPr>
          <p:cNvPr id="3" name="ZoneTexte 2"/>
          <p:cNvSpPr txBox="1"/>
          <p:nvPr/>
        </p:nvSpPr>
        <p:spPr>
          <a:xfrm>
            <a:off x="4465824" y="1872216"/>
            <a:ext cx="4412326" cy="4278094"/>
          </a:xfrm>
          <a:prstGeom prst="rect">
            <a:avLst/>
          </a:prstGeom>
          <a:noFill/>
        </p:spPr>
        <p:txBody>
          <a:bodyPr wrap="square" rtlCol="0">
            <a:spAutoFit/>
          </a:bodyPr>
          <a:lstStyle/>
          <a:p>
            <a:r>
              <a:rPr lang="fr-FR" sz="1600">
                <a:solidFill>
                  <a:schemeClr val="accent4">
                    <a:lumMod val="20000"/>
                    <a:lumOff val="80000"/>
                  </a:schemeClr>
                </a:solidFill>
              </a:rPr>
              <a:t>• à 12 ans</a:t>
            </a:r>
          </a:p>
          <a:p>
            <a:r>
              <a:rPr lang="fr-FR" sz="1600">
                <a:solidFill>
                  <a:schemeClr val="accent4">
                    <a:lumMod val="20000"/>
                    <a:lumOff val="80000"/>
                  </a:schemeClr>
                </a:solidFill>
              </a:rPr>
              <a:t>il est élève à l’école latine de Deventer</a:t>
            </a:r>
          </a:p>
          <a:p>
            <a:endParaRPr lang="fr-FR" sz="1600">
              <a:solidFill>
                <a:schemeClr val="accent4">
                  <a:lumMod val="20000"/>
                  <a:lumOff val="80000"/>
                </a:schemeClr>
              </a:solidFill>
            </a:endParaRPr>
          </a:p>
          <a:p>
            <a:r>
              <a:rPr lang="fr-FR" sz="1600">
                <a:solidFill>
                  <a:schemeClr val="accent4">
                    <a:lumMod val="20000"/>
                    <a:lumOff val="80000"/>
                  </a:schemeClr>
                </a:solidFill>
              </a:rPr>
              <a:t>• à 18 ans</a:t>
            </a:r>
          </a:p>
          <a:p>
            <a:r>
              <a:rPr lang="fr-FR" sz="1600">
                <a:solidFill>
                  <a:schemeClr val="accent4">
                    <a:lumMod val="20000"/>
                    <a:lumOff val="80000"/>
                  </a:schemeClr>
                </a:solidFill>
              </a:rPr>
              <a:t>il devient moine au monastère de Stein</a:t>
            </a:r>
          </a:p>
          <a:p>
            <a:endParaRPr lang="fr-FR" sz="1600">
              <a:solidFill>
                <a:schemeClr val="accent4">
                  <a:lumMod val="20000"/>
                  <a:lumOff val="80000"/>
                </a:schemeClr>
              </a:solidFill>
            </a:endParaRPr>
          </a:p>
          <a:p>
            <a:r>
              <a:rPr lang="fr-FR" sz="1600">
                <a:solidFill>
                  <a:schemeClr val="accent4">
                    <a:lumMod val="20000"/>
                    <a:lumOff val="80000"/>
                  </a:schemeClr>
                </a:solidFill>
              </a:rPr>
              <a:t>• à 21 ans </a:t>
            </a:r>
          </a:p>
          <a:p>
            <a:r>
              <a:rPr lang="fr-FR" sz="1600">
                <a:solidFill>
                  <a:schemeClr val="accent4">
                    <a:lumMod val="20000"/>
                    <a:lumOff val="80000"/>
                  </a:schemeClr>
                </a:solidFill>
              </a:rPr>
              <a:t>il prononce ses vœux</a:t>
            </a:r>
          </a:p>
          <a:p>
            <a:endParaRPr lang="fr-FR" sz="1600">
              <a:solidFill>
                <a:schemeClr val="accent4">
                  <a:lumMod val="20000"/>
                  <a:lumOff val="80000"/>
                </a:schemeClr>
              </a:solidFill>
            </a:endParaRPr>
          </a:p>
          <a:p>
            <a:r>
              <a:rPr lang="fr-FR" sz="1600">
                <a:solidFill>
                  <a:schemeClr val="accent4">
                    <a:lumMod val="20000"/>
                    <a:lumOff val="80000"/>
                  </a:schemeClr>
                </a:solidFill>
              </a:rPr>
              <a:t>• à 25 ans </a:t>
            </a:r>
          </a:p>
          <a:p>
            <a:r>
              <a:rPr lang="fr-FR" sz="1600">
                <a:solidFill>
                  <a:schemeClr val="accent4">
                    <a:lumMod val="20000"/>
                    <a:lumOff val="80000"/>
                  </a:schemeClr>
                </a:solidFill>
              </a:rPr>
              <a:t>il est ordonné prêtre</a:t>
            </a:r>
          </a:p>
          <a:p>
            <a:endParaRPr lang="fr-FR" sz="1600">
              <a:solidFill>
                <a:schemeClr val="accent4">
                  <a:lumMod val="20000"/>
                  <a:lumOff val="80000"/>
                </a:schemeClr>
              </a:solidFill>
            </a:endParaRPr>
          </a:p>
          <a:p>
            <a:r>
              <a:rPr lang="fr-FR" sz="1600">
                <a:solidFill>
                  <a:schemeClr val="accent4">
                    <a:lumMod val="20000"/>
                    <a:lumOff val="80000"/>
                  </a:schemeClr>
                </a:solidFill>
              </a:rPr>
              <a:t>• à 26 ans</a:t>
            </a:r>
          </a:p>
          <a:p>
            <a:r>
              <a:rPr lang="fr-FR" sz="1600">
                <a:solidFill>
                  <a:schemeClr val="accent4">
                    <a:lumMod val="20000"/>
                    <a:lumOff val="80000"/>
                  </a:schemeClr>
                </a:solidFill>
              </a:rPr>
              <a:t>il est secrétaire de l’évêque de Cambrai </a:t>
            </a:r>
          </a:p>
          <a:p>
            <a:endParaRPr lang="fr-FR" sz="1600">
              <a:solidFill>
                <a:schemeClr val="accent4">
                  <a:lumMod val="20000"/>
                  <a:lumOff val="80000"/>
                </a:schemeClr>
              </a:solidFill>
            </a:endParaRPr>
          </a:p>
          <a:p>
            <a:r>
              <a:rPr lang="fr-FR" sz="1600">
                <a:solidFill>
                  <a:schemeClr val="accent4">
                    <a:lumMod val="20000"/>
                    <a:lumOff val="80000"/>
                  </a:schemeClr>
                </a:solidFill>
              </a:rPr>
              <a:t>• à 28 ans</a:t>
            </a:r>
          </a:p>
          <a:p>
            <a:r>
              <a:rPr lang="fr-FR" sz="1600">
                <a:solidFill>
                  <a:schemeClr val="accent4">
                    <a:lumMod val="20000"/>
                    <a:lumOff val="80000"/>
                  </a:schemeClr>
                </a:solidFill>
              </a:rPr>
              <a:t> il commence des études de théologie</a:t>
            </a:r>
          </a:p>
        </p:txBody>
      </p:sp>
    </p:spTree>
    <p:extLst>
      <p:ext uri="{BB962C8B-B14F-4D97-AF65-F5344CB8AC3E}">
        <p14:creationId xmlns:p14="http://schemas.microsoft.com/office/powerpoint/2010/main" val="95524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48683" y="245327"/>
            <a:ext cx="8720254" cy="523220"/>
          </a:xfrm>
          <a:prstGeom prst="rect">
            <a:avLst/>
          </a:prstGeom>
          <a:noFill/>
        </p:spPr>
        <p:txBody>
          <a:bodyPr wrap="square" rtlCol="0">
            <a:spAutoFit/>
          </a:bodyPr>
          <a:lstStyle/>
          <a:p>
            <a:pPr algn="ctr"/>
            <a:r>
              <a:rPr lang="fr-FR" sz="2800" b="1">
                <a:solidFill>
                  <a:schemeClr val="accent4">
                    <a:lumMod val="20000"/>
                    <a:lumOff val="80000"/>
                  </a:schemeClr>
                </a:solidFill>
              </a:rPr>
              <a:t>L’influence des écrits de Lorenzo Valla sur Érasme</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86" y="957003"/>
            <a:ext cx="3284314" cy="4464341"/>
          </a:xfrm>
          <a:prstGeom prst="rect">
            <a:avLst/>
          </a:prstGeom>
        </p:spPr>
      </p:pic>
      <p:sp>
        <p:nvSpPr>
          <p:cNvPr id="5" name="ZoneTexte 4"/>
          <p:cNvSpPr txBox="1"/>
          <p:nvPr/>
        </p:nvSpPr>
        <p:spPr>
          <a:xfrm>
            <a:off x="3658220" y="957004"/>
            <a:ext cx="5210717" cy="2923877"/>
          </a:xfrm>
          <a:prstGeom prst="rect">
            <a:avLst/>
          </a:prstGeom>
          <a:noFill/>
        </p:spPr>
        <p:txBody>
          <a:bodyPr wrap="square" rtlCol="0">
            <a:spAutoFit/>
          </a:bodyPr>
          <a:lstStyle/>
          <a:p>
            <a:r>
              <a:rPr lang="fr-FR" sz="1400">
                <a:solidFill>
                  <a:schemeClr val="accent4">
                    <a:lumMod val="20000"/>
                    <a:lumOff val="80000"/>
                  </a:schemeClr>
                </a:solidFill>
              </a:rPr>
              <a:t>QUELQUES ŒUVRES DE LORENZO VALLA (1405-1457) :</a:t>
            </a:r>
          </a:p>
          <a:p>
            <a:endParaRPr lang="fr-FR" sz="1400" i="1">
              <a:solidFill>
                <a:schemeClr val="accent4">
                  <a:lumMod val="20000"/>
                  <a:lumOff val="80000"/>
                </a:schemeClr>
              </a:solidFill>
            </a:endParaRPr>
          </a:p>
          <a:p>
            <a:r>
              <a:rPr lang="fr-FR" sz="1400" i="1">
                <a:solidFill>
                  <a:schemeClr val="accent4">
                    <a:lumMod val="20000"/>
                    <a:lumOff val="80000"/>
                  </a:schemeClr>
                </a:solidFill>
              </a:rPr>
              <a:t>•Elegantiae linguae latinae</a:t>
            </a:r>
          </a:p>
          <a:p>
            <a:r>
              <a:rPr lang="fr-FR" sz="1200">
                <a:solidFill>
                  <a:schemeClr val="accent4">
                    <a:lumMod val="20000"/>
                    <a:lumOff val="80000"/>
                  </a:schemeClr>
                </a:solidFill>
              </a:rPr>
              <a:t>         critique le latin jargonnant et veut un retour aux auteurs classiques</a:t>
            </a:r>
          </a:p>
          <a:p>
            <a:r>
              <a:rPr lang="fr-FR" sz="1400" i="1">
                <a:solidFill>
                  <a:schemeClr val="accent4">
                    <a:lumMod val="20000"/>
                    <a:lumOff val="80000"/>
                  </a:schemeClr>
                </a:solidFill>
              </a:rPr>
              <a:t>• Disputationes dialecticae</a:t>
            </a:r>
          </a:p>
          <a:p>
            <a:r>
              <a:rPr lang="fr-FR" sz="1200">
                <a:solidFill>
                  <a:schemeClr val="accent4">
                    <a:lumMod val="20000"/>
                    <a:lumOff val="80000"/>
                  </a:schemeClr>
                </a:solidFill>
              </a:rPr>
              <a:t>         critique Aristote et raille le fatras scolastique</a:t>
            </a:r>
          </a:p>
          <a:p>
            <a:r>
              <a:rPr lang="fr-FR" sz="1400" i="1">
                <a:solidFill>
                  <a:schemeClr val="accent4">
                    <a:lumMod val="20000"/>
                    <a:lumOff val="80000"/>
                  </a:schemeClr>
                </a:solidFill>
              </a:rPr>
              <a:t>• Adnotationes in Novum Testamentum</a:t>
            </a:r>
          </a:p>
          <a:p>
            <a:r>
              <a:rPr lang="fr-FR" sz="1200">
                <a:solidFill>
                  <a:schemeClr val="accent4">
                    <a:lumMod val="20000"/>
                    <a:lumOff val="80000"/>
                  </a:schemeClr>
                </a:solidFill>
              </a:rPr>
              <a:t>         montre que la Vulgate de saint Jérôme est pleine d’erreurs</a:t>
            </a:r>
          </a:p>
          <a:p>
            <a:r>
              <a:rPr lang="fr-FR" sz="1400" i="1">
                <a:solidFill>
                  <a:schemeClr val="accent4">
                    <a:lumMod val="20000"/>
                    <a:lumOff val="80000"/>
                  </a:schemeClr>
                </a:solidFill>
              </a:rPr>
              <a:t>•De falso credita et ementita Constantini Donatione</a:t>
            </a:r>
          </a:p>
          <a:p>
            <a:r>
              <a:rPr lang="fr-FR" sz="1200">
                <a:solidFill>
                  <a:schemeClr val="accent4">
                    <a:lumMod val="20000"/>
                    <a:lumOff val="80000"/>
                  </a:schemeClr>
                </a:solidFill>
              </a:rPr>
              <a:t>         démontre que la Donation de Constantin au pape Sylvestre est un faux</a:t>
            </a:r>
          </a:p>
          <a:p>
            <a:r>
              <a:rPr lang="fr-FR" sz="1400" i="1">
                <a:solidFill>
                  <a:schemeClr val="accent4">
                    <a:lumMod val="20000"/>
                    <a:lumOff val="80000"/>
                  </a:schemeClr>
                </a:solidFill>
              </a:rPr>
              <a:t>•De voluptate et vero bono</a:t>
            </a:r>
          </a:p>
          <a:p>
            <a:r>
              <a:rPr lang="fr-FR" sz="1200">
                <a:solidFill>
                  <a:schemeClr val="accent4">
                    <a:lumMod val="20000"/>
                    <a:lumOff val="80000"/>
                  </a:schemeClr>
                </a:solidFill>
              </a:rPr>
              <a:t>         critique la morale stoïcienne et soutient de la but de la vie est le plaisir</a:t>
            </a:r>
          </a:p>
          <a:p>
            <a:r>
              <a:rPr lang="fr-FR" sz="1400" i="1">
                <a:solidFill>
                  <a:schemeClr val="accent4">
                    <a:lumMod val="20000"/>
                    <a:lumOff val="80000"/>
                  </a:schemeClr>
                </a:solidFill>
              </a:rPr>
              <a:t>•De professione religiosorum</a:t>
            </a:r>
          </a:p>
          <a:p>
            <a:r>
              <a:rPr lang="fr-FR" sz="1200">
                <a:solidFill>
                  <a:schemeClr val="accent4">
                    <a:lumMod val="20000"/>
                    <a:lumOff val="80000"/>
                  </a:schemeClr>
                </a:solidFill>
              </a:rPr>
              <a:t>         critique l’institution monastique</a:t>
            </a: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0266" y="3840828"/>
            <a:ext cx="1917804" cy="2856304"/>
          </a:xfrm>
          <a:prstGeom prst="rect">
            <a:avLst/>
          </a:prstGeom>
        </p:spPr>
      </p:pic>
      <p:sp>
        <p:nvSpPr>
          <p:cNvPr id="7" name="ZoneTexte 6"/>
          <p:cNvSpPr txBox="1"/>
          <p:nvPr/>
        </p:nvSpPr>
        <p:spPr>
          <a:xfrm>
            <a:off x="3583154" y="6080779"/>
            <a:ext cx="3046245" cy="523220"/>
          </a:xfrm>
          <a:prstGeom prst="rect">
            <a:avLst/>
          </a:prstGeom>
          <a:noFill/>
        </p:spPr>
        <p:txBody>
          <a:bodyPr wrap="square" rtlCol="0">
            <a:spAutoFit/>
          </a:bodyPr>
          <a:lstStyle/>
          <a:p>
            <a:pPr algn="r"/>
            <a:r>
              <a:rPr lang="fr-FR" sz="1400">
                <a:solidFill>
                  <a:schemeClr val="accent4">
                    <a:lumMod val="20000"/>
                    <a:lumOff val="80000"/>
                  </a:schemeClr>
                </a:solidFill>
              </a:rPr>
              <a:t>Une des très nombreuses éditions </a:t>
            </a:r>
          </a:p>
          <a:p>
            <a:pPr algn="r"/>
            <a:r>
              <a:rPr lang="fr-FR" sz="1400">
                <a:solidFill>
                  <a:schemeClr val="accent4">
                    <a:lumMod val="20000"/>
                    <a:lumOff val="80000"/>
                  </a:schemeClr>
                </a:solidFill>
              </a:rPr>
              <a:t>de l’</a:t>
            </a:r>
            <a:r>
              <a:rPr lang="fr-FR" sz="1400" i="1">
                <a:solidFill>
                  <a:schemeClr val="accent4">
                    <a:lumMod val="20000"/>
                    <a:lumOff val="80000"/>
                  </a:schemeClr>
                </a:solidFill>
              </a:rPr>
              <a:t>Enchiridion</a:t>
            </a:r>
            <a:r>
              <a:rPr lang="fr-FR" sz="1400">
                <a:solidFill>
                  <a:schemeClr val="accent4">
                    <a:lumMod val="20000"/>
                    <a:lumOff val="80000"/>
                  </a:schemeClr>
                </a:solidFill>
              </a:rPr>
              <a:t> d’Érasme</a:t>
            </a:r>
          </a:p>
        </p:txBody>
      </p:sp>
    </p:spTree>
    <p:extLst>
      <p:ext uri="{BB962C8B-B14F-4D97-AF65-F5344CB8AC3E}">
        <p14:creationId xmlns:p14="http://schemas.microsoft.com/office/powerpoint/2010/main" val="163671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17756" y="245327"/>
            <a:ext cx="8036312" cy="461665"/>
          </a:xfrm>
          <a:prstGeom prst="rect">
            <a:avLst/>
          </a:prstGeom>
          <a:noFill/>
        </p:spPr>
        <p:txBody>
          <a:bodyPr wrap="square" rtlCol="0">
            <a:spAutoFit/>
          </a:bodyPr>
          <a:lstStyle/>
          <a:p>
            <a:pPr algn="ctr"/>
            <a:r>
              <a:rPr lang="fr-FR" sz="2400" b="1">
                <a:solidFill>
                  <a:schemeClr val="accent4">
                    <a:lumMod val="20000"/>
                    <a:lumOff val="80000"/>
                  </a:schemeClr>
                </a:solidFill>
              </a:rPr>
              <a:t>Érasme visite en Europe les sources de la culture</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56" y="1078366"/>
            <a:ext cx="3381794" cy="5326152"/>
          </a:xfrm>
          <a:prstGeom prst="rect">
            <a:avLst/>
          </a:prstGeom>
        </p:spPr>
      </p:pic>
      <p:sp>
        <p:nvSpPr>
          <p:cNvPr id="4" name="ZoneTexte 3"/>
          <p:cNvSpPr txBox="1"/>
          <p:nvPr/>
        </p:nvSpPr>
        <p:spPr>
          <a:xfrm>
            <a:off x="4958421" y="1150616"/>
            <a:ext cx="3719912" cy="2246769"/>
          </a:xfrm>
          <a:prstGeom prst="rect">
            <a:avLst/>
          </a:prstGeom>
          <a:noFill/>
        </p:spPr>
        <p:txBody>
          <a:bodyPr wrap="square" rtlCol="0">
            <a:spAutoFit/>
          </a:bodyPr>
          <a:lstStyle/>
          <a:p>
            <a:r>
              <a:rPr lang="fr-FR" sz="2000">
                <a:solidFill>
                  <a:schemeClr val="accent4">
                    <a:lumMod val="20000"/>
                    <a:lumOff val="80000"/>
                  </a:schemeClr>
                </a:solidFill>
              </a:rPr>
              <a:t>• Paris</a:t>
            </a:r>
          </a:p>
          <a:p>
            <a:endParaRPr lang="fr-FR" sz="2000">
              <a:solidFill>
                <a:schemeClr val="accent4">
                  <a:lumMod val="20000"/>
                  <a:lumOff val="80000"/>
                </a:schemeClr>
              </a:solidFill>
            </a:endParaRPr>
          </a:p>
          <a:p>
            <a:r>
              <a:rPr lang="fr-FR" sz="2000">
                <a:solidFill>
                  <a:schemeClr val="accent4">
                    <a:lumMod val="20000"/>
                    <a:lumOff val="80000"/>
                  </a:schemeClr>
                </a:solidFill>
              </a:rPr>
              <a:t>   • Oxford</a:t>
            </a:r>
          </a:p>
          <a:p>
            <a:endParaRPr lang="fr-FR" sz="2000">
              <a:solidFill>
                <a:schemeClr val="accent4">
                  <a:lumMod val="20000"/>
                  <a:lumOff val="80000"/>
                </a:schemeClr>
              </a:solidFill>
            </a:endParaRPr>
          </a:p>
          <a:p>
            <a:r>
              <a:rPr lang="fr-FR" sz="2000">
                <a:solidFill>
                  <a:schemeClr val="accent4">
                    <a:lumMod val="20000"/>
                    <a:lumOff val="80000"/>
                  </a:schemeClr>
                </a:solidFill>
              </a:rPr>
              <a:t>      • Louvain</a:t>
            </a:r>
          </a:p>
          <a:p>
            <a:endParaRPr lang="fr-FR" sz="2000">
              <a:solidFill>
                <a:schemeClr val="accent4">
                  <a:lumMod val="20000"/>
                  <a:lumOff val="80000"/>
                </a:schemeClr>
              </a:solidFill>
            </a:endParaRPr>
          </a:p>
          <a:p>
            <a:r>
              <a:rPr lang="fr-FR" sz="2000">
                <a:solidFill>
                  <a:schemeClr val="accent4">
                    <a:lumMod val="20000"/>
                    <a:lumOff val="80000"/>
                  </a:schemeClr>
                </a:solidFill>
              </a:rPr>
              <a:t>         • Orléans</a:t>
            </a: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901" y="4080933"/>
            <a:ext cx="4231925" cy="1597462"/>
          </a:xfrm>
          <a:prstGeom prst="rect">
            <a:avLst/>
          </a:prstGeom>
        </p:spPr>
      </p:pic>
      <p:sp>
        <p:nvSpPr>
          <p:cNvPr id="6" name="ZoneTexte 5"/>
          <p:cNvSpPr txBox="1"/>
          <p:nvPr/>
        </p:nvSpPr>
        <p:spPr>
          <a:xfrm>
            <a:off x="4658264" y="5863726"/>
            <a:ext cx="4364966" cy="738664"/>
          </a:xfrm>
          <a:prstGeom prst="rect">
            <a:avLst/>
          </a:prstGeom>
          <a:noFill/>
        </p:spPr>
        <p:txBody>
          <a:bodyPr wrap="square" rtlCol="0">
            <a:spAutoFit/>
          </a:bodyPr>
          <a:lstStyle/>
          <a:p>
            <a:pPr algn="ctr"/>
            <a:r>
              <a:rPr lang="fr-FR" sz="1400">
                <a:solidFill>
                  <a:srgbClr val="FFFF00"/>
                </a:solidFill>
              </a:rPr>
              <a:t>Dans un texte orléanais de 1517 est mentionné le passage d’Érasme à l’Université d’Orléans </a:t>
            </a:r>
          </a:p>
          <a:p>
            <a:pPr algn="ctr"/>
            <a:r>
              <a:rPr lang="fr-FR" sz="1400">
                <a:solidFill>
                  <a:srgbClr val="FFFF00"/>
                </a:solidFill>
              </a:rPr>
              <a:t>comme latiniste.</a:t>
            </a:r>
          </a:p>
        </p:txBody>
      </p:sp>
      <p:sp>
        <p:nvSpPr>
          <p:cNvPr id="7" name="Flèche vers le bas 6"/>
          <p:cNvSpPr/>
          <p:nvPr/>
        </p:nvSpPr>
        <p:spPr>
          <a:xfrm>
            <a:off x="6053667" y="3397385"/>
            <a:ext cx="292449" cy="5904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7112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34537" y="245327"/>
            <a:ext cx="8393151" cy="461665"/>
          </a:xfrm>
          <a:prstGeom prst="rect">
            <a:avLst/>
          </a:prstGeom>
          <a:noFill/>
        </p:spPr>
        <p:txBody>
          <a:bodyPr wrap="square" rtlCol="0">
            <a:spAutoFit/>
          </a:bodyPr>
          <a:lstStyle/>
          <a:p>
            <a:pPr algn="ctr"/>
            <a:r>
              <a:rPr lang="fr-FR" sz="2400" b="1">
                <a:solidFill>
                  <a:schemeClr val="accent4">
                    <a:lumMod val="20000"/>
                    <a:lumOff val="80000"/>
                  </a:schemeClr>
                </a:solidFill>
              </a:rPr>
              <a:t>Érasme trouve enfin la possibilité de partir pour l’Italie</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698" y="1662582"/>
            <a:ext cx="1537835" cy="4295686"/>
          </a:xfrm>
          <a:prstGeom prst="rect">
            <a:avLst/>
          </a:prstGeom>
        </p:spPr>
      </p:pic>
      <p:sp>
        <p:nvSpPr>
          <p:cNvPr id="4" name="ZoneTexte 3"/>
          <p:cNvSpPr txBox="1"/>
          <p:nvPr/>
        </p:nvSpPr>
        <p:spPr>
          <a:xfrm>
            <a:off x="739697" y="881292"/>
            <a:ext cx="4720824" cy="646331"/>
          </a:xfrm>
          <a:prstGeom prst="rect">
            <a:avLst/>
          </a:prstGeom>
          <a:noFill/>
        </p:spPr>
        <p:txBody>
          <a:bodyPr wrap="square" rtlCol="0">
            <a:spAutoFit/>
          </a:bodyPr>
          <a:lstStyle/>
          <a:p>
            <a:r>
              <a:rPr lang="fr-FR">
                <a:solidFill>
                  <a:schemeClr val="accent4">
                    <a:lumMod val="20000"/>
                    <a:lumOff val="80000"/>
                  </a:schemeClr>
                </a:solidFill>
              </a:rPr>
              <a:t>1- ANNA VAN BORSSELEN, </a:t>
            </a:r>
          </a:p>
          <a:p>
            <a:r>
              <a:rPr lang="fr-FR">
                <a:solidFill>
                  <a:schemeClr val="accent4">
                    <a:lumMod val="20000"/>
                    <a:lumOff val="80000"/>
                  </a:schemeClr>
                </a:solidFill>
              </a:rPr>
              <a:t>dame de Veere</a:t>
            </a:r>
          </a:p>
        </p:txBody>
      </p:sp>
      <p:sp>
        <p:nvSpPr>
          <p:cNvPr id="5" name="ZoneTexte 4"/>
          <p:cNvSpPr txBox="1"/>
          <p:nvPr/>
        </p:nvSpPr>
        <p:spPr>
          <a:xfrm>
            <a:off x="2750633" y="1817147"/>
            <a:ext cx="5977053" cy="2677656"/>
          </a:xfrm>
          <a:prstGeom prst="rect">
            <a:avLst/>
          </a:prstGeom>
          <a:noFill/>
        </p:spPr>
        <p:txBody>
          <a:bodyPr wrap="square" rtlCol="0">
            <a:spAutoFit/>
          </a:bodyPr>
          <a:lstStyle/>
          <a:p>
            <a:r>
              <a:rPr lang="fr-FR" sz="1400" i="1">
                <a:solidFill>
                  <a:schemeClr val="accent4">
                    <a:lumMod val="20000"/>
                    <a:lumOff val="80000"/>
                  </a:schemeClr>
                </a:solidFill>
              </a:rPr>
              <a:t>Duo quaedam pernecessaria jamdudum sentio,</a:t>
            </a:r>
          </a:p>
          <a:p>
            <a:r>
              <a:rPr lang="fr-FR" sz="1400" i="1">
                <a:solidFill>
                  <a:schemeClr val="accent4">
                    <a:lumMod val="20000"/>
                    <a:lumOff val="80000"/>
                  </a:schemeClr>
                </a:solidFill>
              </a:rPr>
              <a:t>alterum ut Italiam adeam, quo scilicet ex loci celebritate doctrinulae nostrae nonnihil auctoritatis acquiratur, </a:t>
            </a:r>
          </a:p>
          <a:p>
            <a:r>
              <a:rPr lang="fr-FR" sz="1400" i="1">
                <a:solidFill>
                  <a:schemeClr val="accent4">
                    <a:lumMod val="20000"/>
                    <a:lumOff val="80000"/>
                  </a:schemeClr>
                </a:solidFill>
              </a:rPr>
              <a:t>alterum ut Doctoris nomen mihi imponam,</a:t>
            </a:r>
          </a:p>
          <a:p>
            <a:r>
              <a:rPr lang="fr-FR" sz="1400" i="1">
                <a:solidFill>
                  <a:schemeClr val="accent4">
                    <a:lumMod val="20000"/>
                    <a:lumOff val="80000"/>
                  </a:schemeClr>
                </a:solidFill>
              </a:rPr>
              <a:t>ineptum quidem utrumque.</a:t>
            </a:r>
          </a:p>
          <a:p>
            <a:r>
              <a:rPr lang="fr-FR" sz="1400" i="1">
                <a:solidFill>
                  <a:schemeClr val="accent4">
                    <a:lumMod val="20000"/>
                    <a:lumOff val="80000"/>
                  </a:schemeClr>
                </a:solidFill>
              </a:rPr>
              <a:t> </a:t>
            </a:r>
          </a:p>
          <a:p>
            <a:r>
              <a:rPr lang="fr-FR" sz="1400" i="1">
                <a:solidFill>
                  <a:schemeClr val="accent4">
                    <a:lumMod val="20000"/>
                    <a:lumOff val="80000"/>
                  </a:schemeClr>
                </a:solidFill>
              </a:rPr>
              <a:t>Neque enim, ut inquit Horatius, statim animum mutant qui trans mare currunt, </a:t>
            </a:r>
          </a:p>
          <a:p>
            <a:r>
              <a:rPr lang="fr-FR" sz="1400" i="1">
                <a:solidFill>
                  <a:schemeClr val="accent4">
                    <a:lumMod val="20000"/>
                    <a:lumOff val="80000"/>
                  </a:schemeClr>
                </a:solidFill>
              </a:rPr>
              <a:t>neque me vel pilo doctiorem magni nominis umbra fecerit.</a:t>
            </a:r>
          </a:p>
          <a:p>
            <a:endParaRPr lang="fr-FR" sz="1400" i="1">
              <a:solidFill>
                <a:schemeClr val="accent4">
                  <a:lumMod val="20000"/>
                  <a:lumOff val="80000"/>
                </a:schemeClr>
              </a:solidFill>
            </a:endParaRPr>
          </a:p>
          <a:p>
            <a:r>
              <a:rPr lang="fr-FR" sz="1400" i="1">
                <a:solidFill>
                  <a:schemeClr val="accent4">
                    <a:lumMod val="20000"/>
                    <a:lumOff val="80000"/>
                  </a:schemeClr>
                </a:solidFill>
              </a:rPr>
              <a:t>Verum ut nunc tempora sunt ita morem geras, </a:t>
            </a:r>
          </a:p>
          <a:p>
            <a:r>
              <a:rPr lang="fr-FR" sz="1400" i="1">
                <a:solidFill>
                  <a:schemeClr val="accent4">
                    <a:lumMod val="20000"/>
                    <a:lumOff val="80000"/>
                  </a:schemeClr>
                </a:solidFill>
              </a:rPr>
              <a:t>quando nunc, non dicam vulgo, sed etiam iisqui doctrinae principatum tenent, nemo doctus videri potest nisi « Magister Noster » appelletur.</a:t>
            </a:r>
          </a:p>
        </p:txBody>
      </p:sp>
      <p:cxnSp>
        <p:nvCxnSpPr>
          <p:cNvPr id="7" name="Connecteur droit 6"/>
          <p:cNvCxnSpPr/>
          <p:nvPr/>
        </p:nvCxnSpPr>
        <p:spPr>
          <a:xfrm>
            <a:off x="2832409" y="4772722"/>
            <a:ext cx="581350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4624039" y="5328562"/>
            <a:ext cx="4021872" cy="646331"/>
          </a:xfrm>
          <a:prstGeom prst="rect">
            <a:avLst/>
          </a:prstGeom>
          <a:noFill/>
        </p:spPr>
        <p:txBody>
          <a:bodyPr wrap="square" rtlCol="0">
            <a:spAutoFit/>
          </a:bodyPr>
          <a:lstStyle/>
          <a:p>
            <a:r>
              <a:rPr lang="fr-FR">
                <a:solidFill>
                  <a:schemeClr val="accent4">
                    <a:lumMod val="20000"/>
                    <a:lumOff val="80000"/>
                  </a:schemeClr>
                </a:solidFill>
              </a:rPr>
              <a:t>2- Le génois BATTISTA BOERIO, </a:t>
            </a:r>
          </a:p>
          <a:p>
            <a:r>
              <a:rPr lang="fr-FR">
                <a:solidFill>
                  <a:schemeClr val="accent4">
                    <a:lumMod val="20000"/>
                    <a:lumOff val="80000"/>
                  </a:schemeClr>
                </a:solidFill>
              </a:rPr>
              <a:t>médecin du roi d’Angleterre Henri VII</a:t>
            </a:r>
          </a:p>
        </p:txBody>
      </p:sp>
      <p:sp>
        <p:nvSpPr>
          <p:cNvPr id="6" name="ZoneTexte 5"/>
          <p:cNvSpPr txBox="1"/>
          <p:nvPr/>
        </p:nvSpPr>
        <p:spPr>
          <a:xfrm>
            <a:off x="435309" y="6093227"/>
            <a:ext cx="2397100" cy="646331"/>
          </a:xfrm>
          <a:prstGeom prst="rect">
            <a:avLst/>
          </a:prstGeom>
          <a:noFill/>
        </p:spPr>
        <p:txBody>
          <a:bodyPr wrap="square" rtlCol="0">
            <a:spAutoFit/>
          </a:bodyPr>
          <a:lstStyle/>
          <a:p>
            <a:pPr algn="ctr"/>
            <a:r>
              <a:rPr lang="fr-FR" sz="1200">
                <a:solidFill>
                  <a:schemeClr val="accent4">
                    <a:lumMod val="20000"/>
                    <a:lumOff val="80000"/>
                  </a:schemeClr>
                </a:solidFill>
              </a:rPr>
              <a:t>Statue conçue pour la façade de l’hôtel de ville, déposée au Musée de Veere</a:t>
            </a:r>
          </a:p>
        </p:txBody>
      </p:sp>
    </p:spTree>
    <p:extLst>
      <p:ext uri="{BB962C8B-B14F-4D97-AF65-F5344CB8AC3E}">
        <p14:creationId xmlns:p14="http://schemas.microsoft.com/office/powerpoint/2010/main" val="163561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830" y="1328600"/>
            <a:ext cx="8034867" cy="5361978"/>
          </a:xfrm>
          <a:prstGeom prst="rect">
            <a:avLst/>
          </a:prstGeom>
        </p:spPr>
      </p:pic>
      <p:sp>
        <p:nvSpPr>
          <p:cNvPr id="2" name="ZoneTexte 1"/>
          <p:cNvSpPr txBox="1"/>
          <p:nvPr/>
        </p:nvSpPr>
        <p:spPr>
          <a:xfrm>
            <a:off x="96645" y="245327"/>
            <a:ext cx="8891238" cy="461665"/>
          </a:xfrm>
          <a:prstGeom prst="rect">
            <a:avLst/>
          </a:prstGeom>
          <a:noFill/>
        </p:spPr>
        <p:txBody>
          <a:bodyPr wrap="square" rtlCol="0">
            <a:spAutoFit/>
          </a:bodyPr>
          <a:lstStyle/>
          <a:p>
            <a:pPr algn="ctr"/>
            <a:r>
              <a:rPr lang="fr-FR" sz="2400" b="1">
                <a:solidFill>
                  <a:schemeClr val="accent4">
                    <a:lumMod val="20000"/>
                    <a:lumOff val="80000"/>
                  </a:schemeClr>
                </a:solidFill>
              </a:rPr>
              <a:t>Le voyage d’Érasme vers l’Italie</a:t>
            </a:r>
          </a:p>
        </p:txBody>
      </p:sp>
      <p:sp>
        <p:nvSpPr>
          <p:cNvPr id="4" name="ZoneTexte 3"/>
          <p:cNvSpPr txBox="1"/>
          <p:nvPr/>
        </p:nvSpPr>
        <p:spPr>
          <a:xfrm>
            <a:off x="96645" y="921354"/>
            <a:ext cx="8798101" cy="369332"/>
          </a:xfrm>
          <a:prstGeom prst="rect">
            <a:avLst/>
          </a:prstGeom>
          <a:noFill/>
        </p:spPr>
        <p:txBody>
          <a:bodyPr wrap="square" rtlCol="0">
            <a:spAutoFit/>
          </a:bodyPr>
          <a:lstStyle/>
          <a:p>
            <a:pPr algn="ctr"/>
            <a:r>
              <a:rPr lang="fr-FR">
                <a:solidFill>
                  <a:schemeClr val="accent4">
                    <a:lumMod val="20000"/>
                    <a:lumOff val="80000"/>
                  </a:schemeClr>
                </a:solidFill>
              </a:rPr>
              <a:t>–&gt; Paris –&gt; Orléans –&gt; Bourges – &gt; Moulins –&gt; Lyon –&gt; Mont-Genèvre –&gt; Turin</a:t>
            </a:r>
          </a:p>
        </p:txBody>
      </p:sp>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65139">
            <a:off x="2086350" y="2674108"/>
            <a:ext cx="1811282" cy="2196180"/>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1122">
            <a:off x="3204879" y="3046019"/>
            <a:ext cx="2401264" cy="2623381"/>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7972">
            <a:off x="4584619" y="3282622"/>
            <a:ext cx="4038497" cy="3347465"/>
          </a:xfrm>
          <a:prstGeom prst="rect">
            <a:avLst/>
          </a:prstGeom>
        </p:spPr>
      </p:pic>
    </p:spTree>
    <p:extLst>
      <p:ext uri="{BB962C8B-B14F-4D97-AF65-F5344CB8AC3E}">
        <p14:creationId xmlns:p14="http://schemas.microsoft.com/office/powerpoint/2010/main" val="105617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p:tgtEl>
                                          <p:spTgt spid="9"/>
                                        </p:tgtEl>
                                        <p:attrNameLst>
                                          <p:attrName>ppt_x</p:attrName>
                                        </p:attrNameLst>
                                      </p:cBhvr>
                                      <p:tavLst>
                                        <p:tav tm="0">
                                          <p:val>
                                            <p:strVal val="#ppt_x-#ppt_w*1.125000"/>
                                          </p:val>
                                        </p:tav>
                                        <p:tav tm="100000">
                                          <p:val>
                                            <p:strVal val="#ppt_x"/>
                                          </p:val>
                                        </p:tav>
                                      </p:tavLst>
                                    </p:anim>
                                    <p:animEffect transition="in" filter="wipe(right)">
                                      <p:cBhvr>
                                        <p:cTn id="8" dur="1000"/>
                                        <p:tgtEl>
                                          <p:spTgt spid="9"/>
                                        </p:tgtEl>
                                      </p:cBhvr>
                                    </p:animEffect>
                                  </p:childTnLst>
                                </p:cTn>
                              </p:par>
                            </p:childTnLst>
                          </p:cTn>
                        </p:par>
                        <p:par>
                          <p:cTn id="9" fill="hold">
                            <p:stCondLst>
                              <p:cond delay="1000"/>
                            </p:stCondLst>
                            <p:childTnLst>
                              <p:par>
                                <p:cTn id="10" presetID="12" presetClass="entr" presetSubtype="8"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p:tgtEl>
                                          <p:spTgt spid="11"/>
                                        </p:tgtEl>
                                        <p:attrNameLst>
                                          <p:attrName>ppt_x</p:attrName>
                                        </p:attrNameLst>
                                      </p:cBhvr>
                                      <p:tavLst>
                                        <p:tav tm="0">
                                          <p:val>
                                            <p:strVal val="#ppt_x-#ppt_w*1.125000"/>
                                          </p:val>
                                        </p:tav>
                                        <p:tav tm="100000">
                                          <p:val>
                                            <p:strVal val="#ppt_x"/>
                                          </p:val>
                                        </p:tav>
                                      </p:tavLst>
                                    </p:anim>
                                    <p:animEffect transition="in" filter="wipe(right)">
                                      <p:cBhvr>
                                        <p:cTn id="13" dur="1000"/>
                                        <p:tgtEl>
                                          <p:spTgt spid="11"/>
                                        </p:tgtEl>
                                      </p:cBhvr>
                                    </p:animEffect>
                                  </p:childTnLst>
                                </p:cTn>
                              </p:par>
                            </p:childTnLst>
                          </p:cTn>
                        </p:par>
                        <p:par>
                          <p:cTn id="14" fill="hold">
                            <p:stCondLst>
                              <p:cond delay="2000"/>
                            </p:stCondLst>
                            <p:childTnLst>
                              <p:par>
                                <p:cTn id="15" presetID="12" presetClass="entr" presetSubtype="8"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000"/>
                                        <p:tgtEl>
                                          <p:spTgt spid="10"/>
                                        </p:tgtEl>
                                        <p:attrNameLst>
                                          <p:attrName>ppt_x</p:attrName>
                                        </p:attrNameLst>
                                      </p:cBhvr>
                                      <p:tavLst>
                                        <p:tav tm="0">
                                          <p:val>
                                            <p:strVal val="#ppt_x-#ppt_w*1.125000"/>
                                          </p:val>
                                        </p:tav>
                                        <p:tav tm="100000">
                                          <p:val>
                                            <p:strVal val="#ppt_x"/>
                                          </p:val>
                                        </p:tav>
                                      </p:tavLst>
                                    </p:anim>
                                    <p:animEffect transition="in" filter="wipe(right)">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67" y="385233"/>
            <a:ext cx="9144000" cy="6099306"/>
          </a:xfrm>
          <a:prstGeom prst="rect">
            <a:avLst/>
          </a:prstGeom>
        </p:spPr>
      </p:pic>
      <p:sp>
        <p:nvSpPr>
          <p:cNvPr id="2" name="ZoneTexte 1"/>
          <p:cNvSpPr txBox="1"/>
          <p:nvPr/>
        </p:nvSpPr>
        <p:spPr>
          <a:xfrm>
            <a:off x="1137569" y="3968286"/>
            <a:ext cx="6987396" cy="2800767"/>
          </a:xfrm>
          <a:prstGeom prst="rect">
            <a:avLst/>
          </a:prstGeom>
          <a:noFill/>
          <a:effectLst>
            <a:outerShdw blurRad="50800" dist="76200" dir="2700000" algn="tl" rotWithShape="0">
              <a:prstClr val="black">
                <a:alpha val="40000"/>
              </a:prstClr>
            </a:outerShdw>
          </a:effectLst>
        </p:spPr>
        <p:txBody>
          <a:bodyPr wrap="square" rtlCol="0">
            <a:spAutoFit/>
          </a:bodyPr>
          <a:lstStyle/>
          <a:p>
            <a:pPr algn="ctr"/>
            <a:r>
              <a:rPr lang="fr-FR" sz="3200">
                <a:ln>
                  <a:solidFill>
                    <a:schemeClr val="tx1"/>
                  </a:solidFill>
                </a:ln>
                <a:solidFill>
                  <a:srgbClr val="FF0000"/>
                </a:solidFill>
              </a:rPr>
              <a:t>- II -</a:t>
            </a:r>
          </a:p>
          <a:p>
            <a:pPr algn="ctr"/>
            <a:r>
              <a:rPr lang="fr-FR" sz="3600" b="1">
                <a:ln w="12700">
                  <a:solidFill>
                    <a:schemeClr val="tx1"/>
                  </a:solidFill>
                </a:ln>
                <a:solidFill>
                  <a:srgbClr val="FF0000"/>
                </a:solidFill>
              </a:rPr>
              <a:t>DE TURIN À BOLOGNE </a:t>
            </a:r>
          </a:p>
          <a:p>
            <a:pPr algn="ctr"/>
            <a:r>
              <a:rPr lang="fr-FR" sz="3600" b="1">
                <a:ln w="12700">
                  <a:solidFill>
                    <a:schemeClr val="tx1"/>
                  </a:solidFill>
                </a:ln>
                <a:solidFill>
                  <a:srgbClr val="FF0000"/>
                </a:solidFill>
              </a:rPr>
              <a:t>ÉRASME N’A CONNU </a:t>
            </a:r>
          </a:p>
          <a:p>
            <a:pPr algn="ctr"/>
            <a:r>
              <a:rPr lang="fr-FR" sz="3600" b="1">
                <a:ln w="12700">
                  <a:solidFill>
                    <a:schemeClr val="tx1"/>
                  </a:solidFill>
                </a:ln>
                <a:solidFill>
                  <a:srgbClr val="FF0000"/>
                </a:solidFill>
              </a:rPr>
              <a:t>QUE DES MÉCOMPTES</a:t>
            </a:r>
          </a:p>
          <a:p>
            <a:pPr algn="ctr"/>
            <a:endParaRPr lang="fr-FR" sz="3600" b="1">
              <a:solidFill>
                <a:schemeClr val="accent4">
                  <a:lumMod val="20000"/>
                  <a:lumOff val="80000"/>
                </a:schemeClr>
              </a:solidFill>
            </a:endParaRPr>
          </a:p>
        </p:txBody>
      </p:sp>
      <p:sp>
        <p:nvSpPr>
          <p:cNvPr id="5" name="Triangle 4"/>
          <p:cNvSpPr/>
          <p:nvPr/>
        </p:nvSpPr>
        <p:spPr>
          <a:xfrm>
            <a:off x="3183466" y="2218266"/>
            <a:ext cx="304800" cy="26246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53301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0" accel="50000" decel="50000" fill="hold" grpId="0" nodeType="withEffect">
                                  <p:stCondLst>
                                    <p:cond delay="0"/>
                                  </p:stCondLst>
                                  <p:childTnLst>
                                    <p:animMotion origin="layout" path="M 2.77778E-7 7.40741E-7 L 2.77778E-7 7.40741E-7 C 0.00086 -0.00046 0.01093 -0.00555 0.01284 -0.00602 C 0.0184 -0.00764 0.01597 -0.00671 0.02031 -0.00856 C 0.02725 -0.01481 0.0184 -0.00741 0.02673 -0.01227 C 0.02777 -0.01273 0.02847 -0.01412 0.02951 -0.01481 C 0.03125 -0.01574 0.0335 -0.01574 0.03507 -0.01713 C 0.04323 -0.02454 0.03021 -0.01342 0.0434 -0.02222 C 0.04583 -0.02384 0.04809 -0.02616 0.05086 -0.02708 C 0.05347 -0.02801 0.05781 -0.02916 0.06007 -0.03079 C 0.06128 -0.03148 0.0625 -0.03264 0.06389 -0.03333 C 0.06614 -0.03449 0.06805 -0.03426 0.07031 -0.03565 C 0.07673 -0.04004 0.06909 -0.0368 0.07673 -0.03935 C 0.08472 -0.04653 0.07465 -0.03796 0.08229 -0.04305 C 0.08333 -0.04375 0.08402 -0.04491 0.08507 -0.0456 C 0.0868 -0.04653 0.08906 -0.04653 0.09062 -0.04815 C 0.096 -0.05278 0.0908 -0.04861 0.09618 -0.05185 C 0.09739 -0.05254 0.09861 -0.05347 0.1 -0.05416 C 0.10104 -0.05486 0.10243 -0.05486 0.10364 -0.05555 C 0.10625 -0.05694 0.10833 -0.05926 0.11111 -0.06041 C 0.11493 -0.06227 0.11284 -0.06134 0.11753 -0.06296 C 0.1184 -0.06366 0.11927 -0.06481 0.12031 -0.06528 C 0.12205 -0.06643 0.12586 -0.06782 0.12586 -0.06782 C 0.12673 -0.06852 0.1276 -0.06967 0.12864 -0.07037 C 0.13038 -0.07129 0.13246 -0.07129 0.1342 -0.07268 C 0.13854 -0.07662 0.13524 -0.0743 0.14062 -0.07639 C 0.14253 -0.07708 0.14427 -0.07824 0.14618 -0.07893 C 0.15034 -0.08032 0.15503 -0.08194 0.1592 -0.08264 C 0.16788 -0.08403 0.16423 -0.0831 0.17031 -0.08495 C 0.17152 -0.08472 0.17274 -0.08426 0.17396 -0.08379 C 0.175 -0.08356 0.17673 -0.08379 0.17673 -0.08264 C 0.1783 -0.06551 0.17795 -0.04815 0.17864 -0.03079 C 0.17864 -0.02824 0.17934 -0.02592 0.17951 -0.02338 C 0.17986 -0.02129 0.18038 -0.01273 0.18142 -0.00972 C 0.18385 -0.00208 0.18698 -0.00602 0.19444 -0.0037 C 0.19531 -0.00324 0.20573 7.40741E-7 0.20729 0.00139 C 0.21527 0.00834 0.20521 7.40741E-7 0.21284 0.00509 C 0.21389 0.00579 0.21458 0.00695 0.21562 0.00741 C 0.21649 0.0081 0.21753 0.0081 0.2184 0.0088 C 0.21944 0.00949 0.22014 0.01065 0.22118 0.01111 C 0.22291 0.01227 0.22517 0.01227 0.22673 0.01366 C 0.22777 0.01459 0.22847 0.01551 0.22951 0.01621 C 0.23125 0.01713 0.23507 0.01852 0.23507 0.01852 C 0.23889 0.02361 0.23472 0.01898 0.24062 0.02222 C 0.24166 0.02292 0.24236 0.02408 0.2434 0.02477 C 0.24496 0.0257 0.24652 0.02639 0.24809 0.02732 C 0.25052 0.02871 0.25295 0.03056 0.25555 0.03218 C 0.25677 0.0331 0.25798 0.03357 0.2592 0.03472 C 0.26007 0.03542 0.26111 0.03611 0.26198 0.03704 C 0.26267 0.03773 0.26302 0.03889 0.26389 0.03959 C 0.26562 0.04144 0.26944 0.04445 0.26944 0.04445 C 0.27048 0.04699 0.27135 0.04884 0.27309 0.0507 C 0.27482 0.05255 0.27673 0.05394 0.27864 0.05556 L 0.28142 0.0581 L 0.2842 0.06065 C 0.28507 0.06134 0.28593 0.0625 0.28698 0.06296 C 0.28889 0.06389 0.2908 0.06412 0.29253 0.06551 C 0.2934 0.06644 0.29427 0.06736 0.29531 0.06806 C 0.29705 0.06898 0.30086 0.07037 0.30086 0.07037 C 0.30694 0.07847 0.29548 0.06412 0.30833 0.07546 C 0.31111 0.07778 0.31146 0.07847 0.31475 0.08033 C 0.31562 0.08079 0.31666 0.08102 0.31753 0.08148 C 0.32083 0.08449 0.32118 0.08519 0.32586 0.08658 C 0.32899 0.08727 0.33107 0.08773 0.3342 0.08889 C 0.33507 0.08935 0.33611 0.08959 0.33698 0.09028 C 0.33802 0.09074 0.33889 0.09167 0.33975 0.09259 C 0.34045 0.09329 0.3408 0.09445 0.34166 0.09514 C 0.34236 0.09584 0.3434 0.09584 0.34444 0.0963 C 0.35156 0.10602 0.33958 0.09051 0.34896 0.10139 C 0.35468 0.1081 0.35156 0.10671 0.35729 0.10996 C 0.35816 0.11042 0.3592 0.11065 0.36007 0.11111 C 0.36111 0.11204 0.3618 0.11296 0.36284 0.11366 C 0.36406 0.11435 0.37031 0.11597 0.37118 0.11621 C 0.37239 0.1169 0.37361 0.11783 0.375 0.11852 C 0.37673 0.11968 0.37951 0.12037 0.38142 0.12107 C 0.38229 0.12176 0.38316 0.12292 0.3842 0.12361 C 0.38507 0.12408 0.38611 0.12431 0.38698 0.12477 C 0.38854 0.12546 0.3901 0.12616 0.39166 0.12732 C 0.39566 0.12986 0.39392 0.13125 0.4 0.13218 C 0.40225 0.13241 0.41354 0.1338 0.41666 0.13472 C 0.41909 0.13519 0.42152 0.13658 0.42396 0.13704 C 0.42586 0.1375 0.42777 0.13773 0.42951 0.13843 C 0.43298 0.13935 0.43142 0.14074 0.43333 0.13843 L 0.45 0.14954 " pathEditMode="relative" ptsTypes="AAAAAAAAAAAAAAAAAAAAAAAAAAAAAAAAAAAAAAAAAAAAAAAAAAAAAAAAAAAAAAAAAAAAAAAAAAAAAAAAAAAA">
                                      <p:cBhvr>
                                        <p:cTn id="6" dur="5000" fill="hold"/>
                                        <p:tgtEl>
                                          <p:spTgt spid="5"/>
                                        </p:tgtEl>
                                        <p:attrNameLst>
                                          <p:attrName>ppt_x</p:attrName>
                                          <p:attrName>ppt_y</p:attrName>
                                        </p:attrNameLst>
                                      </p:cBhvr>
                                    </p:animMotion>
                                  </p:childTnLst>
                                  <p:subTnLst>
                                    <p:set>
                                      <p:cBhvr override="childStyle">
                                        <p:cTn dur="1" fill="hold" display="0" masterRel="sameClick" afterEffect="1">
                                          <p:stCondLst>
                                            <p:cond evt="end" delay="0">
                                              <p:tn val="5"/>
                                            </p:cond>
                                          </p:stCondLst>
                                        </p:cTn>
                                        <p:tgtEl>
                                          <p:spTgt spid="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2794</TotalTime>
  <Words>1000</Words>
  <Application>Microsoft Macintosh PowerPoint</Application>
  <PresentationFormat>Présentation à l'écran (4:3)</PresentationFormat>
  <Paragraphs>194</Paragraphs>
  <Slides>35</Slides>
  <Notes>2</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35</vt:i4>
      </vt:variant>
    </vt:vector>
  </HeadingPairs>
  <TitlesOfParts>
    <vt:vector size="40" baseType="lpstr">
      <vt:lpstr>Apple Chancery</vt: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Utilisateur de Microsoft Office</cp:lastModifiedBy>
  <cp:revision>211</cp:revision>
  <dcterms:created xsi:type="dcterms:W3CDTF">2019-05-17T13:32:58Z</dcterms:created>
  <dcterms:modified xsi:type="dcterms:W3CDTF">2020-02-04T16:20:11Z</dcterms:modified>
</cp:coreProperties>
</file>