
<file path=[Content_Types].xml><?xml version="1.0" encoding="utf-8"?>
<Types xmlns="http://schemas.openxmlformats.org/package/2006/content-types">
  <Override PartName="/ppt/slides/slide18.xml" ContentType="application/vnd.openxmlformats-officedocument.presentationml.slide+xml"/>
  <Override PartName="/ppt/notesSlides/notesSlide4.xml" ContentType="application/vnd.openxmlformats-officedocument.presentationml.notes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Override PartName="/ppt/notesSlides/notesSlide9.xml" ContentType="application/vnd.openxmlformats-officedocument.presentationml.notesSlide+xml"/>
  <Default Extension="rels" ContentType="application/vnd.openxmlformats-package.relationships+xml"/>
  <Default Extension="jpeg" ContentType="image/jpeg"/>
  <Override PartName="/ppt/slides/slide10.xml" ContentType="application/vnd.openxmlformats-officedocument.presentationml.slide+xml"/>
  <Override PartName="/ppt/notesMasters/notesMaster1.xml" ContentType="application/vnd.openxmlformats-officedocument.presentationml.notesMaster+xml"/>
  <Override PartName="/ppt/slides/slide1.xml" ContentType="application/vnd.openxmlformats-officedocument.presentationml.slide+xml"/>
  <Override PartName="/ppt/slideLayouts/slideLayout5.xml" ContentType="application/vnd.openxmlformats-officedocument.presentationml.slideLayout+xml"/>
  <Override PartName="/docProps/app.xml" ContentType="application/vnd.openxmlformats-officedocument.extended-properties+xml"/>
  <Override PartName="/ppt/theme/theme2.xml" ContentType="application/vnd.openxmlformats-officedocument.theme+xml"/>
  <Override PartName="/ppt/slideLayouts/slideLayout1.xml" ContentType="application/vnd.openxmlformats-officedocument.presentationml.slideLayout+xml"/>
  <Override PartName="/ppt/slides/slide22.xml" ContentType="application/vnd.openxmlformats-officedocument.presentationml.slide+xml"/>
  <Default Extension="xml" ContentType="application/xml"/>
  <Override PartName="/ppt/slides/slide19.xml" ContentType="application/vnd.openxmlformats-officedocument.presentationml.slide+xml"/>
  <Override PartName="/ppt/notesSlides/notesSlide5.xml" ContentType="application/vnd.openxmlformats-officedocument.presentationml.notesSlide+xml"/>
  <Override PartName="/ppt/tableStyles.xml" ContentType="application/vnd.openxmlformats-officedocument.presentationml.tableStyles+xml"/>
  <Override PartName="/ppt/slides/slide15.xml" ContentType="application/vnd.openxmlformats-officedocument.presentationml.slide+xml"/>
  <Override PartName="/ppt/notesSlides/notesSlide1.xml" ContentType="application/vnd.openxmlformats-officedocument.presentationml.notesSlide+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Default Extension="png" ContentType="image/png"/>
  <Override PartName="/ppt/slideLayouts/slideLayout2.xml" ContentType="application/vnd.openxmlformats-officedocument.presentationml.slideLayout+xml"/>
  <Override PartName="/ppt/slides/slide23.xml" ContentType="application/vnd.openxmlformats-officedocument.presentationml.slide+xml"/>
  <Override PartName="/ppt/notesSlides/notesSlide6.xml" ContentType="application/vnd.openxmlformats-officedocument.presentationml.notesSlide+xml"/>
  <Override PartName="/ppt/slides/slide16.xml" ContentType="application/vnd.openxmlformats-officedocument.presentationml.slide+xml"/>
  <Override PartName="/ppt/notesSlides/notesSlide2.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Layouts/slideLayout3.xml" ContentType="application/vnd.openxmlformats-officedocument.presentationml.slideLayout+xml"/>
  <Override PartName="/ppt/slides/slide24.xml" ContentType="application/vnd.openxmlformats-officedocument.presentationml.slide+xml"/>
  <Override PartName="/ppt/slides/slide20.xml" ContentType="application/vnd.openxmlformats-officedocument.presentationml.slide+xml"/>
  <Override PartName="/ppt/notesSlides/notesSlide7.xml" ContentType="application/vnd.openxmlformats-officedocument.presentationml.notesSlide+xml"/>
  <Override PartName="/ppt/slides/slide17.xml" ContentType="application/vnd.openxmlformats-officedocument.presentationml.slide+xml"/>
  <Override PartName="/ppt/notesSlides/notesSlide3.xml" ContentType="application/vnd.openxmlformats-officedocument.presentationml.notesSlide+xml"/>
  <Override PartName="/ppt/slides/slide8.xml" ContentType="application/vnd.openxmlformats-officedocument.presentationml.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notesSlides/notesSlide8.xml" ContentType="application/vnd.openxmlformats-officedocument.presentationml.notesSlide+xml"/>
  <Override PartName="/ppt/slideLayouts/slideLayout4.xml" ContentType="application/vnd.openxmlformats-officedocument.presentationml.slideLayout+xml"/>
  <Override PartName="/ppt/slides/slide25.xml" ContentType="application/vnd.openxmlformats-officedocument.presentationml.slide+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8" r:id="rId1"/>
  </p:sldMasterIdLst>
  <p:notesMasterIdLst>
    <p:notesMasterId r:id="rId27"/>
  </p:notesMasterIdLst>
  <p:sldIdLst>
    <p:sldId id="256" r:id="rId2"/>
    <p:sldId id="285" r:id="rId3"/>
    <p:sldId id="259" r:id="rId4"/>
    <p:sldId id="261" r:id="rId5"/>
    <p:sldId id="287" r:id="rId6"/>
    <p:sldId id="264" r:id="rId7"/>
    <p:sldId id="300" r:id="rId8"/>
    <p:sldId id="301" r:id="rId9"/>
    <p:sldId id="290" r:id="rId10"/>
    <p:sldId id="291" r:id="rId11"/>
    <p:sldId id="292" r:id="rId12"/>
    <p:sldId id="293" r:id="rId13"/>
    <p:sldId id="296" r:id="rId14"/>
    <p:sldId id="298" r:id="rId15"/>
    <p:sldId id="294" r:id="rId16"/>
    <p:sldId id="275" r:id="rId17"/>
    <p:sldId id="295" r:id="rId18"/>
    <p:sldId id="303" r:id="rId19"/>
    <p:sldId id="297" r:id="rId20"/>
    <p:sldId id="273" r:id="rId21"/>
    <p:sldId id="274" r:id="rId22"/>
    <p:sldId id="266" r:id="rId23"/>
    <p:sldId id="302" r:id="rId24"/>
    <p:sldId id="286" r:id="rId25"/>
    <p:sldId id="284" r:id="rId26"/>
  </p:sldIdLst>
  <p:sldSz cx="9144000" cy="6858000" type="screen4x3"/>
  <p:notesSz cx="6858000" cy="9144000"/>
  <p:defaultTextStyle>
    <a:defPPr>
      <a:defRPr lang="fr-FR"/>
    </a:defPPr>
    <a:lvl1pPr algn="l" rtl="0" fontAlgn="base">
      <a:spcBef>
        <a:spcPct val="0"/>
      </a:spcBef>
      <a:spcAft>
        <a:spcPct val="0"/>
      </a:spcAft>
      <a:defRPr sz="2400" kern="1200">
        <a:solidFill>
          <a:schemeClr val="tx1"/>
        </a:solidFill>
        <a:latin typeface="Times New Roman" charset="0"/>
        <a:ea typeface="+mn-ea"/>
        <a:cs typeface="+mn-cs"/>
      </a:defRPr>
    </a:lvl1pPr>
    <a:lvl2pPr marL="457200" algn="l" rtl="0" fontAlgn="base">
      <a:spcBef>
        <a:spcPct val="0"/>
      </a:spcBef>
      <a:spcAft>
        <a:spcPct val="0"/>
      </a:spcAft>
      <a:defRPr sz="2400" kern="1200">
        <a:solidFill>
          <a:schemeClr val="tx1"/>
        </a:solidFill>
        <a:latin typeface="Times New Roman" charset="0"/>
        <a:ea typeface="+mn-ea"/>
        <a:cs typeface="+mn-cs"/>
      </a:defRPr>
    </a:lvl2pPr>
    <a:lvl3pPr marL="914400" algn="l" rtl="0" fontAlgn="base">
      <a:spcBef>
        <a:spcPct val="0"/>
      </a:spcBef>
      <a:spcAft>
        <a:spcPct val="0"/>
      </a:spcAft>
      <a:defRPr sz="2400" kern="1200">
        <a:solidFill>
          <a:schemeClr val="tx1"/>
        </a:solidFill>
        <a:latin typeface="Times New Roman" charset="0"/>
        <a:ea typeface="+mn-ea"/>
        <a:cs typeface="+mn-cs"/>
      </a:defRPr>
    </a:lvl3pPr>
    <a:lvl4pPr marL="1371600" algn="l" rtl="0" fontAlgn="base">
      <a:spcBef>
        <a:spcPct val="0"/>
      </a:spcBef>
      <a:spcAft>
        <a:spcPct val="0"/>
      </a:spcAft>
      <a:defRPr sz="2400" kern="1200">
        <a:solidFill>
          <a:schemeClr val="tx1"/>
        </a:solidFill>
        <a:latin typeface="Times New Roman" charset="0"/>
        <a:ea typeface="+mn-ea"/>
        <a:cs typeface="+mn-cs"/>
      </a:defRPr>
    </a:lvl4pPr>
    <a:lvl5pPr marL="1828800" algn="l" rtl="0" fontAlgn="base">
      <a:spcBef>
        <a:spcPct val="0"/>
      </a:spcBef>
      <a:spcAft>
        <a:spcPct val="0"/>
      </a:spcAft>
      <a:defRPr sz="2400" kern="1200">
        <a:solidFill>
          <a:schemeClr val="tx1"/>
        </a:solidFill>
        <a:latin typeface="Times New Roman" charset="0"/>
        <a:ea typeface="+mn-ea"/>
        <a:cs typeface="+mn-cs"/>
      </a:defRPr>
    </a:lvl5pPr>
    <a:lvl6pPr marL="2286000" algn="l" defTabSz="457200" rtl="0" eaLnBrk="1" latinLnBrk="0" hangingPunct="1">
      <a:defRPr sz="2400" kern="1200">
        <a:solidFill>
          <a:schemeClr val="tx1"/>
        </a:solidFill>
        <a:latin typeface="Times New Roman" charset="0"/>
        <a:ea typeface="+mn-ea"/>
        <a:cs typeface="+mn-cs"/>
      </a:defRPr>
    </a:lvl6pPr>
    <a:lvl7pPr marL="2743200" algn="l" defTabSz="457200" rtl="0" eaLnBrk="1" latinLnBrk="0" hangingPunct="1">
      <a:defRPr sz="2400" kern="1200">
        <a:solidFill>
          <a:schemeClr val="tx1"/>
        </a:solidFill>
        <a:latin typeface="Times New Roman" charset="0"/>
        <a:ea typeface="+mn-ea"/>
        <a:cs typeface="+mn-cs"/>
      </a:defRPr>
    </a:lvl7pPr>
    <a:lvl8pPr marL="3200400" algn="l" defTabSz="457200" rtl="0" eaLnBrk="1" latinLnBrk="0" hangingPunct="1">
      <a:defRPr sz="2400" kern="1200">
        <a:solidFill>
          <a:schemeClr val="tx1"/>
        </a:solidFill>
        <a:latin typeface="Times New Roman" charset="0"/>
        <a:ea typeface="+mn-ea"/>
        <a:cs typeface="+mn-cs"/>
      </a:defRPr>
    </a:lvl8pPr>
    <a:lvl9pPr marL="3657600" algn="l" defTabSz="457200" rtl="0" eaLnBrk="1" latinLnBrk="0" hangingPunct="1">
      <a:defRPr sz="2400"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webPr allowPng="1" organizeInFolders="0" useLongFilenames="0" imgSz="1024x768" encoding="macintosh"/>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howOutlineIcons="0">
    <p:restoredLeft sz="6180" autoAdjust="0"/>
    <p:restoredTop sz="90929"/>
  </p:normalViewPr>
  <p:slideViewPr>
    <p:cSldViewPr>
      <p:cViewPr varScale="1">
        <p:scale>
          <a:sx n="150" d="100"/>
          <a:sy n="150" d="100"/>
        </p:scale>
        <p:origin x="-1800" y="-10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notesMaster" Target="notesMasters/notesMaster1.xml"/><Relationship Id="rId28" Type="http://schemas.openxmlformats.org/officeDocument/2006/relationships/printerSettings" Target="printerSettings/printerSettings1.bin"/><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49D3EB33-1EA1-A44B-B0B8-CA7F942236D9}" type="datetimeFigureOut">
              <a:rPr lang="fr-FR"/>
              <a:pPr/>
              <a:t>28/10/10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fr-FR" noProof="0" smtClean="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F8E80A94-41A6-874B-B832-9996A3ECD053}" type="slidenum">
              <a:rPr lang="fr-FR"/>
              <a:pPr/>
              <a:t>‹#›</a:t>
            </a:fld>
            <a:endParaRPr lang="fr-F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8674"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28675" name="Espace réservé des commentaires 2"/>
          <p:cNvSpPr>
            <a:spLocks noGrp="1"/>
          </p:cNvSpPr>
          <p:nvPr>
            <p:ph type="body" idx="1"/>
          </p:nvPr>
        </p:nvSpPr>
        <p:spPr bwMode="auto">
          <a:noFill/>
        </p:spPr>
        <p:txBody>
          <a:bodyPr/>
          <a:lstStyle/>
          <a:p>
            <a:pPr eaLnBrk="1" hangingPunct="1">
              <a:spcBef>
                <a:spcPct val="0"/>
              </a:spcBef>
            </a:pPr>
            <a:endParaRPr lang="fr-FR"/>
          </a:p>
        </p:txBody>
      </p:sp>
      <p:sp>
        <p:nvSpPr>
          <p:cNvPr id="28676" name="Espace réservé du numéro de diapositive 3"/>
          <p:cNvSpPr>
            <a:spLocks noGrp="1"/>
          </p:cNvSpPr>
          <p:nvPr>
            <p:ph type="sldNum" sz="quarter" idx="5"/>
          </p:nvPr>
        </p:nvSpPr>
        <p:spPr bwMode="auto">
          <a:noFill/>
          <a:ln>
            <a:miter lim="800000"/>
            <a:headEnd/>
            <a:tailEnd/>
          </a:ln>
        </p:spPr>
        <p:txBody>
          <a:bodyPr/>
          <a:lstStyle/>
          <a:p>
            <a:fld id="{57126060-6D40-C74C-A7DF-F82F9E89B2D1}" type="slidenum">
              <a:rPr lang="fr-FR"/>
              <a:pPr/>
              <a:t>1</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9698"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29699" name="Espace réservé des commentaires 2"/>
          <p:cNvSpPr>
            <a:spLocks noGrp="1"/>
          </p:cNvSpPr>
          <p:nvPr>
            <p:ph type="body" idx="1"/>
          </p:nvPr>
        </p:nvSpPr>
        <p:spPr bwMode="auto">
          <a:noFill/>
        </p:spPr>
        <p:txBody>
          <a:bodyPr/>
          <a:lstStyle/>
          <a:p>
            <a:pPr eaLnBrk="1" hangingPunct="1">
              <a:spcBef>
                <a:spcPct val="0"/>
              </a:spcBef>
            </a:pPr>
            <a:endParaRPr lang="fr-FR"/>
          </a:p>
        </p:txBody>
      </p:sp>
      <p:sp>
        <p:nvSpPr>
          <p:cNvPr id="29700" name="Espace réservé du numéro de diapositive 3"/>
          <p:cNvSpPr>
            <a:spLocks noGrp="1"/>
          </p:cNvSpPr>
          <p:nvPr>
            <p:ph type="sldNum" sz="quarter" idx="5"/>
          </p:nvPr>
        </p:nvSpPr>
        <p:spPr bwMode="auto">
          <a:noFill/>
          <a:ln>
            <a:miter lim="800000"/>
            <a:headEnd/>
            <a:tailEnd/>
          </a:ln>
        </p:spPr>
        <p:txBody>
          <a:bodyPr/>
          <a:lstStyle/>
          <a:p>
            <a:fld id="{C28DB149-D552-4144-9228-5EACECFAEC45}" type="slidenum">
              <a:rPr lang="fr-FR"/>
              <a:pPr/>
              <a:t>3</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22"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30723" name="Espace réservé des commentaires 2"/>
          <p:cNvSpPr>
            <a:spLocks noGrp="1"/>
          </p:cNvSpPr>
          <p:nvPr>
            <p:ph type="body" idx="1"/>
          </p:nvPr>
        </p:nvSpPr>
        <p:spPr bwMode="auto">
          <a:noFill/>
        </p:spPr>
        <p:txBody>
          <a:bodyPr/>
          <a:lstStyle/>
          <a:p>
            <a:pPr eaLnBrk="1" hangingPunct="1">
              <a:spcBef>
                <a:spcPct val="0"/>
              </a:spcBef>
            </a:pPr>
            <a:endParaRPr lang="fr-FR"/>
          </a:p>
        </p:txBody>
      </p:sp>
      <p:sp>
        <p:nvSpPr>
          <p:cNvPr id="30724" name="Espace réservé du numéro de diapositive 3"/>
          <p:cNvSpPr>
            <a:spLocks noGrp="1"/>
          </p:cNvSpPr>
          <p:nvPr>
            <p:ph type="sldNum" sz="quarter" idx="5"/>
          </p:nvPr>
        </p:nvSpPr>
        <p:spPr bwMode="auto">
          <a:noFill/>
          <a:ln>
            <a:miter lim="800000"/>
            <a:headEnd/>
            <a:tailEnd/>
          </a:ln>
        </p:spPr>
        <p:txBody>
          <a:bodyPr/>
          <a:lstStyle/>
          <a:p>
            <a:fld id="{11B7C087-C3B7-EE46-8E61-CF6BF7B2AAC3}" type="slidenum">
              <a:rPr lang="fr-FR"/>
              <a:pPr/>
              <a:t>4</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1746"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31747" name="Espace réservé des commentaires 2"/>
          <p:cNvSpPr>
            <a:spLocks noGrp="1"/>
          </p:cNvSpPr>
          <p:nvPr>
            <p:ph type="body" idx="1"/>
          </p:nvPr>
        </p:nvSpPr>
        <p:spPr bwMode="auto">
          <a:noFill/>
        </p:spPr>
        <p:txBody>
          <a:bodyPr/>
          <a:lstStyle/>
          <a:p>
            <a:pPr eaLnBrk="1" hangingPunct="1">
              <a:spcBef>
                <a:spcPct val="0"/>
              </a:spcBef>
            </a:pPr>
            <a:endParaRPr lang="fr-FR"/>
          </a:p>
        </p:txBody>
      </p:sp>
      <p:sp>
        <p:nvSpPr>
          <p:cNvPr id="31748" name="Espace réservé du numéro de diapositive 3"/>
          <p:cNvSpPr>
            <a:spLocks noGrp="1"/>
          </p:cNvSpPr>
          <p:nvPr>
            <p:ph type="sldNum" sz="quarter" idx="5"/>
          </p:nvPr>
        </p:nvSpPr>
        <p:spPr bwMode="auto">
          <a:noFill/>
          <a:ln>
            <a:miter lim="800000"/>
            <a:headEnd/>
            <a:tailEnd/>
          </a:ln>
        </p:spPr>
        <p:txBody>
          <a:bodyPr/>
          <a:lstStyle/>
          <a:p>
            <a:fld id="{50E9015C-C6B6-F446-9C56-BA9E7F1C50FB}" type="slidenum">
              <a:rPr lang="fr-FR"/>
              <a:pPr/>
              <a:t>6</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2770"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32771" name="Espace réservé des commentaires 2"/>
          <p:cNvSpPr>
            <a:spLocks noGrp="1"/>
          </p:cNvSpPr>
          <p:nvPr>
            <p:ph type="body" idx="1"/>
          </p:nvPr>
        </p:nvSpPr>
        <p:spPr bwMode="auto">
          <a:noFill/>
        </p:spPr>
        <p:txBody>
          <a:bodyPr/>
          <a:lstStyle/>
          <a:p>
            <a:pPr eaLnBrk="1" hangingPunct="1">
              <a:spcBef>
                <a:spcPct val="0"/>
              </a:spcBef>
            </a:pPr>
            <a:endParaRPr lang="fr-FR"/>
          </a:p>
        </p:txBody>
      </p:sp>
      <p:sp>
        <p:nvSpPr>
          <p:cNvPr id="32772" name="Espace réservé du numéro de diapositive 3"/>
          <p:cNvSpPr>
            <a:spLocks noGrp="1"/>
          </p:cNvSpPr>
          <p:nvPr>
            <p:ph type="sldNum" sz="quarter" idx="5"/>
          </p:nvPr>
        </p:nvSpPr>
        <p:spPr bwMode="auto">
          <a:noFill/>
          <a:ln>
            <a:miter lim="800000"/>
            <a:headEnd/>
            <a:tailEnd/>
          </a:ln>
        </p:spPr>
        <p:txBody>
          <a:bodyPr/>
          <a:lstStyle/>
          <a:p>
            <a:fld id="{081EEE15-089C-E344-BD9D-898CE4058B4A}" type="slidenum">
              <a:rPr lang="fr-FR"/>
              <a:pPr/>
              <a:t>16</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33795" name="Espace réservé des commentaires 2"/>
          <p:cNvSpPr>
            <a:spLocks noGrp="1"/>
          </p:cNvSpPr>
          <p:nvPr>
            <p:ph type="body" idx="1"/>
          </p:nvPr>
        </p:nvSpPr>
        <p:spPr bwMode="auto">
          <a:noFill/>
        </p:spPr>
        <p:txBody>
          <a:bodyPr/>
          <a:lstStyle/>
          <a:p>
            <a:pPr eaLnBrk="1" hangingPunct="1">
              <a:spcBef>
                <a:spcPct val="0"/>
              </a:spcBef>
            </a:pPr>
            <a:endParaRPr lang="fr-FR"/>
          </a:p>
        </p:txBody>
      </p:sp>
      <p:sp>
        <p:nvSpPr>
          <p:cNvPr id="33796" name="Espace réservé du numéro de diapositive 3"/>
          <p:cNvSpPr>
            <a:spLocks noGrp="1"/>
          </p:cNvSpPr>
          <p:nvPr>
            <p:ph type="sldNum" sz="quarter" idx="5"/>
          </p:nvPr>
        </p:nvSpPr>
        <p:spPr bwMode="auto">
          <a:noFill/>
          <a:ln>
            <a:miter lim="800000"/>
            <a:headEnd/>
            <a:tailEnd/>
          </a:ln>
        </p:spPr>
        <p:txBody>
          <a:bodyPr/>
          <a:lstStyle/>
          <a:p>
            <a:fld id="{34192F6D-763A-5340-85DA-389348E3F620}" type="slidenum">
              <a:rPr lang="fr-FR"/>
              <a:pPr/>
              <a:t>20</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4818"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34819" name="Espace réservé des commentaires 2"/>
          <p:cNvSpPr>
            <a:spLocks noGrp="1"/>
          </p:cNvSpPr>
          <p:nvPr>
            <p:ph type="body" idx="1"/>
          </p:nvPr>
        </p:nvSpPr>
        <p:spPr bwMode="auto">
          <a:noFill/>
        </p:spPr>
        <p:txBody>
          <a:bodyPr/>
          <a:lstStyle/>
          <a:p>
            <a:pPr eaLnBrk="1" hangingPunct="1">
              <a:spcBef>
                <a:spcPct val="0"/>
              </a:spcBef>
            </a:pPr>
            <a:endParaRPr lang="fr-FR"/>
          </a:p>
        </p:txBody>
      </p:sp>
      <p:sp>
        <p:nvSpPr>
          <p:cNvPr id="34820" name="Espace réservé du numéro de diapositive 3"/>
          <p:cNvSpPr>
            <a:spLocks noGrp="1"/>
          </p:cNvSpPr>
          <p:nvPr>
            <p:ph type="sldNum" sz="quarter" idx="5"/>
          </p:nvPr>
        </p:nvSpPr>
        <p:spPr bwMode="auto">
          <a:noFill/>
          <a:ln>
            <a:miter lim="800000"/>
            <a:headEnd/>
            <a:tailEnd/>
          </a:ln>
        </p:spPr>
        <p:txBody>
          <a:bodyPr/>
          <a:lstStyle/>
          <a:p>
            <a:fld id="{AD787602-46FD-AF4F-9335-9D9A986CDFEF}" type="slidenum">
              <a:rPr lang="fr-FR"/>
              <a:pPr/>
              <a:t>21</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5842"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35843" name="Espace réservé des commentaires 2"/>
          <p:cNvSpPr>
            <a:spLocks noGrp="1"/>
          </p:cNvSpPr>
          <p:nvPr>
            <p:ph type="body" idx="1"/>
          </p:nvPr>
        </p:nvSpPr>
        <p:spPr bwMode="auto">
          <a:noFill/>
        </p:spPr>
        <p:txBody>
          <a:bodyPr/>
          <a:lstStyle/>
          <a:p>
            <a:pPr eaLnBrk="1" hangingPunct="1">
              <a:spcBef>
                <a:spcPct val="0"/>
              </a:spcBef>
            </a:pPr>
            <a:endParaRPr lang="fr-FR"/>
          </a:p>
        </p:txBody>
      </p:sp>
      <p:sp>
        <p:nvSpPr>
          <p:cNvPr id="35844" name="Espace réservé du numéro de diapositive 3"/>
          <p:cNvSpPr>
            <a:spLocks noGrp="1"/>
          </p:cNvSpPr>
          <p:nvPr>
            <p:ph type="sldNum" sz="quarter" idx="5"/>
          </p:nvPr>
        </p:nvSpPr>
        <p:spPr bwMode="auto">
          <a:noFill/>
          <a:ln>
            <a:miter lim="800000"/>
            <a:headEnd/>
            <a:tailEnd/>
          </a:ln>
        </p:spPr>
        <p:txBody>
          <a:bodyPr/>
          <a:lstStyle/>
          <a:p>
            <a:fld id="{8090C39E-A104-2F4A-BC1E-B83E06F0FEA2}" type="slidenum">
              <a:rPr lang="fr-FR"/>
              <a:pPr/>
              <a:t>22</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6866"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36867" name="Espace réservé des commentaires 2"/>
          <p:cNvSpPr>
            <a:spLocks noGrp="1"/>
          </p:cNvSpPr>
          <p:nvPr>
            <p:ph type="body" idx="1"/>
          </p:nvPr>
        </p:nvSpPr>
        <p:spPr bwMode="auto">
          <a:noFill/>
        </p:spPr>
        <p:txBody>
          <a:bodyPr/>
          <a:lstStyle/>
          <a:p>
            <a:pPr eaLnBrk="1" hangingPunct="1">
              <a:spcBef>
                <a:spcPct val="0"/>
              </a:spcBef>
            </a:pPr>
            <a:endParaRPr lang="fr-FR"/>
          </a:p>
        </p:txBody>
      </p:sp>
      <p:sp>
        <p:nvSpPr>
          <p:cNvPr id="36868" name="Espace réservé du numéro de diapositive 3"/>
          <p:cNvSpPr>
            <a:spLocks noGrp="1"/>
          </p:cNvSpPr>
          <p:nvPr>
            <p:ph type="sldNum" sz="quarter" idx="5"/>
          </p:nvPr>
        </p:nvSpPr>
        <p:spPr bwMode="auto">
          <a:noFill/>
          <a:ln>
            <a:miter lim="800000"/>
            <a:headEnd/>
            <a:tailEnd/>
          </a:ln>
        </p:spPr>
        <p:txBody>
          <a:bodyPr/>
          <a:lstStyle/>
          <a:p>
            <a:fld id="{C6AB0507-378F-8949-82AC-BB3D278B1BF1}" type="slidenum">
              <a:rPr lang="fr-FR"/>
              <a:pPr/>
              <a:t>23</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FR"/>
          </a:p>
        </p:txBody>
      </p:sp>
      <p:sp>
        <p:nvSpPr>
          <p:cNvPr id="4" name="Rectangle 4"/>
          <p:cNvSpPr>
            <a:spLocks noGrp="1" noChangeArrowheads="1"/>
          </p:cNvSpPr>
          <p:nvPr>
            <p:ph type="dt" sz="half" idx="10"/>
          </p:nvPr>
        </p:nvSpPr>
        <p:spPr>
          <a:ln/>
        </p:spPr>
        <p:txBody>
          <a:bodyPr/>
          <a:lstStyle>
            <a:lvl1pPr>
              <a:defRPr/>
            </a:lvl1pPr>
          </a:lstStyle>
          <a:p>
            <a:endParaRPr lang="fr-FR"/>
          </a:p>
        </p:txBody>
      </p:sp>
      <p:sp>
        <p:nvSpPr>
          <p:cNvPr id="5" name="Rectangle 5"/>
          <p:cNvSpPr>
            <a:spLocks noGrp="1" noChangeArrowheads="1"/>
          </p:cNvSpPr>
          <p:nvPr>
            <p:ph type="ftr" sz="quarter" idx="11"/>
          </p:nvPr>
        </p:nvSpPr>
        <p:spPr>
          <a:ln/>
        </p:spPr>
        <p:txBody>
          <a:bodyPr/>
          <a:lstStyle>
            <a:lvl1pPr>
              <a:defRPr/>
            </a:lvl1pPr>
          </a:lstStyle>
          <a:p>
            <a:endParaRPr lang="fr-FR"/>
          </a:p>
        </p:txBody>
      </p:sp>
      <p:sp>
        <p:nvSpPr>
          <p:cNvPr id="6" name="Rectangle 6"/>
          <p:cNvSpPr>
            <a:spLocks noGrp="1" noChangeArrowheads="1"/>
          </p:cNvSpPr>
          <p:nvPr>
            <p:ph type="sldNum" sz="quarter" idx="12"/>
          </p:nvPr>
        </p:nvSpPr>
        <p:spPr>
          <a:ln/>
        </p:spPr>
        <p:txBody>
          <a:bodyPr/>
          <a:lstStyle>
            <a:lvl1pPr>
              <a:defRPr/>
            </a:lvl1pPr>
          </a:lstStyle>
          <a:p>
            <a:fld id="{B84E1786-56D9-BB41-9481-EA01DC5CB25B}" type="slidenum">
              <a:rPr lang="fr-FR"/>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endParaRPr lang="fr-FR"/>
          </a:p>
        </p:txBody>
      </p:sp>
      <p:sp>
        <p:nvSpPr>
          <p:cNvPr id="5" name="Rectangle 5"/>
          <p:cNvSpPr>
            <a:spLocks noGrp="1" noChangeArrowheads="1"/>
          </p:cNvSpPr>
          <p:nvPr>
            <p:ph type="ftr" sz="quarter" idx="11"/>
          </p:nvPr>
        </p:nvSpPr>
        <p:spPr>
          <a:ln/>
        </p:spPr>
        <p:txBody>
          <a:bodyPr/>
          <a:lstStyle>
            <a:lvl1pPr>
              <a:defRPr/>
            </a:lvl1pPr>
          </a:lstStyle>
          <a:p>
            <a:endParaRPr lang="fr-FR"/>
          </a:p>
        </p:txBody>
      </p:sp>
      <p:sp>
        <p:nvSpPr>
          <p:cNvPr id="6" name="Rectangle 6"/>
          <p:cNvSpPr>
            <a:spLocks noGrp="1" noChangeArrowheads="1"/>
          </p:cNvSpPr>
          <p:nvPr>
            <p:ph type="sldNum" sz="quarter" idx="12"/>
          </p:nvPr>
        </p:nvSpPr>
        <p:spPr>
          <a:ln/>
        </p:spPr>
        <p:txBody>
          <a:bodyPr/>
          <a:lstStyle>
            <a:lvl1pPr>
              <a:defRPr/>
            </a:lvl1pPr>
          </a:lstStyle>
          <a:p>
            <a:fld id="{5C0F2E1C-5A10-AB4D-B28F-FD22F19B099E}" type="slidenum">
              <a:rPr lang="fr-FR"/>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15100" y="609600"/>
            <a:ext cx="1943100" cy="5486400"/>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685800" y="609600"/>
            <a:ext cx="5676900" cy="5486400"/>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endParaRPr lang="fr-FR"/>
          </a:p>
        </p:txBody>
      </p:sp>
      <p:sp>
        <p:nvSpPr>
          <p:cNvPr id="5" name="Rectangle 5"/>
          <p:cNvSpPr>
            <a:spLocks noGrp="1" noChangeArrowheads="1"/>
          </p:cNvSpPr>
          <p:nvPr>
            <p:ph type="ftr" sz="quarter" idx="11"/>
          </p:nvPr>
        </p:nvSpPr>
        <p:spPr>
          <a:ln/>
        </p:spPr>
        <p:txBody>
          <a:bodyPr/>
          <a:lstStyle>
            <a:lvl1pPr>
              <a:defRPr/>
            </a:lvl1pPr>
          </a:lstStyle>
          <a:p>
            <a:endParaRPr lang="fr-FR"/>
          </a:p>
        </p:txBody>
      </p:sp>
      <p:sp>
        <p:nvSpPr>
          <p:cNvPr id="6" name="Rectangle 6"/>
          <p:cNvSpPr>
            <a:spLocks noGrp="1" noChangeArrowheads="1"/>
          </p:cNvSpPr>
          <p:nvPr>
            <p:ph type="sldNum" sz="quarter" idx="12"/>
          </p:nvPr>
        </p:nvSpPr>
        <p:spPr>
          <a:ln/>
        </p:spPr>
        <p:txBody>
          <a:bodyPr/>
          <a:lstStyle>
            <a:lvl1pPr>
              <a:defRPr/>
            </a:lvl1pPr>
          </a:lstStyle>
          <a:p>
            <a:fld id="{FAC8A8BF-B09A-CC4B-AD8C-2E030168A156}" type="slidenum">
              <a:rPr lang="fr-FR"/>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endParaRPr lang="fr-FR"/>
          </a:p>
        </p:txBody>
      </p:sp>
      <p:sp>
        <p:nvSpPr>
          <p:cNvPr id="5" name="Rectangle 5"/>
          <p:cNvSpPr>
            <a:spLocks noGrp="1" noChangeArrowheads="1"/>
          </p:cNvSpPr>
          <p:nvPr>
            <p:ph type="ftr" sz="quarter" idx="11"/>
          </p:nvPr>
        </p:nvSpPr>
        <p:spPr>
          <a:ln/>
        </p:spPr>
        <p:txBody>
          <a:bodyPr/>
          <a:lstStyle>
            <a:lvl1pPr>
              <a:defRPr/>
            </a:lvl1pPr>
          </a:lstStyle>
          <a:p>
            <a:endParaRPr lang="fr-FR"/>
          </a:p>
        </p:txBody>
      </p:sp>
      <p:sp>
        <p:nvSpPr>
          <p:cNvPr id="6" name="Rectangle 6"/>
          <p:cNvSpPr>
            <a:spLocks noGrp="1" noChangeArrowheads="1"/>
          </p:cNvSpPr>
          <p:nvPr>
            <p:ph type="sldNum" sz="quarter" idx="12"/>
          </p:nvPr>
        </p:nvSpPr>
        <p:spPr>
          <a:ln/>
        </p:spPr>
        <p:txBody>
          <a:bodyPr/>
          <a:lstStyle>
            <a:lvl1pPr>
              <a:defRPr/>
            </a:lvl1pPr>
          </a:lstStyle>
          <a:p>
            <a:fld id="{44026E2D-1E60-884E-A233-4690F68B1310}" type="slidenum">
              <a:rPr lang="fr-FR"/>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4"/>
          <p:cNvSpPr>
            <a:spLocks noGrp="1" noChangeArrowheads="1"/>
          </p:cNvSpPr>
          <p:nvPr>
            <p:ph type="dt" sz="half" idx="10"/>
          </p:nvPr>
        </p:nvSpPr>
        <p:spPr>
          <a:ln/>
        </p:spPr>
        <p:txBody>
          <a:bodyPr/>
          <a:lstStyle>
            <a:lvl1pPr>
              <a:defRPr/>
            </a:lvl1pPr>
          </a:lstStyle>
          <a:p>
            <a:endParaRPr lang="fr-FR"/>
          </a:p>
        </p:txBody>
      </p:sp>
      <p:sp>
        <p:nvSpPr>
          <p:cNvPr id="5" name="Rectangle 5"/>
          <p:cNvSpPr>
            <a:spLocks noGrp="1" noChangeArrowheads="1"/>
          </p:cNvSpPr>
          <p:nvPr>
            <p:ph type="ftr" sz="quarter" idx="11"/>
          </p:nvPr>
        </p:nvSpPr>
        <p:spPr>
          <a:ln/>
        </p:spPr>
        <p:txBody>
          <a:bodyPr/>
          <a:lstStyle>
            <a:lvl1pPr>
              <a:defRPr/>
            </a:lvl1pPr>
          </a:lstStyle>
          <a:p>
            <a:endParaRPr lang="fr-FR"/>
          </a:p>
        </p:txBody>
      </p:sp>
      <p:sp>
        <p:nvSpPr>
          <p:cNvPr id="6" name="Rectangle 6"/>
          <p:cNvSpPr>
            <a:spLocks noGrp="1" noChangeArrowheads="1"/>
          </p:cNvSpPr>
          <p:nvPr>
            <p:ph type="sldNum" sz="quarter" idx="12"/>
          </p:nvPr>
        </p:nvSpPr>
        <p:spPr>
          <a:ln/>
        </p:spPr>
        <p:txBody>
          <a:bodyPr/>
          <a:lstStyle>
            <a:lvl1pPr>
              <a:defRPr/>
            </a:lvl1pPr>
          </a:lstStyle>
          <a:p>
            <a:fld id="{2049AAAA-AA57-804F-892F-3E634FBCC9EC}" type="slidenum">
              <a:rPr lang="fr-FR"/>
              <a:pPr/>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4"/>
          <p:cNvSpPr>
            <a:spLocks noGrp="1" noChangeArrowheads="1"/>
          </p:cNvSpPr>
          <p:nvPr>
            <p:ph type="dt" sz="half" idx="10"/>
          </p:nvPr>
        </p:nvSpPr>
        <p:spPr>
          <a:ln/>
        </p:spPr>
        <p:txBody>
          <a:bodyPr/>
          <a:lstStyle>
            <a:lvl1pPr>
              <a:defRPr/>
            </a:lvl1pPr>
          </a:lstStyle>
          <a:p>
            <a:endParaRPr lang="fr-FR"/>
          </a:p>
        </p:txBody>
      </p:sp>
      <p:sp>
        <p:nvSpPr>
          <p:cNvPr id="6" name="Rectangle 5"/>
          <p:cNvSpPr>
            <a:spLocks noGrp="1" noChangeArrowheads="1"/>
          </p:cNvSpPr>
          <p:nvPr>
            <p:ph type="ftr" sz="quarter" idx="11"/>
          </p:nvPr>
        </p:nvSpPr>
        <p:spPr>
          <a:ln/>
        </p:spPr>
        <p:txBody>
          <a:bodyPr/>
          <a:lstStyle>
            <a:lvl1pPr>
              <a:defRPr/>
            </a:lvl1pPr>
          </a:lstStyle>
          <a:p>
            <a:endParaRPr lang="fr-FR"/>
          </a:p>
        </p:txBody>
      </p:sp>
      <p:sp>
        <p:nvSpPr>
          <p:cNvPr id="7" name="Rectangle 6"/>
          <p:cNvSpPr>
            <a:spLocks noGrp="1" noChangeArrowheads="1"/>
          </p:cNvSpPr>
          <p:nvPr>
            <p:ph type="sldNum" sz="quarter" idx="12"/>
          </p:nvPr>
        </p:nvSpPr>
        <p:spPr>
          <a:ln/>
        </p:spPr>
        <p:txBody>
          <a:bodyPr/>
          <a:lstStyle>
            <a:lvl1pPr>
              <a:defRPr/>
            </a:lvl1pPr>
          </a:lstStyle>
          <a:p>
            <a:fld id="{C5E68EC3-7B09-134F-A64E-4870C979B762}" type="slidenum">
              <a:rPr lang="fr-FR"/>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4"/>
          <p:cNvSpPr>
            <a:spLocks noGrp="1" noChangeArrowheads="1"/>
          </p:cNvSpPr>
          <p:nvPr>
            <p:ph type="dt" sz="half" idx="10"/>
          </p:nvPr>
        </p:nvSpPr>
        <p:spPr>
          <a:ln/>
        </p:spPr>
        <p:txBody>
          <a:bodyPr/>
          <a:lstStyle>
            <a:lvl1pPr>
              <a:defRPr/>
            </a:lvl1pPr>
          </a:lstStyle>
          <a:p>
            <a:endParaRPr lang="fr-FR"/>
          </a:p>
        </p:txBody>
      </p:sp>
      <p:sp>
        <p:nvSpPr>
          <p:cNvPr id="8" name="Rectangle 5"/>
          <p:cNvSpPr>
            <a:spLocks noGrp="1" noChangeArrowheads="1"/>
          </p:cNvSpPr>
          <p:nvPr>
            <p:ph type="ftr" sz="quarter" idx="11"/>
          </p:nvPr>
        </p:nvSpPr>
        <p:spPr>
          <a:ln/>
        </p:spPr>
        <p:txBody>
          <a:bodyPr/>
          <a:lstStyle>
            <a:lvl1pPr>
              <a:defRPr/>
            </a:lvl1pPr>
          </a:lstStyle>
          <a:p>
            <a:endParaRPr lang="fr-FR"/>
          </a:p>
        </p:txBody>
      </p:sp>
      <p:sp>
        <p:nvSpPr>
          <p:cNvPr id="9" name="Rectangle 6"/>
          <p:cNvSpPr>
            <a:spLocks noGrp="1" noChangeArrowheads="1"/>
          </p:cNvSpPr>
          <p:nvPr>
            <p:ph type="sldNum" sz="quarter" idx="12"/>
          </p:nvPr>
        </p:nvSpPr>
        <p:spPr>
          <a:ln/>
        </p:spPr>
        <p:txBody>
          <a:bodyPr/>
          <a:lstStyle>
            <a:lvl1pPr>
              <a:defRPr/>
            </a:lvl1pPr>
          </a:lstStyle>
          <a:p>
            <a:fld id="{482E90DA-2881-F64E-A764-93A3DBBB9D6A}" type="slidenum">
              <a:rPr lang="fr-FR"/>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4"/>
          <p:cNvSpPr>
            <a:spLocks noGrp="1" noChangeArrowheads="1"/>
          </p:cNvSpPr>
          <p:nvPr>
            <p:ph type="dt" sz="half" idx="10"/>
          </p:nvPr>
        </p:nvSpPr>
        <p:spPr>
          <a:ln/>
        </p:spPr>
        <p:txBody>
          <a:bodyPr/>
          <a:lstStyle>
            <a:lvl1pPr>
              <a:defRPr/>
            </a:lvl1pPr>
          </a:lstStyle>
          <a:p>
            <a:endParaRPr lang="fr-FR"/>
          </a:p>
        </p:txBody>
      </p:sp>
      <p:sp>
        <p:nvSpPr>
          <p:cNvPr id="4" name="Rectangle 5"/>
          <p:cNvSpPr>
            <a:spLocks noGrp="1" noChangeArrowheads="1"/>
          </p:cNvSpPr>
          <p:nvPr>
            <p:ph type="ftr" sz="quarter" idx="11"/>
          </p:nvPr>
        </p:nvSpPr>
        <p:spPr>
          <a:ln/>
        </p:spPr>
        <p:txBody>
          <a:bodyPr/>
          <a:lstStyle>
            <a:lvl1pPr>
              <a:defRPr/>
            </a:lvl1pPr>
          </a:lstStyle>
          <a:p>
            <a:endParaRPr lang="fr-FR"/>
          </a:p>
        </p:txBody>
      </p:sp>
      <p:sp>
        <p:nvSpPr>
          <p:cNvPr id="5" name="Rectangle 6"/>
          <p:cNvSpPr>
            <a:spLocks noGrp="1" noChangeArrowheads="1"/>
          </p:cNvSpPr>
          <p:nvPr>
            <p:ph type="sldNum" sz="quarter" idx="12"/>
          </p:nvPr>
        </p:nvSpPr>
        <p:spPr>
          <a:ln/>
        </p:spPr>
        <p:txBody>
          <a:bodyPr/>
          <a:lstStyle>
            <a:lvl1pPr>
              <a:defRPr/>
            </a:lvl1pPr>
          </a:lstStyle>
          <a:p>
            <a:fld id="{7BC16D4B-A244-644A-9876-B09452CD625B}" type="slidenum">
              <a:rPr lang="fr-FR"/>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fr-FR"/>
          </a:p>
        </p:txBody>
      </p:sp>
      <p:sp>
        <p:nvSpPr>
          <p:cNvPr id="3" name="Rectangle 5"/>
          <p:cNvSpPr>
            <a:spLocks noGrp="1" noChangeArrowheads="1"/>
          </p:cNvSpPr>
          <p:nvPr>
            <p:ph type="ftr" sz="quarter" idx="11"/>
          </p:nvPr>
        </p:nvSpPr>
        <p:spPr>
          <a:ln/>
        </p:spPr>
        <p:txBody>
          <a:bodyPr/>
          <a:lstStyle>
            <a:lvl1pPr>
              <a:defRPr/>
            </a:lvl1pPr>
          </a:lstStyle>
          <a:p>
            <a:endParaRPr lang="fr-FR"/>
          </a:p>
        </p:txBody>
      </p:sp>
      <p:sp>
        <p:nvSpPr>
          <p:cNvPr id="4" name="Rectangle 6"/>
          <p:cNvSpPr>
            <a:spLocks noGrp="1" noChangeArrowheads="1"/>
          </p:cNvSpPr>
          <p:nvPr>
            <p:ph type="sldNum" sz="quarter" idx="12"/>
          </p:nvPr>
        </p:nvSpPr>
        <p:spPr>
          <a:ln/>
        </p:spPr>
        <p:txBody>
          <a:bodyPr/>
          <a:lstStyle>
            <a:lvl1pPr>
              <a:defRPr/>
            </a:lvl1pPr>
          </a:lstStyle>
          <a:p>
            <a:fld id="{ADA8E17D-971F-9442-AEDC-ABD42D6C7B2E}" type="slidenum">
              <a:rPr lang="fr-FR"/>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endParaRPr lang="fr-FR"/>
          </a:p>
        </p:txBody>
      </p:sp>
      <p:sp>
        <p:nvSpPr>
          <p:cNvPr id="6" name="Rectangle 5"/>
          <p:cNvSpPr>
            <a:spLocks noGrp="1" noChangeArrowheads="1"/>
          </p:cNvSpPr>
          <p:nvPr>
            <p:ph type="ftr" sz="quarter" idx="11"/>
          </p:nvPr>
        </p:nvSpPr>
        <p:spPr>
          <a:ln/>
        </p:spPr>
        <p:txBody>
          <a:bodyPr/>
          <a:lstStyle>
            <a:lvl1pPr>
              <a:defRPr/>
            </a:lvl1pPr>
          </a:lstStyle>
          <a:p>
            <a:endParaRPr lang="fr-FR"/>
          </a:p>
        </p:txBody>
      </p:sp>
      <p:sp>
        <p:nvSpPr>
          <p:cNvPr id="7" name="Rectangle 6"/>
          <p:cNvSpPr>
            <a:spLocks noGrp="1" noChangeArrowheads="1"/>
          </p:cNvSpPr>
          <p:nvPr>
            <p:ph type="sldNum" sz="quarter" idx="12"/>
          </p:nvPr>
        </p:nvSpPr>
        <p:spPr>
          <a:ln/>
        </p:spPr>
        <p:txBody>
          <a:bodyPr/>
          <a:lstStyle>
            <a:lvl1pPr>
              <a:defRPr/>
            </a:lvl1pPr>
          </a:lstStyle>
          <a:p>
            <a:fld id="{8E308F58-974A-BF48-8624-F6FA8F7890A4}" type="slidenum">
              <a:rPr lang="fr-FR"/>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endParaRPr lang="fr-FR"/>
          </a:p>
        </p:txBody>
      </p:sp>
      <p:sp>
        <p:nvSpPr>
          <p:cNvPr id="6" name="Rectangle 5"/>
          <p:cNvSpPr>
            <a:spLocks noGrp="1" noChangeArrowheads="1"/>
          </p:cNvSpPr>
          <p:nvPr>
            <p:ph type="ftr" sz="quarter" idx="11"/>
          </p:nvPr>
        </p:nvSpPr>
        <p:spPr>
          <a:ln/>
        </p:spPr>
        <p:txBody>
          <a:bodyPr/>
          <a:lstStyle>
            <a:lvl1pPr>
              <a:defRPr/>
            </a:lvl1pPr>
          </a:lstStyle>
          <a:p>
            <a:endParaRPr lang="fr-FR"/>
          </a:p>
        </p:txBody>
      </p:sp>
      <p:sp>
        <p:nvSpPr>
          <p:cNvPr id="7" name="Rectangle 6"/>
          <p:cNvSpPr>
            <a:spLocks noGrp="1" noChangeArrowheads="1"/>
          </p:cNvSpPr>
          <p:nvPr>
            <p:ph type="sldNum" sz="quarter" idx="12"/>
          </p:nvPr>
        </p:nvSpPr>
        <p:spPr>
          <a:ln/>
        </p:spPr>
        <p:txBody>
          <a:bodyPr/>
          <a:lstStyle>
            <a:lvl1pPr>
              <a:defRPr/>
            </a:lvl1pPr>
          </a:lstStyle>
          <a:p>
            <a:fld id="{EE823C80-F8A8-A944-9443-F967A6A63112}" type="slidenum">
              <a:rPr lang="fr-FR"/>
              <a:pPr/>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a:t>Cliquez pour modifier le style du titre du masque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fr-F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fr-F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899D50D-03A1-6E43-87D2-6AA204C1B82C}" type="slidenum">
              <a:rPr lang="fr-FR"/>
              <a:pPr/>
              <a:t>‹#›</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image" Target="../media/image2.jpe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 Id="rId3" Type="http://schemas.openxmlformats.org/officeDocument/2006/relationships/image" Target="../media/image10.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 Id="rId3" Type="http://schemas.openxmlformats.org/officeDocument/2006/relationships/image" Target="../media/image13.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 Id="rId3" Type="http://schemas.openxmlformats.org/officeDocument/2006/relationships/image" Target="../media/image14.jpe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 Id="rId3" Type="http://schemas.openxmlformats.org/officeDocument/2006/relationships/image" Target="../media/image15.jpe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6.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5.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755650" y="3644900"/>
            <a:ext cx="7772400" cy="1143000"/>
          </a:xfrm>
        </p:spPr>
        <p:txBody>
          <a:bodyPr/>
          <a:lstStyle/>
          <a:p>
            <a:pPr eaLnBrk="1" hangingPunct="1"/>
            <a:r>
              <a:rPr lang="fr-FR" sz="5400" b="1"/>
              <a:t>La gastronomie</a:t>
            </a:r>
            <a:br>
              <a:rPr lang="fr-FR" sz="5400" b="1"/>
            </a:br>
            <a:r>
              <a:rPr lang="fr-FR" sz="5400" b="1"/>
              <a:t>de l’Italie du Sud</a:t>
            </a:r>
          </a:p>
        </p:txBody>
      </p:sp>
      <p:sp>
        <p:nvSpPr>
          <p:cNvPr id="2051" name="Text Box 5"/>
          <p:cNvSpPr txBox="1">
            <a:spLocks noChangeArrowheads="1"/>
          </p:cNvSpPr>
          <p:nvPr/>
        </p:nvSpPr>
        <p:spPr bwMode="auto">
          <a:xfrm>
            <a:off x="2819400" y="6400800"/>
            <a:ext cx="6096000" cy="336550"/>
          </a:xfrm>
          <a:prstGeom prst="rect">
            <a:avLst/>
          </a:prstGeom>
          <a:noFill/>
          <a:ln w="9525">
            <a:noFill/>
            <a:miter lim="800000"/>
            <a:headEnd/>
            <a:tailEnd/>
          </a:ln>
        </p:spPr>
        <p:txBody>
          <a:bodyPr>
            <a:prstTxWarp prst="textNoShape">
              <a:avLst/>
            </a:prstTxWarp>
            <a:spAutoFit/>
          </a:bodyPr>
          <a:lstStyle/>
          <a:p>
            <a:pPr>
              <a:spcBef>
                <a:spcPct val="50000"/>
              </a:spcBef>
            </a:pPr>
            <a:r>
              <a:rPr lang="fr-FR" sz="1600" b="1"/>
              <a:t>Isabelle Hassler -  19  octobre 2010</a:t>
            </a:r>
          </a:p>
        </p:txBody>
      </p:sp>
      <p:sp>
        <p:nvSpPr>
          <p:cNvPr id="2052" name="Sous-titre 4"/>
          <p:cNvSpPr>
            <a:spLocks noGrp="1"/>
          </p:cNvSpPr>
          <p:nvPr>
            <p:ph type="subTitle" idx="1"/>
          </p:nvPr>
        </p:nvSpPr>
        <p:spPr/>
        <p:txBody>
          <a:bodyPr/>
          <a:lstStyle/>
          <a:p>
            <a:r>
              <a:rPr lang="fr-FR"/>
              <a:t>  </a:t>
            </a:r>
          </a:p>
        </p:txBody>
      </p:sp>
      <p:pic>
        <p:nvPicPr>
          <p:cNvPr id="6" name="Image 5" descr="agrumes.jpg"/>
          <p:cNvPicPr>
            <a:picLocks noChangeAspect="1"/>
          </p:cNvPicPr>
          <p:nvPr/>
        </p:nvPicPr>
        <p:blipFill>
          <a:blip r:embed="rId3" cstate="screen"/>
          <a:stretch>
            <a:fillRect/>
          </a:stretch>
        </p:blipFill>
        <p:spPr>
          <a:xfrm>
            <a:off x="251520" y="332656"/>
            <a:ext cx="2784309" cy="2088232"/>
          </a:xfrm>
          <a:prstGeom prst="rect">
            <a:avLst/>
          </a:prstGeom>
          <a:ln>
            <a:noFill/>
          </a:ln>
          <a:effectLst>
            <a:softEdge rad="112500"/>
          </a:effectLst>
        </p:spPr>
      </p:pic>
      <p:pic>
        <p:nvPicPr>
          <p:cNvPr id="8" name="Image 7" descr="decor6.JPG"/>
          <p:cNvPicPr>
            <a:picLocks noChangeAspect="1"/>
          </p:cNvPicPr>
          <p:nvPr/>
        </p:nvPicPr>
        <p:blipFill>
          <a:blip r:embed="rId4" cstate="screen"/>
          <a:stretch>
            <a:fillRect/>
          </a:stretch>
        </p:blipFill>
        <p:spPr>
          <a:xfrm>
            <a:off x="6732240" y="116632"/>
            <a:ext cx="2211710" cy="2948947"/>
          </a:xfrm>
          <a:prstGeom prst="rect">
            <a:avLst/>
          </a:prstGeom>
          <a:ln>
            <a:noFill/>
          </a:ln>
          <a:effectLst>
            <a:softEdge rad="112500"/>
          </a:effectLst>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266" name="Titre 1"/>
          <p:cNvSpPr>
            <a:spLocks noGrp="1"/>
          </p:cNvSpPr>
          <p:nvPr>
            <p:ph type="title"/>
          </p:nvPr>
        </p:nvSpPr>
        <p:spPr/>
        <p:txBody>
          <a:bodyPr/>
          <a:lstStyle/>
          <a:p>
            <a:r>
              <a:rPr lang="fr-FR"/>
              <a:t>La pizza</a:t>
            </a:r>
          </a:p>
        </p:txBody>
      </p:sp>
      <p:sp>
        <p:nvSpPr>
          <p:cNvPr id="11267" name="Espace réservé du contenu 2"/>
          <p:cNvSpPr>
            <a:spLocks noGrp="1"/>
          </p:cNvSpPr>
          <p:nvPr>
            <p:ph idx="1"/>
          </p:nvPr>
        </p:nvSpPr>
        <p:spPr/>
        <p:txBody>
          <a:bodyPr/>
          <a:lstStyle/>
          <a:p>
            <a:r>
              <a:rPr lang="fr-FR"/>
              <a:t>Au départ, elle est roulée et c’est le casse-croûte des dockers du port de Naples</a:t>
            </a:r>
          </a:p>
          <a:p>
            <a:r>
              <a:rPr lang="fr-FR"/>
              <a:t>A la fin du XIXè siècle, Marguerite de Savoie popularise la version ‘vert blanc rouge’ (basilic, mozzarella, tomate)</a:t>
            </a:r>
          </a:p>
          <a:p>
            <a:r>
              <a:rPr lang="fr-FR"/>
              <a:t>Aujourd’hui, les français consomment plus de pizze que les italiens, mais ce ne sont pas les mêmes!!</a:t>
            </a: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2290" name="Titre 1"/>
          <p:cNvSpPr>
            <a:spLocks noGrp="1"/>
          </p:cNvSpPr>
          <p:nvPr>
            <p:ph type="title"/>
          </p:nvPr>
        </p:nvSpPr>
        <p:spPr>
          <a:xfrm>
            <a:off x="755650" y="188913"/>
            <a:ext cx="7772400" cy="1143000"/>
          </a:xfrm>
        </p:spPr>
        <p:txBody>
          <a:bodyPr/>
          <a:lstStyle/>
          <a:p>
            <a:r>
              <a:rPr lang="fr-FR"/>
              <a:t>La mozzarella</a:t>
            </a:r>
          </a:p>
        </p:txBody>
      </p:sp>
      <p:sp>
        <p:nvSpPr>
          <p:cNvPr id="12291" name="Espace réservé du contenu 2"/>
          <p:cNvSpPr>
            <a:spLocks noGrp="1"/>
          </p:cNvSpPr>
          <p:nvPr>
            <p:ph idx="1"/>
          </p:nvPr>
        </p:nvSpPr>
        <p:spPr>
          <a:xfrm>
            <a:off x="323850" y="1484313"/>
            <a:ext cx="8134350" cy="4611687"/>
          </a:xfrm>
        </p:spPr>
        <p:txBody>
          <a:bodyPr/>
          <a:lstStyle/>
          <a:p>
            <a:r>
              <a:rPr lang="fr-FR"/>
              <a:t> </a:t>
            </a:r>
            <a:r>
              <a:rPr lang="fr-FR" sz="2800"/>
              <a:t>Les buffles ont été introduits au VIIè siècle en Sicile par les Arabes. Les rois normands les font passer en Italie du Sud vers l’an 1000. Première mention de fromage au lait de bufflonne au XIIè. La mozzarella se développe dans le sud à partir du XVIIIè</a:t>
            </a:r>
          </a:p>
          <a:p>
            <a:r>
              <a:rPr lang="fr-FR" sz="2800"/>
              <a:t>La mozzarella di bufala Campana, fromage frais à pâte filée, est une AOC depuis 1996.</a:t>
            </a:r>
          </a:p>
          <a:p>
            <a:r>
              <a:rPr lang="fr-FR" sz="2800"/>
              <a:t>La burrata, née en Basilicate et désormais produite dans les Pouilles est une mozzarella mélangée à de la crème fraîche dans une enveloppe de cacciocavalo jeune</a:t>
            </a: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314" name="Titre 1"/>
          <p:cNvSpPr>
            <a:spLocks noGrp="1"/>
          </p:cNvSpPr>
          <p:nvPr>
            <p:ph type="title"/>
          </p:nvPr>
        </p:nvSpPr>
        <p:spPr>
          <a:xfrm>
            <a:off x="468313" y="188913"/>
            <a:ext cx="8061325" cy="1143000"/>
          </a:xfrm>
        </p:spPr>
        <p:txBody>
          <a:bodyPr/>
          <a:lstStyle/>
          <a:p>
            <a:r>
              <a:rPr lang="fr-FR"/>
              <a:t>Des vins qui gagnent à être connus</a:t>
            </a:r>
          </a:p>
        </p:txBody>
      </p:sp>
      <p:sp>
        <p:nvSpPr>
          <p:cNvPr id="13315" name="Espace réservé du contenu 2"/>
          <p:cNvSpPr>
            <a:spLocks noGrp="1"/>
          </p:cNvSpPr>
          <p:nvPr>
            <p:ph idx="1"/>
          </p:nvPr>
        </p:nvSpPr>
        <p:spPr>
          <a:xfrm>
            <a:off x="323850" y="1196975"/>
            <a:ext cx="8496300" cy="4899025"/>
          </a:xfrm>
        </p:spPr>
        <p:txBody>
          <a:bodyPr/>
          <a:lstStyle/>
          <a:p>
            <a:r>
              <a:rPr lang="fr-FR"/>
              <a:t>En rouge : </a:t>
            </a:r>
          </a:p>
          <a:p>
            <a:pPr lvl="1"/>
            <a:r>
              <a:rPr lang="fr-FR"/>
              <a:t>le taurasi DOCG est puissant et parfumé. </a:t>
            </a:r>
          </a:p>
          <a:p>
            <a:pPr lvl="1"/>
            <a:r>
              <a:rPr lang="fr-FR"/>
              <a:t>le falerno del massico se consommait déjà du temps des Romains. </a:t>
            </a:r>
          </a:p>
          <a:p>
            <a:pPr lvl="1"/>
            <a:r>
              <a:rPr lang="fr-FR"/>
              <a:t>le lacrima christi (appellation Vesuvio) provient des pentes du volcan</a:t>
            </a:r>
          </a:p>
          <a:p>
            <a:r>
              <a:rPr lang="fr-FR"/>
              <a:t>En blanc : </a:t>
            </a:r>
          </a:p>
          <a:p>
            <a:pPr lvl="1"/>
            <a:r>
              <a:rPr lang="fr-FR"/>
              <a:t>le greco di tufo est riche et parfumé</a:t>
            </a:r>
          </a:p>
          <a:p>
            <a:pPr lvl="1"/>
            <a:r>
              <a:rPr lang="fr-FR"/>
              <a:t>le fiano di avellino est très frais avec une certaine amertume</a:t>
            </a:r>
          </a:p>
          <a:p>
            <a:pPr lvl="1"/>
            <a:r>
              <a:rPr lang="fr-FR"/>
              <a:t>la falanghina produit des vins très secs</a:t>
            </a:r>
          </a:p>
          <a:p>
            <a:pPr lvl="1"/>
            <a:endParaRPr lang="fr-F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4338" name="Titre 1"/>
          <p:cNvSpPr>
            <a:spLocks noGrp="1"/>
          </p:cNvSpPr>
          <p:nvPr>
            <p:ph type="title"/>
          </p:nvPr>
        </p:nvSpPr>
        <p:spPr>
          <a:xfrm>
            <a:off x="684213" y="260350"/>
            <a:ext cx="7772400" cy="1143000"/>
          </a:xfrm>
        </p:spPr>
        <p:txBody>
          <a:bodyPr/>
          <a:lstStyle/>
          <a:p>
            <a:r>
              <a:rPr lang="fr-FR"/>
              <a:t>Les poissons et fruits de mer</a:t>
            </a:r>
          </a:p>
        </p:txBody>
      </p:sp>
      <p:sp>
        <p:nvSpPr>
          <p:cNvPr id="14339" name="Espace réservé du contenu 2"/>
          <p:cNvSpPr>
            <a:spLocks noGrp="1"/>
          </p:cNvSpPr>
          <p:nvPr>
            <p:ph idx="1"/>
          </p:nvPr>
        </p:nvSpPr>
        <p:spPr>
          <a:xfrm>
            <a:off x="827088" y="1268413"/>
            <a:ext cx="7772400" cy="4114800"/>
          </a:xfrm>
        </p:spPr>
        <p:txBody>
          <a:bodyPr/>
          <a:lstStyle/>
          <a:p>
            <a:r>
              <a:rPr lang="fr-FR"/>
              <a:t>Des recettes simples mettant en valeur la matière première (ail, citron, poivre...)</a:t>
            </a:r>
          </a:p>
          <a:p>
            <a:r>
              <a:rPr lang="fr-FR"/>
              <a:t>Les palourdes et moules sont les accompagnements de choix des spaghetti</a:t>
            </a:r>
          </a:p>
          <a:p>
            <a:r>
              <a:rPr lang="fr-FR"/>
              <a:t>Quelques recettes typiquement napolitaines : l’impepata di cozze ou baccalà alla partenopea (morue séchée frite avec une sauce tomate, câpres, olives)</a:t>
            </a:r>
          </a:p>
        </p:txBody>
      </p:sp>
      <p:pic>
        <p:nvPicPr>
          <p:cNvPr id="5" name="Image 4" descr="DSC01051.JPG"/>
          <p:cNvPicPr>
            <a:picLocks noChangeAspect="1"/>
          </p:cNvPicPr>
          <p:nvPr/>
        </p:nvPicPr>
        <p:blipFill>
          <a:blip r:embed="rId2" cstate="screen"/>
          <a:stretch>
            <a:fillRect/>
          </a:stretch>
        </p:blipFill>
        <p:spPr>
          <a:xfrm>
            <a:off x="3347864" y="5373216"/>
            <a:ext cx="1979712" cy="1484784"/>
          </a:xfrm>
          <a:prstGeom prst="rect">
            <a:avLst/>
          </a:prstGeom>
          <a:ln>
            <a:noFill/>
          </a:ln>
          <a:effectLst>
            <a:softEdge rad="112500"/>
          </a:effectLst>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2" name="Titre 1"/>
          <p:cNvSpPr>
            <a:spLocks noGrp="1"/>
          </p:cNvSpPr>
          <p:nvPr>
            <p:ph type="title"/>
          </p:nvPr>
        </p:nvSpPr>
        <p:spPr/>
        <p:txBody>
          <a:bodyPr/>
          <a:lstStyle/>
          <a:p>
            <a:r>
              <a:rPr lang="fr-FR"/>
              <a:t>Les spécialités de friture</a:t>
            </a:r>
          </a:p>
        </p:txBody>
      </p:sp>
      <p:sp>
        <p:nvSpPr>
          <p:cNvPr id="15363" name="Espace réservé du contenu 2"/>
          <p:cNvSpPr>
            <a:spLocks noGrp="1"/>
          </p:cNvSpPr>
          <p:nvPr>
            <p:ph idx="1"/>
          </p:nvPr>
        </p:nvSpPr>
        <p:spPr/>
        <p:txBody>
          <a:bodyPr/>
          <a:lstStyle/>
          <a:p>
            <a:r>
              <a:rPr lang="fr-FR"/>
              <a:t>Tradition de frire les aliments (poissons, légumes)</a:t>
            </a:r>
          </a:p>
          <a:p>
            <a:r>
              <a:rPr lang="fr-FR"/>
              <a:t>Les arancini, les suppli, les crocchè et la mozzarella in carrozza (pain + mozza enduit d’oeuf et frit)</a:t>
            </a: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Titre 1"/>
          <p:cNvSpPr>
            <a:spLocks noGrp="1"/>
          </p:cNvSpPr>
          <p:nvPr>
            <p:ph type="title"/>
          </p:nvPr>
        </p:nvSpPr>
        <p:spPr/>
        <p:txBody>
          <a:bodyPr/>
          <a:lstStyle/>
          <a:p>
            <a:r>
              <a:rPr lang="fr-FR"/>
              <a:t>Une grande variété de liqueurs</a:t>
            </a:r>
          </a:p>
        </p:txBody>
      </p:sp>
      <p:sp>
        <p:nvSpPr>
          <p:cNvPr id="16387" name="Espace réservé du contenu 2"/>
          <p:cNvSpPr>
            <a:spLocks noGrp="1"/>
          </p:cNvSpPr>
          <p:nvPr>
            <p:ph idx="1"/>
          </p:nvPr>
        </p:nvSpPr>
        <p:spPr/>
        <p:txBody>
          <a:bodyPr/>
          <a:lstStyle/>
          <a:p>
            <a:r>
              <a:rPr lang="fr-FR"/>
              <a:t>Le limoncello, liqueur de citron : le plus connu est celui de Sorrente. Se déguste glacé</a:t>
            </a:r>
          </a:p>
          <a:p>
            <a:r>
              <a:rPr lang="fr-FR"/>
              <a:t>La sambucca est anisée</a:t>
            </a:r>
          </a:p>
          <a:p>
            <a:r>
              <a:rPr lang="fr-FR"/>
              <a:t>La strega est composée de 70 herbes et colorée au safran</a:t>
            </a:r>
          </a:p>
          <a:p>
            <a:r>
              <a:rPr lang="fr-FR"/>
              <a:t>Liqueurs de mandarines, agrumes, réglisse...</a:t>
            </a:r>
          </a:p>
          <a:p>
            <a:endParaRPr lang="fr-F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410" name="Rectangle 2"/>
          <p:cNvSpPr>
            <a:spLocks noChangeArrowheads="1"/>
          </p:cNvSpPr>
          <p:nvPr/>
        </p:nvSpPr>
        <p:spPr bwMode="auto">
          <a:xfrm>
            <a:off x="152400" y="152400"/>
            <a:ext cx="8839200" cy="1143000"/>
          </a:xfrm>
          <a:prstGeom prst="rect">
            <a:avLst/>
          </a:prstGeom>
          <a:noFill/>
          <a:ln w="9525">
            <a:noFill/>
            <a:miter lim="800000"/>
            <a:headEnd/>
            <a:tailEnd/>
          </a:ln>
        </p:spPr>
        <p:txBody>
          <a:bodyPr anchor="ctr">
            <a:prstTxWarp prst="textNoShape">
              <a:avLst/>
            </a:prstTxWarp>
          </a:bodyPr>
          <a:lstStyle/>
          <a:p>
            <a:pPr algn="ctr"/>
            <a:endParaRPr lang="fr-FR" sz="4000" b="1">
              <a:solidFill>
                <a:schemeClr val="tx2"/>
              </a:solidFill>
            </a:endParaRPr>
          </a:p>
        </p:txBody>
      </p:sp>
      <p:sp>
        <p:nvSpPr>
          <p:cNvPr id="17411" name="Rectangle 3"/>
          <p:cNvSpPr>
            <a:spLocks noChangeArrowheads="1"/>
          </p:cNvSpPr>
          <p:nvPr/>
        </p:nvSpPr>
        <p:spPr bwMode="auto">
          <a:xfrm>
            <a:off x="609600" y="1600200"/>
            <a:ext cx="7772400" cy="4114800"/>
          </a:xfrm>
          <a:prstGeom prst="rect">
            <a:avLst/>
          </a:prstGeom>
          <a:noFill/>
          <a:ln w="9525">
            <a:noFill/>
            <a:miter lim="800000"/>
            <a:headEnd/>
            <a:tailEnd/>
          </a:ln>
        </p:spPr>
        <p:txBody>
          <a:bodyPr>
            <a:prstTxWarp prst="textNoShape">
              <a:avLst/>
            </a:prstTxWarp>
          </a:bodyPr>
          <a:lstStyle/>
          <a:p>
            <a:pPr marL="342900" indent="-342900">
              <a:spcBef>
                <a:spcPct val="20000"/>
              </a:spcBef>
              <a:buFontTx/>
              <a:buChar char="•"/>
            </a:pPr>
            <a:endParaRPr lang="fr-FR" sz="3200"/>
          </a:p>
          <a:p>
            <a:pPr marL="342900" indent="-342900">
              <a:spcBef>
                <a:spcPct val="20000"/>
              </a:spcBef>
              <a:buFontTx/>
              <a:buChar char="•"/>
            </a:pPr>
            <a:endParaRPr lang="fr-FR" sz="3200"/>
          </a:p>
          <a:p>
            <a:pPr marL="342900" indent="-342900">
              <a:spcBef>
                <a:spcPct val="20000"/>
              </a:spcBef>
              <a:buFontTx/>
              <a:buChar char="•"/>
            </a:pPr>
            <a:endParaRPr lang="fr-FR" sz="3200"/>
          </a:p>
        </p:txBody>
      </p:sp>
      <p:sp>
        <p:nvSpPr>
          <p:cNvPr id="17412" name="Text Box 5"/>
          <p:cNvSpPr txBox="1">
            <a:spLocks noChangeArrowheads="1"/>
          </p:cNvSpPr>
          <p:nvPr/>
        </p:nvSpPr>
        <p:spPr bwMode="auto">
          <a:xfrm>
            <a:off x="838200" y="1295400"/>
            <a:ext cx="7543800" cy="457200"/>
          </a:xfrm>
          <a:prstGeom prst="rect">
            <a:avLst/>
          </a:prstGeom>
          <a:noFill/>
          <a:ln w="9525">
            <a:noFill/>
            <a:miter lim="800000"/>
            <a:headEnd/>
            <a:tailEnd/>
          </a:ln>
        </p:spPr>
        <p:txBody>
          <a:bodyPr>
            <a:prstTxWarp prst="textNoShape">
              <a:avLst/>
            </a:prstTxWarp>
            <a:spAutoFit/>
          </a:bodyPr>
          <a:lstStyle/>
          <a:p>
            <a:pPr>
              <a:spcBef>
                <a:spcPct val="50000"/>
              </a:spcBef>
            </a:pPr>
            <a:endParaRPr lang="fr-FR"/>
          </a:p>
        </p:txBody>
      </p:sp>
      <p:sp>
        <p:nvSpPr>
          <p:cNvPr id="17413" name="Text Box 6"/>
          <p:cNvSpPr txBox="1">
            <a:spLocks noChangeArrowheads="1"/>
          </p:cNvSpPr>
          <p:nvPr/>
        </p:nvSpPr>
        <p:spPr bwMode="auto">
          <a:xfrm>
            <a:off x="2209800" y="6477000"/>
            <a:ext cx="6934200" cy="274638"/>
          </a:xfrm>
          <a:prstGeom prst="rect">
            <a:avLst/>
          </a:prstGeom>
          <a:noFill/>
          <a:ln w="9525">
            <a:noFill/>
            <a:miter lim="800000"/>
            <a:headEnd/>
            <a:tailEnd/>
          </a:ln>
        </p:spPr>
        <p:txBody>
          <a:bodyPr>
            <a:prstTxWarp prst="textNoShape">
              <a:avLst/>
            </a:prstTxWarp>
            <a:spAutoFit/>
          </a:bodyPr>
          <a:lstStyle/>
          <a:p>
            <a:pPr>
              <a:spcBef>
                <a:spcPct val="50000"/>
              </a:spcBef>
            </a:pPr>
            <a:r>
              <a:rPr lang="fr-FR" sz="1200" b="1"/>
              <a:t>Le meilleur des saveurs italiennes – Halles Châtelet  Orléans- www.storiadigusto.fr - 19 octobre 2010</a:t>
            </a:r>
          </a:p>
        </p:txBody>
      </p:sp>
      <p:sp>
        <p:nvSpPr>
          <p:cNvPr id="17414" name="Text Box 7"/>
          <p:cNvSpPr txBox="1">
            <a:spLocks noChangeArrowheads="1"/>
          </p:cNvSpPr>
          <p:nvPr/>
        </p:nvSpPr>
        <p:spPr bwMode="auto">
          <a:xfrm>
            <a:off x="762000" y="1752600"/>
            <a:ext cx="7162800" cy="457200"/>
          </a:xfrm>
          <a:prstGeom prst="rect">
            <a:avLst/>
          </a:prstGeom>
          <a:noFill/>
          <a:ln w="9525">
            <a:noFill/>
            <a:miter lim="800000"/>
            <a:headEnd/>
            <a:tailEnd/>
          </a:ln>
        </p:spPr>
        <p:txBody>
          <a:bodyPr>
            <a:prstTxWarp prst="textNoShape">
              <a:avLst/>
            </a:prstTxWarp>
            <a:spAutoFit/>
          </a:bodyPr>
          <a:lstStyle/>
          <a:p>
            <a:pPr>
              <a:spcBef>
                <a:spcPct val="50000"/>
              </a:spcBef>
            </a:pPr>
            <a:endParaRPr lang="fr-FR"/>
          </a:p>
        </p:txBody>
      </p:sp>
      <p:sp>
        <p:nvSpPr>
          <p:cNvPr id="17415" name="Text Box 8"/>
          <p:cNvSpPr txBox="1">
            <a:spLocks noChangeArrowheads="1"/>
          </p:cNvSpPr>
          <p:nvPr/>
        </p:nvSpPr>
        <p:spPr bwMode="auto">
          <a:xfrm>
            <a:off x="357188" y="1143000"/>
            <a:ext cx="8286750" cy="3786188"/>
          </a:xfrm>
          <a:prstGeom prst="rect">
            <a:avLst/>
          </a:prstGeom>
          <a:noFill/>
          <a:ln w="9525">
            <a:noFill/>
            <a:miter lim="800000"/>
            <a:headEnd/>
            <a:tailEnd/>
          </a:ln>
        </p:spPr>
        <p:txBody>
          <a:bodyPr>
            <a:prstTxWarp prst="textNoShape">
              <a:avLst/>
            </a:prstTxWarp>
            <a:spAutoFit/>
          </a:bodyPr>
          <a:lstStyle/>
          <a:p>
            <a:pPr>
              <a:spcBef>
                <a:spcPct val="50000"/>
              </a:spcBef>
              <a:buFontTx/>
              <a:buChar char="-"/>
            </a:pPr>
            <a:r>
              <a:rPr lang="fr-FR"/>
              <a:t> Les sfogliatelle : pâte feuilletée ou brisée fourrée à la ricotta, cannelle, vanille, écorce d’orange</a:t>
            </a:r>
          </a:p>
          <a:p>
            <a:pPr>
              <a:spcBef>
                <a:spcPct val="50000"/>
              </a:spcBef>
              <a:buFontTx/>
              <a:buChar char="-"/>
            </a:pPr>
            <a:r>
              <a:rPr lang="fr-FR"/>
              <a:t> Le baba au rhum ou au limoncello</a:t>
            </a:r>
            <a:endParaRPr lang="fr-FR" sz="2000"/>
          </a:p>
          <a:p>
            <a:pPr>
              <a:spcBef>
                <a:spcPct val="50000"/>
              </a:spcBef>
              <a:buFontTx/>
              <a:buChar char="-"/>
            </a:pPr>
            <a:r>
              <a:rPr lang="fr-FR"/>
              <a:t> Les spécialités : pastiera à Pâques (farce de semoule, ricotta et orange confite), mostacciuoli à Noel (biscuits au miel et aux épices</a:t>
            </a:r>
          </a:p>
          <a:p>
            <a:pPr>
              <a:spcBef>
                <a:spcPct val="50000"/>
              </a:spcBef>
              <a:buFontTx/>
              <a:buChar char="-"/>
            </a:pPr>
            <a:r>
              <a:rPr lang="fr-FR"/>
              <a:t> Les fruits secs et fruits confits</a:t>
            </a:r>
          </a:p>
          <a:p>
            <a:pPr>
              <a:spcBef>
                <a:spcPct val="50000"/>
              </a:spcBef>
            </a:pPr>
            <a:endParaRPr lang="fr-FR"/>
          </a:p>
        </p:txBody>
      </p:sp>
      <p:sp>
        <p:nvSpPr>
          <p:cNvPr id="17416" name="Rectangle 2"/>
          <p:cNvSpPr>
            <a:spLocks noChangeArrowheads="1"/>
          </p:cNvSpPr>
          <p:nvPr/>
        </p:nvSpPr>
        <p:spPr bwMode="auto">
          <a:xfrm>
            <a:off x="152400" y="152400"/>
            <a:ext cx="8839200" cy="914400"/>
          </a:xfrm>
          <a:prstGeom prst="rect">
            <a:avLst/>
          </a:prstGeom>
          <a:noFill/>
          <a:ln w="9525">
            <a:noFill/>
            <a:miter lim="800000"/>
            <a:headEnd/>
            <a:tailEnd/>
          </a:ln>
        </p:spPr>
        <p:txBody>
          <a:bodyPr anchor="ctr">
            <a:prstTxWarp prst="textNoShape">
              <a:avLst/>
            </a:prstTxWarp>
          </a:bodyPr>
          <a:lstStyle/>
          <a:p>
            <a:pPr algn="ctr"/>
            <a:r>
              <a:rPr lang="fr-FR" sz="4000" b="1">
                <a:solidFill>
                  <a:schemeClr val="tx2"/>
                </a:solidFill>
              </a:rPr>
              <a:t>Les desserts de Campanie</a:t>
            </a:r>
          </a:p>
        </p:txBody>
      </p:sp>
      <p:pic>
        <p:nvPicPr>
          <p:cNvPr id="9" name="Image 8" descr="baba limoncello.JPG"/>
          <p:cNvPicPr>
            <a:picLocks noChangeAspect="1"/>
          </p:cNvPicPr>
          <p:nvPr/>
        </p:nvPicPr>
        <p:blipFill>
          <a:blip r:embed="rId3" cstate="screen"/>
          <a:stretch>
            <a:fillRect/>
          </a:stretch>
        </p:blipFill>
        <p:spPr>
          <a:xfrm>
            <a:off x="3419872" y="4509120"/>
            <a:ext cx="2047776" cy="1535832"/>
          </a:xfrm>
          <a:prstGeom prst="rect">
            <a:avLst/>
          </a:prstGeom>
          <a:ln>
            <a:noFill/>
          </a:ln>
          <a:effectLst>
            <a:softEdge rad="112500"/>
          </a:effectLst>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8434" name="Titre 1"/>
          <p:cNvSpPr>
            <a:spLocks noGrp="1"/>
          </p:cNvSpPr>
          <p:nvPr>
            <p:ph type="title"/>
          </p:nvPr>
        </p:nvSpPr>
        <p:spPr>
          <a:xfrm>
            <a:off x="684213" y="0"/>
            <a:ext cx="7772400" cy="1143000"/>
          </a:xfrm>
        </p:spPr>
        <p:txBody>
          <a:bodyPr/>
          <a:lstStyle/>
          <a:p>
            <a:r>
              <a:rPr lang="fr-FR" b="1"/>
              <a:t>Basilicate &amp; Calabre</a:t>
            </a:r>
          </a:p>
        </p:txBody>
      </p:sp>
      <p:sp>
        <p:nvSpPr>
          <p:cNvPr id="18435" name="Espace réservé du contenu 2"/>
          <p:cNvSpPr>
            <a:spLocks noGrp="1"/>
          </p:cNvSpPr>
          <p:nvPr>
            <p:ph idx="1"/>
          </p:nvPr>
        </p:nvSpPr>
        <p:spPr>
          <a:xfrm>
            <a:off x="395288" y="836613"/>
            <a:ext cx="8278812" cy="4114800"/>
          </a:xfrm>
        </p:spPr>
        <p:txBody>
          <a:bodyPr/>
          <a:lstStyle/>
          <a:p>
            <a:r>
              <a:rPr lang="fr-FR" sz="2800"/>
              <a:t>Les fromages</a:t>
            </a:r>
          </a:p>
          <a:p>
            <a:pPr lvl="1"/>
            <a:r>
              <a:rPr lang="fr-FR" sz="2400"/>
              <a:t>Basilicate : le pays de naissance du provolone </a:t>
            </a:r>
          </a:p>
          <a:p>
            <a:pPr lvl="1"/>
            <a:r>
              <a:rPr lang="fr-FR" sz="2400"/>
              <a:t>cacciocavalo : fromage à pâte filée non affiné</a:t>
            </a:r>
          </a:p>
          <a:p>
            <a:pPr lvl="1"/>
            <a:r>
              <a:rPr lang="fr-FR" sz="2400"/>
              <a:t>la ricotta fraîche, dure, fumée... à l’origine de nombreuses recettes sucrées ou salées</a:t>
            </a:r>
          </a:p>
          <a:p>
            <a:pPr lvl="1"/>
            <a:r>
              <a:rPr lang="fr-FR" sz="2400"/>
              <a:t>la scamorza et la provola, des spécialités à pâte filée, nature ou fumées</a:t>
            </a:r>
          </a:p>
          <a:p>
            <a:pPr lvl="1">
              <a:buFontTx/>
              <a:buNone/>
            </a:pPr>
            <a:endParaRPr lang="fr-FR"/>
          </a:p>
        </p:txBody>
      </p:sp>
      <p:pic>
        <p:nvPicPr>
          <p:cNvPr id="4" name="Image 3" descr="fromages italiens.jpg"/>
          <p:cNvPicPr>
            <a:picLocks noChangeAspect="1"/>
          </p:cNvPicPr>
          <p:nvPr/>
        </p:nvPicPr>
        <p:blipFill>
          <a:blip r:embed="rId2" cstate="screen"/>
          <a:stretch>
            <a:fillRect/>
          </a:stretch>
        </p:blipFill>
        <p:spPr>
          <a:xfrm>
            <a:off x="3419872" y="3933056"/>
            <a:ext cx="2672470" cy="1948626"/>
          </a:xfrm>
          <a:prstGeom prst="rect">
            <a:avLst/>
          </a:prstGeom>
          <a:ln>
            <a:noFill/>
          </a:ln>
          <a:effectLst>
            <a:softEdge rad="112500"/>
          </a:effectLst>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9458" name="Titre 1"/>
          <p:cNvSpPr>
            <a:spLocks noGrp="1"/>
          </p:cNvSpPr>
          <p:nvPr>
            <p:ph type="title"/>
          </p:nvPr>
        </p:nvSpPr>
        <p:spPr>
          <a:xfrm>
            <a:off x="684213" y="0"/>
            <a:ext cx="7772400" cy="1143000"/>
          </a:xfrm>
        </p:spPr>
        <p:txBody>
          <a:bodyPr/>
          <a:lstStyle/>
          <a:p>
            <a:r>
              <a:rPr lang="fr-FR" b="1"/>
              <a:t>Basilicate &amp; Calabre</a:t>
            </a:r>
          </a:p>
        </p:txBody>
      </p:sp>
      <p:sp>
        <p:nvSpPr>
          <p:cNvPr id="19459" name="Espace réservé du contenu 2"/>
          <p:cNvSpPr>
            <a:spLocks noGrp="1"/>
          </p:cNvSpPr>
          <p:nvPr>
            <p:ph idx="1"/>
          </p:nvPr>
        </p:nvSpPr>
        <p:spPr>
          <a:xfrm>
            <a:off x="539750" y="1412875"/>
            <a:ext cx="8278813" cy="4114800"/>
          </a:xfrm>
        </p:spPr>
        <p:txBody>
          <a:bodyPr/>
          <a:lstStyle/>
          <a:p>
            <a:r>
              <a:rPr lang="fr-FR" sz="2800"/>
              <a:t>Des techniques de conservation de la viande à l’origine des spécialités locales</a:t>
            </a:r>
          </a:p>
          <a:p>
            <a:pPr lvl="1"/>
            <a:r>
              <a:rPr lang="fr-FR" sz="2400"/>
              <a:t>les saucissons pimentés</a:t>
            </a:r>
          </a:p>
          <a:p>
            <a:pPr lvl="1"/>
            <a:r>
              <a:rPr lang="fr-FR" sz="2400"/>
              <a:t>le bracciole di maiale : porc roulé autour de pecorino et d’ail conservé dans la graisse de cuisson dans des pots de terre cuite</a:t>
            </a:r>
          </a:p>
          <a:p>
            <a:pPr lvl="1"/>
            <a:r>
              <a:rPr lang="fr-FR" sz="2400"/>
              <a:t>il capocollo calabrese : partie du cou du cochon salé, lavé au vin rouge puis séchée pendant 6 mois après avoir été saupoudrée de piment et de poivre</a:t>
            </a:r>
          </a:p>
          <a:p>
            <a:pPr lvl="1"/>
            <a:endParaRPr lang="fr-FR" sz="2400"/>
          </a:p>
          <a:p>
            <a:pPr lvl="1"/>
            <a:endParaRPr lang="fr-F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482" name="Titre 1"/>
          <p:cNvSpPr>
            <a:spLocks noGrp="1"/>
          </p:cNvSpPr>
          <p:nvPr>
            <p:ph type="title"/>
          </p:nvPr>
        </p:nvSpPr>
        <p:spPr/>
        <p:txBody>
          <a:bodyPr/>
          <a:lstStyle/>
          <a:p>
            <a:r>
              <a:rPr lang="fr-FR"/>
              <a:t>Les Pouilles</a:t>
            </a:r>
          </a:p>
        </p:txBody>
      </p:sp>
      <p:sp>
        <p:nvSpPr>
          <p:cNvPr id="20483" name="Espace réservé du contenu 2"/>
          <p:cNvSpPr>
            <a:spLocks noGrp="1"/>
          </p:cNvSpPr>
          <p:nvPr>
            <p:ph idx="1"/>
          </p:nvPr>
        </p:nvSpPr>
        <p:spPr/>
        <p:txBody>
          <a:bodyPr/>
          <a:lstStyle/>
          <a:p>
            <a:r>
              <a:rPr lang="fr-FR"/>
              <a:t>Une grande tradition d’agriculture</a:t>
            </a:r>
          </a:p>
          <a:p>
            <a:pPr lvl="1"/>
            <a:r>
              <a:rPr lang="fr-FR"/>
              <a:t>le blé</a:t>
            </a:r>
          </a:p>
          <a:p>
            <a:pPr lvl="1"/>
            <a:r>
              <a:rPr lang="fr-FR"/>
              <a:t>l’olive</a:t>
            </a:r>
          </a:p>
          <a:p>
            <a:pPr lvl="1"/>
            <a:r>
              <a:rPr lang="fr-FR"/>
              <a:t>la vigne</a:t>
            </a:r>
          </a:p>
          <a:p>
            <a:pPr lvl="1"/>
            <a:r>
              <a:rPr lang="fr-FR"/>
              <a:t>les légumes</a:t>
            </a:r>
          </a:p>
        </p:txBody>
      </p:sp>
      <p:pic>
        <p:nvPicPr>
          <p:cNvPr id="4" name="Image 3" descr="produit italien pates italiennes.jpg"/>
          <p:cNvPicPr>
            <a:picLocks noChangeAspect="1"/>
          </p:cNvPicPr>
          <p:nvPr/>
        </p:nvPicPr>
        <p:blipFill>
          <a:blip r:embed="rId2" cstate="screen"/>
          <a:stretch>
            <a:fillRect/>
          </a:stretch>
        </p:blipFill>
        <p:spPr>
          <a:xfrm>
            <a:off x="3772524" y="2846882"/>
            <a:ext cx="3031724" cy="2207474"/>
          </a:xfrm>
          <a:prstGeom prst="rect">
            <a:avLst/>
          </a:prstGeom>
          <a:ln>
            <a:noFill/>
          </a:ln>
          <a:effectLst>
            <a:softEdge rad="112500"/>
          </a:effectLst>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4" name="Rectangle 3"/>
          <p:cNvSpPr>
            <a:spLocks noChangeArrowheads="1"/>
          </p:cNvSpPr>
          <p:nvPr/>
        </p:nvSpPr>
        <p:spPr bwMode="auto">
          <a:xfrm>
            <a:off x="152400" y="0"/>
            <a:ext cx="8839200" cy="838200"/>
          </a:xfrm>
          <a:prstGeom prst="rect">
            <a:avLst/>
          </a:prstGeom>
          <a:noFill/>
          <a:ln w="9525">
            <a:noFill/>
            <a:miter lim="800000"/>
            <a:headEnd/>
            <a:tailEnd/>
          </a:ln>
        </p:spPr>
        <p:txBody>
          <a:bodyPr anchor="ctr">
            <a:prstTxWarp prst="textNoShape">
              <a:avLst/>
            </a:prstTxWarp>
          </a:bodyPr>
          <a:lstStyle/>
          <a:p>
            <a:pPr algn="ctr"/>
            <a:r>
              <a:rPr lang="fr-FR" sz="3600" b="1">
                <a:solidFill>
                  <a:schemeClr val="tx2"/>
                </a:solidFill>
              </a:rPr>
              <a:t>De quoi allons nous parler ? </a:t>
            </a:r>
          </a:p>
        </p:txBody>
      </p:sp>
      <p:sp>
        <p:nvSpPr>
          <p:cNvPr id="3075" name="Rectangle 4"/>
          <p:cNvSpPr>
            <a:spLocks noChangeArrowheads="1"/>
          </p:cNvSpPr>
          <p:nvPr/>
        </p:nvSpPr>
        <p:spPr bwMode="auto">
          <a:xfrm>
            <a:off x="609600" y="1600200"/>
            <a:ext cx="7772400" cy="4114800"/>
          </a:xfrm>
          <a:prstGeom prst="rect">
            <a:avLst/>
          </a:prstGeom>
          <a:noFill/>
          <a:ln w="9525">
            <a:noFill/>
            <a:miter lim="800000"/>
            <a:headEnd/>
            <a:tailEnd/>
          </a:ln>
        </p:spPr>
        <p:txBody>
          <a:bodyPr>
            <a:prstTxWarp prst="textNoShape">
              <a:avLst/>
            </a:prstTxWarp>
          </a:bodyPr>
          <a:lstStyle/>
          <a:p>
            <a:pPr marL="342900" indent="-342900">
              <a:spcBef>
                <a:spcPct val="20000"/>
              </a:spcBef>
              <a:buFontTx/>
              <a:buChar char="•"/>
            </a:pPr>
            <a:endParaRPr lang="fr-FR" sz="3200"/>
          </a:p>
          <a:p>
            <a:pPr marL="342900" indent="-342900">
              <a:spcBef>
                <a:spcPct val="20000"/>
              </a:spcBef>
              <a:buFontTx/>
              <a:buChar char="•"/>
            </a:pPr>
            <a:endParaRPr lang="fr-FR" sz="3200"/>
          </a:p>
          <a:p>
            <a:pPr marL="342900" indent="-342900">
              <a:spcBef>
                <a:spcPct val="20000"/>
              </a:spcBef>
              <a:buFontTx/>
              <a:buChar char="•"/>
            </a:pPr>
            <a:endParaRPr lang="fr-FR" sz="3200"/>
          </a:p>
        </p:txBody>
      </p:sp>
      <p:sp>
        <p:nvSpPr>
          <p:cNvPr id="3076" name="Text Box 6"/>
          <p:cNvSpPr txBox="1">
            <a:spLocks noChangeArrowheads="1"/>
          </p:cNvSpPr>
          <p:nvPr/>
        </p:nvSpPr>
        <p:spPr bwMode="auto">
          <a:xfrm>
            <a:off x="838200" y="1295400"/>
            <a:ext cx="7543800" cy="457200"/>
          </a:xfrm>
          <a:prstGeom prst="rect">
            <a:avLst/>
          </a:prstGeom>
          <a:noFill/>
          <a:ln w="9525">
            <a:noFill/>
            <a:miter lim="800000"/>
            <a:headEnd/>
            <a:tailEnd/>
          </a:ln>
        </p:spPr>
        <p:txBody>
          <a:bodyPr>
            <a:prstTxWarp prst="textNoShape">
              <a:avLst/>
            </a:prstTxWarp>
            <a:spAutoFit/>
          </a:bodyPr>
          <a:lstStyle/>
          <a:p>
            <a:pPr>
              <a:spcBef>
                <a:spcPct val="50000"/>
              </a:spcBef>
            </a:pPr>
            <a:endParaRPr lang="fr-FR"/>
          </a:p>
        </p:txBody>
      </p:sp>
      <p:sp>
        <p:nvSpPr>
          <p:cNvPr id="3077" name="Text Box 7"/>
          <p:cNvSpPr txBox="1">
            <a:spLocks noChangeArrowheads="1"/>
          </p:cNvSpPr>
          <p:nvPr/>
        </p:nvSpPr>
        <p:spPr bwMode="auto">
          <a:xfrm>
            <a:off x="2209800" y="6477000"/>
            <a:ext cx="6934200" cy="274638"/>
          </a:xfrm>
          <a:prstGeom prst="rect">
            <a:avLst/>
          </a:prstGeom>
          <a:noFill/>
          <a:ln w="9525">
            <a:noFill/>
            <a:miter lim="800000"/>
            <a:headEnd/>
            <a:tailEnd/>
          </a:ln>
        </p:spPr>
        <p:txBody>
          <a:bodyPr>
            <a:prstTxWarp prst="textNoShape">
              <a:avLst/>
            </a:prstTxWarp>
            <a:spAutoFit/>
          </a:bodyPr>
          <a:lstStyle/>
          <a:p>
            <a:pPr>
              <a:spcBef>
                <a:spcPct val="50000"/>
              </a:spcBef>
            </a:pPr>
            <a:r>
              <a:rPr lang="fr-FR" sz="1200" b="1"/>
              <a:t>Le meilleur des saveurs italiennes – Halles Châtelet  Orléans- www.storiadigusto.fr – 19 octobre 2010</a:t>
            </a:r>
          </a:p>
        </p:txBody>
      </p:sp>
      <p:sp>
        <p:nvSpPr>
          <p:cNvPr id="3078" name="Rectangle 8"/>
          <p:cNvSpPr>
            <a:spLocks noChangeArrowheads="1"/>
          </p:cNvSpPr>
          <p:nvPr/>
        </p:nvSpPr>
        <p:spPr bwMode="auto">
          <a:xfrm>
            <a:off x="457200" y="1219200"/>
            <a:ext cx="8229600" cy="4114800"/>
          </a:xfrm>
          <a:prstGeom prst="rect">
            <a:avLst/>
          </a:prstGeom>
          <a:noFill/>
          <a:ln w="9525">
            <a:noFill/>
            <a:miter lim="800000"/>
            <a:headEnd/>
            <a:tailEnd/>
          </a:ln>
        </p:spPr>
        <p:txBody>
          <a:bodyPr>
            <a:prstTxWarp prst="textNoShape">
              <a:avLst/>
            </a:prstTxWarp>
          </a:bodyPr>
          <a:lstStyle/>
          <a:p>
            <a:pPr marL="457200" indent="-457200">
              <a:spcBef>
                <a:spcPct val="20000"/>
              </a:spcBef>
              <a:buFontTx/>
              <a:buChar char="•"/>
            </a:pPr>
            <a:r>
              <a:rPr lang="fr-FR"/>
              <a:t>Un peu de géographie pour mieux comprendre</a:t>
            </a:r>
          </a:p>
          <a:p>
            <a:pPr marL="457200" indent="-457200">
              <a:spcBef>
                <a:spcPct val="20000"/>
              </a:spcBef>
              <a:buFontTx/>
              <a:buChar char="•"/>
            </a:pPr>
            <a:r>
              <a:rPr lang="fr-FR"/>
              <a:t>Quelques généralités sur la gastronomie de l’Italie du Sud</a:t>
            </a:r>
          </a:p>
          <a:p>
            <a:pPr marL="457200" indent="-457200">
              <a:spcBef>
                <a:spcPct val="20000"/>
              </a:spcBef>
              <a:buFontTx/>
              <a:buChar char="•"/>
            </a:pPr>
            <a:r>
              <a:rPr lang="fr-FR"/>
              <a:t>Quelques spécificités par région</a:t>
            </a:r>
          </a:p>
          <a:p>
            <a:pPr marL="457200" indent="-457200">
              <a:spcBef>
                <a:spcPct val="20000"/>
              </a:spcBef>
              <a:buFontTx/>
              <a:buChar char="•"/>
            </a:pPr>
            <a:r>
              <a:rPr lang="fr-FR"/>
              <a:t>Du temps pour partager / répondre aux questions</a:t>
            </a:r>
          </a:p>
          <a:p>
            <a:pPr marL="457200" indent="-457200">
              <a:spcBef>
                <a:spcPct val="20000"/>
              </a:spcBef>
              <a:buFontTx/>
              <a:buChar char="•"/>
            </a:pPr>
            <a:r>
              <a:rPr lang="fr-FR"/>
              <a:t>Une petite dégustation pour ne pas se contenter d’en parler...</a:t>
            </a:r>
          </a:p>
          <a:p>
            <a:pPr marL="457200" indent="-457200">
              <a:spcBef>
                <a:spcPct val="20000"/>
              </a:spcBef>
              <a:buFontTx/>
              <a:buChar char="•"/>
            </a:pPr>
            <a:endParaRPr lang="fr-FR"/>
          </a:p>
          <a:p>
            <a:pPr marL="457200" indent="-457200">
              <a:spcBef>
                <a:spcPct val="20000"/>
              </a:spcBef>
            </a:pPr>
            <a:endParaRPr lang="fr-FR" sz="2000"/>
          </a:p>
          <a:p>
            <a:pPr marL="457200" indent="-457200">
              <a:spcBef>
                <a:spcPct val="20000"/>
              </a:spcBef>
            </a:pPr>
            <a:endParaRPr lang="fr-FR" sz="3200"/>
          </a:p>
          <a:p>
            <a:pPr marL="457200" indent="-457200">
              <a:spcBef>
                <a:spcPct val="20000"/>
              </a:spcBef>
              <a:buFontTx/>
              <a:buChar char="•"/>
            </a:pPr>
            <a:endParaRPr lang="fr-FR" sz="3200"/>
          </a:p>
          <a:p>
            <a:pPr marL="457200" indent="-457200">
              <a:spcBef>
                <a:spcPct val="20000"/>
              </a:spcBef>
            </a:pPr>
            <a:endParaRPr lang="fr-FR" sz="3200"/>
          </a:p>
        </p:txBody>
      </p:sp>
      <p:pic>
        <p:nvPicPr>
          <p:cNvPr id="8" name="Image 7" descr="olives1.jpg"/>
          <p:cNvPicPr>
            <a:picLocks noChangeAspect="1"/>
          </p:cNvPicPr>
          <p:nvPr/>
        </p:nvPicPr>
        <p:blipFill>
          <a:blip r:embed="rId2" cstate="screen"/>
          <a:stretch>
            <a:fillRect/>
          </a:stretch>
        </p:blipFill>
        <p:spPr>
          <a:xfrm>
            <a:off x="2741982" y="3645024"/>
            <a:ext cx="3501113" cy="2448272"/>
          </a:xfrm>
          <a:prstGeom prst="rect">
            <a:avLst/>
          </a:prstGeom>
          <a:ln>
            <a:noFill/>
          </a:ln>
          <a:effectLst>
            <a:softEdge rad="112500"/>
          </a:effectLst>
        </p:spPr>
      </p:pic>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506" name="Rectangle 2"/>
          <p:cNvSpPr>
            <a:spLocks noChangeArrowheads="1"/>
          </p:cNvSpPr>
          <p:nvPr/>
        </p:nvSpPr>
        <p:spPr bwMode="auto">
          <a:xfrm>
            <a:off x="152400" y="0"/>
            <a:ext cx="8839200" cy="838200"/>
          </a:xfrm>
          <a:prstGeom prst="rect">
            <a:avLst/>
          </a:prstGeom>
          <a:noFill/>
          <a:ln w="9525">
            <a:noFill/>
            <a:miter lim="800000"/>
            <a:headEnd/>
            <a:tailEnd/>
          </a:ln>
        </p:spPr>
        <p:txBody>
          <a:bodyPr anchor="ctr">
            <a:prstTxWarp prst="textNoShape">
              <a:avLst/>
            </a:prstTxWarp>
          </a:bodyPr>
          <a:lstStyle/>
          <a:p>
            <a:pPr algn="ctr"/>
            <a:endParaRPr lang="fr-FR" sz="3600" b="1">
              <a:solidFill>
                <a:schemeClr val="tx2"/>
              </a:solidFill>
            </a:endParaRPr>
          </a:p>
        </p:txBody>
      </p:sp>
      <p:sp>
        <p:nvSpPr>
          <p:cNvPr id="21507" name="Rectangle 3"/>
          <p:cNvSpPr>
            <a:spLocks noChangeArrowheads="1"/>
          </p:cNvSpPr>
          <p:nvPr/>
        </p:nvSpPr>
        <p:spPr bwMode="auto">
          <a:xfrm>
            <a:off x="642938" y="1643063"/>
            <a:ext cx="7772400" cy="4114800"/>
          </a:xfrm>
          <a:prstGeom prst="rect">
            <a:avLst/>
          </a:prstGeom>
          <a:noFill/>
          <a:ln w="9525">
            <a:noFill/>
            <a:miter lim="800000"/>
            <a:headEnd/>
            <a:tailEnd/>
          </a:ln>
        </p:spPr>
        <p:txBody>
          <a:bodyPr>
            <a:prstTxWarp prst="textNoShape">
              <a:avLst/>
            </a:prstTxWarp>
          </a:bodyPr>
          <a:lstStyle/>
          <a:p>
            <a:pPr marL="342900" indent="-342900">
              <a:spcBef>
                <a:spcPct val="20000"/>
              </a:spcBef>
              <a:buFontTx/>
              <a:buChar char="•"/>
            </a:pPr>
            <a:endParaRPr lang="fr-FR" sz="3200"/>
          </a:p>
          <a:p>
            <a:pPr marL="342900" indent="-342900">
              <a:spcBef>
                <a:spcPct val="20000"/>
              </a:spcBef>
              <a:buFontTx/>
              <a:buChar char="•"/>
            </a:pPr>
            <a:endParaRPr lang="fr-FR" sz="3200"/>
          </a:p>
          <a:p>
            <a:pPr marL="342900" indent="-342900">
              <a:spcBef>
                <a:spcPct val="20000"/>
              </a:spcBef>
              <a:buFontTx/>
              <a:buChar char="•"/>
            </a:pPr>
            <a:endParaRPr lang="fr-FR" sz="3200"/>
          </a:p>
        </p:txBody>
      </p:sp>
      <p:sp>
        <p:nvSpPr>
          <p:cNvPr id="21508" name="Text Box 5"/>
          <p:cNvSpPr txBox="1">
            <a:spLocks noChangeArrowheads="1"/>
          </p:cNvSpPr>
          <p:nvPr/>
        </p:nvSpPr>
        <p:spPr bwMode="auto">
          <a:xfrm>
            <a:off x="1908175" y="285750"/>
            <a:ext cx="6707188" cy="1077913"/>
          </a:xfrm>
          <a:prstGeom prst="rect">
            <a:avLst/>
          </a:prstGeom>
          <a:noFill/>
          <a:ln w="9525">
            <a:noFill/>
            <a:miter lim="800000"/>
            <a:headEnd/>
            <a:tailEnd/>
          </a:ln>
        </p:spPr>
        <p:txBody>
          <a:bodyPr>
            <a:prstTxWarp prst="textNoShape">
              <a:avLst/>
            </a:prstTxWarp>
            <a:spAutoFit/>
          </a:bodyPr>
          <a:lstStyle/>
          <a:p>
            <a:pPr algn="ctr">
              <a:spcBef>
                <a:spcPct val="50000"/>
              </a:spcBef>
            </a:pPr>
            <a:r>
              <a:rPr lang="fr-FR" sz="3200" b="1"/>
              <a:t>Les Pouilles L’huile d’olive... une longue histoire </a:t>
            </a:r>
          </a:p>
        </p:txBody>
      </p:sp>
      <p:sp>
        <p:nvSpPr>
          <p:cNvPr id="21509" name="Text Box 6"/>
          <p:cNvSpPr txBox="1">
            <a:spLocks noChangeArrowheads="1"/>
          </p:cNvSpPr>
          <p:nvPr/>
        </p:nvSpPr>
        <p:spPr bwMode="auto">
          <a:xfrm>
            <a:off x="2209800" y="6477000"/>
            <a:ext cx="6934200" cy="274638"/>
          </a:xfrm>
          <a:prstGeom prst="rect">
            <a:avLst/>
          </a:prstGeom>
          <a:noFill/>
          <a:ln w="9525">
            <a:noFill/>
            <a:miter lim="800000"/>
            <a:headEnd/>
            <a:tailEnd/>
          </a:ln>
        </p:spPr>
        <p:txBody>
          <a:bodyPr>
            <a:prstTxWarp prst="textNoShape">
              <a:avLst/>
            </a:prstTxWarp>
            <a:spAutoFit/>
          </a:bodyPr>
          <a:lstStyle/>
          <a:p>
            <a:pPr>
              <a:spcBef>
                <a:spcPct val="50000"/>
              </a:spcBef>
            </a:pPr>
            <a:r>
              <a:rPr lang="fr-FR" sz="1200" b="1"/>
              <a:t>Le meilleur des saveurs italiennes – Halles Châtelet  Orléans- www.storiadigusto.fr - 19 octobre 2010</a:t>
            </a:r>
          </a:p>
        </p:txBody>
      </p:sp>
      <p:sp>
        <p:nvSpPr>
          <p:cNvPr id="21510" name="Rectangle 7"/>
          <p:cNvSpPr>
            <a:spLocks noChangeArrowheads="1"/>
          </p:cNvSpPr>
          <p:nvPr/>
        </p:nvSpPr>
        <p:spPr bwMode="auto">
          <a:xfrm>
            <a:off x="468313" y="1341438"/>
            <a:ext cx="7772400" cy="4114800"/>
          </a:xfrm>
          <a:prstGeom prst="rect">
            <a:avLst/>
          </a:prstGeom>
          <a:noFill/>
          <a:ln w="9525">
            <a:noFill/>
            <a:miter lim="800000"/>
            <a:headEnd/>
            <a:tailEnd/>
          </a:ln>
        </p:spPr>
        <p:txBody>
          <a:bodyPr>
            <a:prstTxWarp prst="textNoShape">
              <a:avLst/>
            </a:prstTxWarp>
          </a:bodyPr>
          <a:lstStyle/>
          <a:p>
            <a:pPr marL="914400" lvl="1" indent="-457200">
              <a:spcBef>
                <a:spcPct val="20000"/>
              </a:spcBef>
              <a:buFontTx/>
              <a:buChar char="-"/>
            </a:pPr>
            <a:r>
              <a:rPr lang="fr-FR"/>
              <a:t>Des premières traces qui datent du VIIè siècle Av JC en Etrurie</a:t>
            </a:r>
          </a:p>
          <a:p>
            <a:pPr marL="914400" lvl="1" indent="-457200">
              <a:spcBef>
                <a:spcPct val="20000"/>
              </a:spcBef>
              <a:buFontTx/>
              <a:buChar char="-"/>
            </a:pPr>
            <a:r>
              <a:rPr lang="fr-FR"/>
              <a:t>Au cours de l’histoire, les oliviers sont peu répandus mais recherchés. </a:t>
            </a:r>
          </a:p>
          <a:p>
            <a:pPr marL="914400" lvl="1" indent="-457200">
              <a:spcBef>
                <a:spcPct val="20000"/>
              </a:spcBef>
              <a:buFontTx/>
              <a:buChar char="-"/>
            </a:pPr>
            <a:r>
              <a:rPr lang="fr-FR"/>
              <a:t>Un produit citadin, de luxe remplacé par du lard / saindoux, surtout en cuisine</a:t>
            </a:r>
          </a:p>
          <a:p>
            <a:pPr marL="914400" lvl="1" indent="-457200">
              <a:spcBef>
                <a:spcPct val="20000"/>
              </a:spcBef>
              <a:buFontTx/>
              <a:buChar char="-"/>
            </a:pPr>
            <a:r>
              <a:rPr lang="fr-FR"/>
              <a:t>L’huile des Pouilles est exportée en quantité dès le XVè siècle. Aujourd’hui, plus de 50 millions d’oliviers font des Pouilles la 1</a:t>
            </a:r>
            <a:r>
              <a:rPr lang="fr-FR" baseline="30000"/>
              <a:t>ère</a:t>
            </a:r>
            <a:r>
              <a:rPr lang="fr-FR"/>
              <a:t> région de production d’Italie. </a:t>
            </a:r>
          </a:p>
          <a:p>
            <a:pPr marL="914400" lvl="1" indent="-457200">
              <a:spcBef>
                <a:spcPct val="20000"/>
              </a:spcBef>
              <a:buFontTx/>
              <a:buChar char="-"/>
            </a:pPr>
            <a:r>
              <a:rPr lang="fr-FR"/>
              <a:t>La région du Salento représente 8% de la production mondiale</a:t>
            </a:r>
          </a:p>
          <a:p>
            <a:pPr marL="457200" indent="-457200">
              <a:spcBef>
                <a:spcPct val="20000"/>
              </a:spcBef>
            </a:pPr>
            <a:endParaRPr lang="fr-FR" sz="3200"/>
          </a:p>
          <a:p>
            <a:pPr marL="457200" indent="-457200">
              <a:spcBef>
                <a:spcPct val="20000"/>
              </a:spcBef>
              <a:buFontTx/>
              <a:buChar char="•"/>
            </a:pPr>
            <a:endParaRPr lang="fr-FR" sz="3200"/>
          </a:p>
        </p:txBody>
      </p:sp>
      <p:pic>
        <p:nvPicPr>
          <p:cNvPr id="8" name="Image 7" descr="DSC00853.JPG"/>
          <p:cNvPicPr>
            <a:picLocks noChangeAspect="1"/>
          </p:cNvPicPr>
          <p:nvPr/>
        </p:nvPicPr>
        <p:blipFill>
          <a:blip r:embed="rId3" cstate="screen"/>
          <a:stretch>
            <a:fillRect/>
          </a:stretch>
        </p:blipFill>
        <p:spPr>
          <a:xfrm>
            <a:off x="107504" y="0"/>
            <a:ext cx="1979712" cy="1484784"/>
          </a:xfrm>
          <a:prstGeom prst="rect">
            <a:avLst/>
          </a:prstGeom>
          <a:ln>
            <a:noFill/>
          </a:ln>
          <a:effectLst>
            <a:softEdge rad="112500"/>
          </a:effectLst>
        </p:spPr>
      </p:pic>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2530" name="Rectangle 2"/>
          <p:cNvSpPr>
            <a:spLocks noChangeArrowheads="1"/>
          </p:cNvSpPr>
          <p:nvPr/>
        </p:nvSpPr>
        <p:spPr bwMode="auto">
          <a:xfrm>
            <a:off x="152400" y="152400"/>
            <a:ext cx="8839200" cy="685800"/>
          </a:xfrm>
          <a:prstGeom prst="rect">
            <a:avLst/>
          </a:prstGeom>
          <a:noFill/>
          <a:ln w="9525">
            <a:noFill/>
            <a:miter lim="800000"/>
            <a:headEnd/>
            <a:tailEnd/>
          </a:ln>
        </p:spPr>
        <p:txBody>
          <a:bodyPr anchor="ctr">
            <a:prstTxWarp prst="textNoShape">
              <a:avLst/>
            </a:prstTxWarp>
          </a:bodyPr>
          <a:lstStyle/>
          <a:p>
            <a:pPr algn="ctr"/>
            <a:r>
              <a:rPr lang="fr-FR" sz="4000" b="1">
                <a:solidFill>
                  <a:schemeClr val="tx2"/>
                </a:solidFill>
              </a:rPr>
              <a:t>Des vins qui gagnent à être connus</a:t>
            </a:r>
          </a:p>
        </p:txBody>
      </p:sp>
      <p:sp>
        <p:nvSpPr>
          <p:cNvPr id="22531" name="Rectangle 3"/>
          <p:cNvSpPr>
            <a:spLocks noChangeArrowheads="1"/>
          </p:cNvSpPr>
          <p:nvPr/>
        </p:nvSpPr>
        <p:spPr bwMode="auto">
          <a:xfrm>
            <a:off x="609600" y="1600200"/>
            <a:ext cx="7772400" cy="4114800"/>
          </a:xfrm>
          <a:prstGeom prst="rect">
            <a:avLst/>
          </a:prstGeom>
          <a:noFill/>
          <a:ln w="9525">
            <a:noFill/>
            <a:miter lim="800000"/>
            <a:headEnd/>
            <a:tailEnd/>
          </a:ln>
        </p:spPr>
        <p:txBody>
          <a:bodyPr>
            <a:prstTxWarp prst="textNoShape">
              <a:avLst/>
            </a:prstTxWarp>
          </a:bodyPr>
          <a:lstStyle/>
          <a:p>
            <a:pPr marL="342900" indent="-342900">
              <a:spcBef>
                <a:spcPct val="20000"/>
              </a:spcBef>
              <a:buFontTx/>
              <a:buChar char="•"/>
            </a:pPr>
            <a:endParaRPr lang="fr-FR" sz="3200"/>
          </a:p>
          <a:p>
            <a:pPr marL="342900" indent="-342900">
              <a:spcBef>
                <a:spcPct val="20000"/>
              </a:spcBef>
              <a:buFontTx/>
              <a:buChar char="•"/>
            </a:pPr>
            <a:endParaRPr lang="fr-FR" sz="3200"/>
          </a:p>
          <a:p>
            <a:pPr marL="342900" indent="-342900">
              <a:spcBef>
                <a:spcPct val="20000"/>
              </a:spcBef>
              <a:buFontTx/>
              <a:buChar char="•"/>
            </a:pPr>
            <a:endParaRPr lang="fr-FR" sz="3200"/>
          </a:p>
        </p:txBody>
      </p:sp>
      <p:sp>
        <p:nvSpPr>
          <p:cNvPr id="22532" name="Text Box 5"/>
          <p:cNvSpPr txBox="1">
            <a:spLocks noChangeArrowheads="1"/>
          </p:cNvSpPr>
          <p:nvPr/>
        </p:nvSpPr>
        <p:spPr bwMode="auto">
          <a:xfrm>
            <a:off x="838200" y="1295400"/>
            <a:ext cx="7543800" cy="457200"/>
          </a:xfrm>
          <a:prstGeom prst="rect">
            <a:avLst/>
          </a:prstGeom>
          <a:noFill/>
          <a:ln w="9525">
            <a:noFill/>
            <a:miter lim="800000"/>
            <a:headEnd/>
            <a:tailEnd/>
          </a:ln>
        </p:spPr>
        <p:txBody>
          <a:bodyPr>
            <a:prstTxWarp prst="textNoShape">
              <a:avLst/>
            </a:prstTxWarp>
            <a:spAutoFit/>
          </a:bodyPr>
          <a:lstStyle/>
          <a:p>
            <a:pPr>
              <a:spcBef>
                <a:spcPct val="50000"/>
              </a:spcBef>
            </a:pPr>
            <a:endParaRPr lang="fr-FR"/>
          </a:p>
        </p:txBody>
      </p:sp>
      <p:sp>
        <p:nvSpPr>
          <p:cNvPr id="22533" name="Text Box 6"/>
          <p:cNvSpPr txBox="1">
            <a:spLocks noChangeArrowheads="1"/>
          </p:cNvSpPr>
          <p:nvPr/>
        </p:nvSpPr>
        <p:spPr bwMode="auto">
          <a:xfrm>
            <a:off x="2209800" y="6477000"/>
            <a:ext cx="6934200" cy="274638"/>
          </a:xfrm>
          <a:prstGeom prst="rect">
            <a:avLst/>
          </a:prstGeom>
          <a:noFill/>
          <a:ln w="9525">
            <a:noFill/>
            <a:miter lim="800000"/>
            <a:headEnd/>
            <a:tailEnd/>
          </a:ln>
        </p:spPr>
        <p:txBody>
          <a:bodyPr>
            <a:prstTxWarp prst="textNoShape">
              <a:avLst/>
            </a:prstTxWarp>
            <a:spAutoFit/>
          </a:bodyPr>
          <a:lstStyle/>
          <a:p>
            <a:pPr>
              <a:spcBef>
                <a:spcPct val="50000"/>
              </a:spcBef>
            </a:pPr>
            <a:r>
              <a:rPr lang="fr-FR" sz="1200" b="1"/>
              <a:t>Le meilleur des saveurs italiennes – Halles Châtelet  Orléans- www.storiadigusto.fr - 19 octobre 2010</a:t>
            </a:r>
          </a:p>
        </p:txBody>
      </p:sp>
      <p:sp>
        <p:nvSpPr>
          <p:cNvPr id="22534" name="Rectangle 7"/>
          <p:cNvSpPr>
            <a:spLocks noChangeArrowheads="1"/>
          </p:cNvSpPr>
          <p:nvPr/>
        </p:nvSpPr>
        <p:spPr bwMode="auto">
          <a:xfrm>
            <a:off x="762000" y="1752600"/>
            <a:ext cx="7772400" cy="4114800"/>
          </a:xfrm>
          <a:prstGeom prst="rect">
            <a:avLst/>
          </a:prstGeom>
          <a:noFill/>
          <a:ln w="9525">
            <a:noFill/>
            <a:miter lim="800000"/>
            <a:headEnd/>
            <a:tailEnd/>
          </a:ln>
        </p:spPr>
        <p:txBody>
          <a:bodyPr>
            <a:prstTxWarp prst="textNoShape">
              <a:avLst/>
            </a:prstTxWarp>
          </a:bodyPr>
          <a:lstStyle/>
          <a:p>
            <a:pPr marL="342900" indent="-342900">
              <a:spcBef>
                <a:spcPct val="20000"/>
              </a:spcBef>
              <a:buFontTx/>
              <a:buChar char="•"/>
            </a:pPr>
            <a:endParaRPr lang="fr-FR" sz="3200"/>
          </a:p>
          <a:p>
            <a:pPr marL="342900" indent="-342900">
              <a:spcBef>
                <a:spcPct val="20000"/>
              </a:spcBef>
              <a:buFontTx/>
              <a:buChar char="•"/>
            </a:pPr>
            <a:endParaRPr lang="fr-FR" sz="3200"/>
          </a:p>
          <a:p>
            <a:pPr marL="342900" indent="-342900">
              <a:spcBef>
                <a:spcPct val="20000"/>
              </a:spcBef>
              <a:buFontTx/>
              <a:buChar char="•"/>
            </a:pPr>
            <a:endParaRPr lang="fr-FR" sz="3200"/>
          </a:p>
        </p:txBody>
      </p:sp>
      <p:sp>
        <p:nvSpPr>
          <p:cNvPr id="22535" name="Rectangle 8"/>
          <p:cNvSpPr>
            <a:spLocks noChangeArrowheads="1"/>
          </p:cNvSpPr>
          <p:nvPr/>
        </p:nvSpPr>
        <p:spPr bwMode="auto">
          <a:xfrm>
            <a:off x="914400" y="1905000"/>
            <a:ext cx="7772400" cy="4114800"/>
          </a:xfrm>
          <a:prstGeom prst="rect">
            <a:avLst/>
          </a:prstGeom>
          <a:noFill/>
          <a:ln w="9525">
            <a:noFill/>
            <a:miter lim="800000"/>
            <a:headEnd/>
            <a:tailEnd/>
          </a:ln>
        </p:spPr>
        <p:txBody>
          <a:bodyPr>
            <a:prstTxWarp prst="textNoShape">
              <a:avLst/>
            </a:prstTxWarp>
          </a:bodyPr>
          <a:lstStyle/>
          <a:p>
            <a:pPr marL="342900" indent="-342900">
              <a:spcBef>
                <a:spcPct val="20000"/>
              </a:spcBef>
              <a:buFontTx/>
              <a:buChar char="•"/>
            </a:pPr>
            <a:endParaRPr lang="fr-FR" sz="3200"/>
          </a:p>
          <a:p>
            <a:pPr marL="342900" indent="-342900">
              <a:spcBef>
                <a:spcPct val="20000"/>
              </a:spcBef>
              <a:buFontTx/>
              <a:buChar char="•"/>
            </a:pPr>
            <a:endParaRPr lang="fr-FR" sz="3200"/>
          </a:p>
          <a:p>
            <a:pPr marL="342900" indent="-342900">
              <a:spcBef>
                <a:spcPct val="20000"/>
              </a:spcBef>
              <a:buFontTx/>
              <a:buChar char="•"/>
            </a:pPr>
            <a:endParaRPr lang="fr-FR" sz="3200"/>
          </a:p>
        </p:txBody>
      </p:sp>
      <p:sp>
        <p:nvSpPr>
          <p:cNvPr id="22536" name="Text Box 9"/>
          <p:cNvSpPr txBox="1">
            <a:spLocks noChangeArrowheads="1"/>
          </p:cNvSpPr>
          <p:nvPr/>
        </p:nvSpPr>
        <p:spPr bwMode="auto">
          <a:xfrm>
            <a:off x="827088" y="1484313"/>
            <a:ext cx="7010400" cy="5632450"/>
          </a:xfrm>
          <a:prstGeom prst="rect">
            <a:avLst/>
          </a:prstGeom>
          <a:noFill/>
          <a:ln w="9525">
            <a:noFill/>
            <a:miter lim="800000"/>
            <a:headEnd/>
            <a:tailEnd/>
          </a:ln>
        </p:spPr>
        <p:txBody>
          <a:bodyPr>
            <a:prstTxWarp prst="textNoShape">
              <a:avLst/>
            </a:prstTxWarp>
            <a:spAutoFit/>
          </a:bodyPr>
          <a:lstStyle/>
          <a:p>
            <a:pPr>
              <a:spcBef>
                <a:spcPct val="50000"/>
              </a:spcBef>
            </a:pPr>
            <a:r>
              <a:rPr lang="fr-FR" sz="2000"/>
              <a:t>Les Pouilles sont une région viticole depuis environ 2000 ans.</a:t>
            </a:r>
          </a:p>
          <a:p>
            <a:pPr>
              <a:spcBef>
                <a:spcPct val="50000"/>
              </a:spcBef>
            </a:pPr>
            <a:r>
              <a:rPr lang="fr-FR" sz="2000"/>
              <a:t>Troisième région productrice d’Italie (14% de la production)</a:t>
            </a:r>
          </a:p>
          <a:p>
            <a:pPr>
              <a:spcBef>
                <a:spcPct val="50000"/>
              </a:spcBef>
            </a:pPr>
            <a:r>
              <a:rPr lang="fr-FR" sz="2000"/>
              <a:t>Beaucoup de vins servant à couper les vins du Nord pour leur donner du corps</a:t>
            </a:r>
          </a:p>
          <a:p>
            <a:pPr>
              <a:spcBef>
                <a:spcPct val="50000"/>
              </a:spcBef>
            </a:pPr>
            <a:r>
              <a:rPr lang="fr-FR" sz="2000"/>
              <a:t>Quelques très bons vins au rapport qualité prix imbattable !</a:t>
            </a:r>
          </a:p>
          <a:p>
            <a:pPr>
              <a:spcBef>
                <a:spcPct val="50000"/>
              </a:spcBef>
            </a:pPr>
            <a:r>
              <a:rPr lang="fr-FR" sz="2000"/>
              <a:t>En rouge : </a:t>
            </a:r>
          </a:p>
          <a:p>
            <a:pPr>
              <a:spcBef>
                <a:spcPct val="50000"/>
              </a:spcBef>
              <a:buFontTx/>
              <a:buChar char="-"/>
            </a:pPr>
            <a:r>
              <a:rPr lang="fr-FR" sz="2000"/>
              <a:t> La DOC Castel del Monte donne des vins ronds, pleins, très riches qui vieillissent très bien. </a:t>
            </a:r>
          </a:p>
          <a:p>
            <a:pPr>
              <a:spcBef>
                <a:spcPct val="50000"/>
              </a:spcBef>
              <a:buFontTx/>
              <a:buChar char="-"/>
            </a:pPr>
            <a:r>
              <a:rPr lang="fr-FR" sz="2000"/>
              <a:t> Quelques primitivo valent  vraiment le détour </a:t>
            </a:r>
          </a:p>
          <a:p>
            <a:pPr>
              <a:spcBef>
                <a:spcPct val="50000"/>
              </a:spcBef>
            </a:pPr>
            <a:r>
              <a:rPr lang="fr-FR" sz="2000"/>
              <a:t>En rosé : </a:t>
            </a:r>
          </a:p>
          <a:p>
            <a:pPr>
              <a:spcBef>
                <a:spcPct val="50000"/>
              </a:spcBef>
            </a:pPr>
            <a:r>
              <a:rPr lang="fr-FR" sz="2000"/>
              <a:t>des rosés avec beaucoup de corps</a:t>
            </a:r>
          </a:p>
          <a:p>
            <a:pPr>
              <a:spcBef>
                <a:spcPct val="50000"/>
              </a:spcBef>
              <a:buFontTx/>
              <a:buChar char="-"/>
            </a:pPr>
            <a:endParaRPr lang="fr-FR" sz="2000"/>
          </a:p>
          <a:p>
            <a:pPr>
              <a:spcBef>
                <a:spcPct val="50000"/>
              </a:spcBef>
            </a:pPr>
            <a:endParaRPr lang="fr-FR" sz="2000"/>
          </a:p>
        </p:txBody>
      </p:sp>
      <p:pic>
        <p:nvPicPr>
          <p:cNvPr id="9" name="Image 8" descr="DSC00929.JPG"/>
          <p:cNvPicPr>
            <a:picLocks noChangeAspect="1"/>
          </p:cNvPicPr>
          <p:nvPr/>
        </p:nvPicPr>
        <p:blipFill>
          <a:blip r:embed="rId3" cstate="screen"/>
          <a:stretch>
            <a:fillRect/>
          </a:stretch>
        </p:blipFill>
        <p:spPr>
          <a:xfrm rot="16200000">
            <a:off x="6750369" y="4184957"/>
            <a:ext cx="2591272" cy="1943454"/>
          </a:xfrm>
          <a:prstGeom prst="rect">
            <a:avLst/>
          </a:prstGeom>
          <a:ln>
            <a:noFill/>
          </a:ln>
          <a:effectLst>
            <a:softEdge rad="112500"/>
          </a:effectLst>
        </p:spPr>
      </p:pic>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3554" name="Rectangle 2"/>
          <p:cNvSpPr>
            <a:spLocks noChangeArrowheads="1"/>
          </p:cNvSpPr>
          <p:nvPr/>
        </p:nvSpPr>
        <p:spPr bwMode="auto">
          <a:xfrm>
            <a:off x="152400" y="152400"/>
            <a:ext cx="8839200" cy="1143000"/>
          </a:xfrm>
          <a:prstGeom prst="rect">
            <a:avLst/>
          </a:prstGeom>
          <a:noFill/>
          <a:ln w="9525">
            <a:noFill/>
            <a:miter lim="800000"/>
            <a:headEnd/>
            <a:tailEnd/>
          </a:ln>
        </p:spPr>
        <p:txBody>
          <a:bodyPr anchor="ctr">
            <a:prstTxWarp prst="textNoShape">
              <a:avLst/>
            </a:prstTxWarp>
          </a:bodyPr>
          <a:lstStyle/>
          <a:p>
            <a:pPr algn="ctr"/>
            <a:r>
              <a:rPr lang="fr-FR" sz="4000" b="1">
                <a:solidFill>
                  <a:schemeClr val="tx2"/>
                </a:solidFill>
              </a:rPr>
              <a:t>La cuisine de la mer </a:t>
            </a:r>
          </a:p>
        </p:txBody>
      </p:sp>
      <p:sp>
        <p:nvSpPr>
          <p:cNvPr id="23555" name="Rectangle 3"/>
          <p:cNvSpPr>
            <a:spLocks noChangeArrowheads="1"/>
          </p:cNvSpPr>
          <p:nvPr/>
        </p:nvSpPr>
        <p:spPr bwMode="auto">
          <a:xfrm>
            <a:off x="685800" y="1981200"/>
            <a:ext cx="7772400" cy="4114800"/>
          </a:xfrm>
          <a:prstGeom prst="rect">
            <a:avLst/>
          </a:prstGeom>
          <a:noFill/>
          <a:ln w="9525">
            <a:noFill/>
            <a:miter lim="800000"/>
            <a:headEnd/>
            <a:tailEnd/>
          </a:ln>
        </p:spPr>
        <p:txBody>
          <a:bodyPr>
            <a:prstTxWarp prst="textNoShape">
              <a:avLst/>
            </a:prstTxWarp>
          </a:bodyPr>
          <a:lstStyle/>
          <a:p>
            <a:pPr marL="342900" indent="-342900">
              <a:spcBef>
                <a:spcPct val="20000"/>
              </a:spcBef>
              <a:buFontTx/>
              <a:buChar char="•"/>
            </a:pPr>
            <a:endParaRPr lang="fr-FR" sz="3200"/>
          </a:p>
          <a:p>
            <a:pPr marL="342900" indent="-342900">
              <a:spcBef>
                <a:spcPct val="20000"/>
              </a:spcBef>
              <a:buFontTx/>
              <a:buChar char="•"/>
            </a:pPr>
            <a:endParaRPr lang="fr-FR" sz="3200"/>
          </a:p>
          <a:p>
            <a:pPr marL="342900" indent="-342900">
              <a:spcBef>
                <a:spcPct val="20000"/>
              </a:spcBef>
              <a:buFontTx/>
              <a:buChar char="•"/>
            </a:pPr>
            <a:endParaRPr lang="fr-FR" sz="3200"/>
          </a:p>
        </p:txBody>
      </p:sp>
      <p:sp>
        <p:nvSpPr>
          <p:cNvPr id="23556" name="Text Box 5"/>
          <p:cNvSpPr txBox="1">
            <a:spLocks noChangeArrowheads="1"/>
          </p:cNvSpPr>
          <p:nvPr/>
        </p:nvSpPr>
        <p:spPr bwMode="auto">
          <a:xfrm>
            <a:off x="838200" y="1295400"/>
            <a:ext cx="7543800" cy="457200"/>
          </a:xfrm>
          <a:prstGeom prst="rect">
            <a:avLst/>
          </a:prstGeom>
          <a:noFill/>
          <a:ln w="9525">
            <a:noFill/>
            <a:miter lim="800000"/>
            <a:headEnd/>
            <a:tailEnd/>
          </a:ln>
        </p:spPr>
        <p:txBody>
          <a:bodyPr>
            <a:prstTxWarp prst="textNoShape">
              <a:avLst/>
            </a:prstTxWarp>
            <a:spAutoFit/>
          </a:bodyPr>
          <a:lstStyle/>
          <a:p>
            <a:pPr>
              <a:spcBef>
                <a:spcPct val="50000"/>
              </a:spcBef>
            </a:pPr>
            <a:endParaRPr lang="fr-FR"/>
          </a:p>
        </p:txBody>
      </p:sp>
      <p:sp>
        <p:nvSpPr>
          <p:cNvPr id="23557" name="Text Box 6"/>
          <p:cNvSpPr txBox="1">
            <a:spLocks noChangeArrowheads="1"/>
          </p:cNvSpPr>
          <p:nvPr/>
        </p:nvSpPr>
        <p:spPr bwMode="auto">
          <a:xfrm>
            <a:off x="2209800" y="6477000"/>
            <a:ext cx="6934200" cy="274638"/>
          </a:xfrm>
          <a:prstGeom prst="rect">
            <a:avLst/>
          </a:prstGeom>
          <a:noFill/>
          <a:ln w="9525">
            <a:noFill/>
            <a:miter lim="800000"/>
            <a:headEnd/>
            <a:tailEnd/>
          </a:ln>
        </p:spPr>
        <p:txBody>
          <a:bodyPr>
            <a:prstTxWarp prst="textNoShape">
              <a:avLst/>
            </a:prstTxWarp>
            <a:spAutoFit/>
          </a:bodyPr>
          <a:lstStyle/>
          <a:p>
            <a:pPr>
              <a:spcBef>
                <a:spcPct val="50000"/>
              </a:spcBef>
            </a:pPr>
            <a:r>
              <a:rPr lang="fr-FR" sz="1200" b="1"/>
              <a:t>Le meilleur des saveurs italiennes – Halles Châtelet  Orléans- www.storiadigusto.fr – 19 octobre 2010</a:t>
            </a:r>
          </a:p>
        </p:txBody>
      </p:sp>
      <p:sp>
        <p:nvSpPr>
          <p:cNvPr id="23558" name="ZoneTexte 8"/>
          <p:cNvSpPr txBox="1">
            <a:spLocks noChangeArrowheads="1"/>
          </p:cNvSpPr>
          <p:nvPr/>
        </p:nvSpPr>
        <p:spPr bwMode="auto">
          <a:xfrm>
            <a:off x="1042988" y="1700213"/>
            <a:ext cx="7788275" cy="2185987"/>
          </a:xfrm>
          <a:prstGeom prst="rect">
            <a:avLst/>
          </a:prstGeom>
          <a:noFill/>
          <a:ln w="9525">
            <a:noFill/>
            <a:miter lim="800000"/>
            <a:headEnd/>
            <a:tailEnd/>
          </a:ln>
        </p:spPr>
        <p:txBody>
          <a:bodyPr>
            <a:prstTxWarp prst="textNoShape">
              <a:avLst/>
            </a:prstTxWarp>
            <a:spAutoFit/>
          </a:bodyPr>
          <a:lstStyle/>
          <a:p>
            <a:pPr>
              <a:buFont typeface="Arial" charset="0"/>
              <a:buChar char="•"/>
            </a:pPr>
            <a:r>
              <a:rPr lang="fr-FR"/>
              <a:t> </a:t>
            </a:r>
            <a:r>
              <a:rPr lang="fr-FR" sz="2800"/>
              <a:t>Le poisson grillé, frit, en soupe</a:t>
            </a:r>
          </a:p>
          <a:p>
            <a:endParaRPr lang="fr-FR" sz="2800"/>
          </a:p>
          <a:p>
            <a:pPr>
              <a:buFont typeface="Arial" charset="0"/>
              <a:buChar char="•"/>
            </a:pPr>
            <a:r>
              <a:rPr lang="fr-FR" sz="2800"/>
              <a:t> Poulpes et calmars : en antipasti ou en plat</a:t>
            </a:r>
          </a:p>
          <a:p>
            <a:pPr lvl="1">
              <a:buFont typeface="Arial" charset="0"/>
              <a:buChar char="•"/>
            </a:pPr>
            <a:r>
              <a:rPr lang="fr-FR" sz="2800"/>
              <a:t>le poulpe cuit à l’étouffé est un mets de luxe</a:t>
            </a:r>
          </a:p>
          <a:p>
            <a:endParaRPr lang="fr-F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4578" name="Rectangle 2"/>
          <p:cNvSpPr>
            <a:spLocks noChangeArrowheads="1"/>
          </p:cNvSpPr>
          <p:nvPr/>
        </p:nvSpPr>
        <p:spPr bwMode="auto">
          <a:xfrm>
            <a:off x="152400" y="152400"/>
            <a:ext cx="8839200" cy="1143000"/>
          </a:xfrm>
          <a:prstGeom prst="rect">
            <a:avLst/>
          </a:prstGeom>
          <a:noFill/>
          <a:ln w="9525">
            <a:noFill/>
            <a:miter lim="800000"/>
            <a:headEnd/>
            <a:tailEnd/>
          </a:ln>
        </p:spPr>
        <p:txBody>
          <a:bodyPr anchor="ctr">
            <a:prstTxWarp prst="textNoShape">
              <a:avLst/>
            </a:prstTxWarp>
          </a:bodyPr>
          <a:lstStyle/>
          <a:p>
            <a:pPr algn="ctr"/>
            <a:r>
              <a:rPr lang="fr-FR" sz="4000" b="1">
                <a:solidFill>
                  <a:schemeClr val="tx2"/>
                </a:solidFill>
              </a:rPr>
              <a:t>Les légumes et les antipasti</a:t>
            </a:r>
          </a:p>
        </p:txBody>
      </p:sp>
      <p:sp>
        <p:nvSpPr>
          <p:cNvPr id="24579" name="Rectangle 3"/>
          <p:cNvSpPr>
            <a:spLocks noChangeArrowheads="1"/>
          </p:cNvSpPr>
          <p:nvPr/>
        </p:nvSpPr>
        <p:spPr bwMode="auto">
          <a:xfrm>
            <a:off x="685800" y="1981200"/>
            <a:ext cx="7772400" cy="4114800"/>
          </a:xfrm>
          <a:prstGeom prst="rect">
            <a:avLst/>
          </a:prstGeom>
          <a:noFill/>
          <a:ln w="9525">
            <a:noFill/>
            <a:miter lim="800000"/>
            <a:headEnd/>
            <a:tailEnd/>
          </a:ln>
        </p:spPr>
        <p:txBody>
          <a:bodyPr>
            <a:prstTxWarp prst="textNoShape">
              <a:avLst/>
            </a:prstTxWarp>
          </a:bodyPr>
          <a:lstStyle/>
          <a:p>
            <a:pPr marL="342900" indent="-342900">
              <a:spcBef>
                <a:spcPct val="20000"/>
              </a:spcBef>
              <a:buFontTx/>
              <a:buChar char="•"/>
            </a:pPr>
            <a:endParaRPr lang="fr-FR" sz="3200"/>
          </a:p>
          <a:p>
            <a:pPr marL="342900" indent="-342900">
              <a:spcBef>
                <a:spcPct val="20000"/>
              </a:spcBef>
              <a:buFontTx/>
              <a:buChar char="•"/>
            </a:pPr>
            <a:endParaRPr lang="fr-FR" sz="3200"/>
          </a:p>
          <a:p>
            <a:pPr marL="342900" indent="-342900">
              <a:spcBef>
                <a:spcPct val="20000"/>
              </a:spcBef>
              <a:buFontTx/>
              <a:buChar char="•"/>
            </a:pPr>
            <a:endParaRPr lang="fr-FR" sz="3200"/>
          </a:p>
        </p:txBody>
      </p:sp>
      <p:sp>
        <p:nvSpPr>
          <p:cNvPr id="24580" name="Text Box 5"/>
          <p:cNvSpPr txBox="1">
            <a:spLocks noChangeArrowheads="1"/>
          </p:cNvSpPr>
          <p:nvPr/>
        </p:nvSpPr>
        <p:spPr bwMode="auto">
          <a:xfrm>
            <a:off x="838200" y="1295400"/>
            <a:ext cx="7543800" cy="457200"/>
          </a:xfrm>
          <a:prstGeom prst="rect">
            <a:avLst/>
          </a:prstGeom>
          <a:noFill/>
          <a:ln w="9525">
            <a:noFill/>
            <a:miter lim="800000"/>
            <a:headEnd/>
            <a:tailEnd/>
          </a:ln>
        </p:spPr>
        <p:txBody>
          <a:bodyPr>
            <a:prstTxWarp prst="textNoShape">
              <a:avLst/>
            </a:prstTxWarp>
            <a:spAutoFit/>
          </a:bodyPr>
          <a:lstStyle/>
          <a:p>
            <a:pPr>
              <a:spcBef>
                <a:spcPct val="50000"/>
              </a:spcBef>
            </a:pPr>
            <a:endParaRPr lang="fr-FR"/>
          </a:p>
        </p:txBody>
      </p:sp>
      <p:sp>
        <p:nvSpPr>
          <p:cNvPr id="24581" name="Text Box 6"/>
          <p:cNvSpPr txBox="1">
            <a:spLocks noChangeArrowheads="1"/>
          </p:cNvSpPr>
          <p:nvPr/>
        </p:nvSpPr>
        <p:spPr bwMode="auto">
          <a:xfrm>
            <a:off x="2209800" y="6477000"/>
            <a:ext cx="6934200" cy="274638"/>
          </a:xfrm>
          <a:prstGeom prst="rect">
            <a:avLst/>
          </a:prstGeom>
          <a:noFill/>
          <a:ln w="9525">
            <a:noFill/>
            <a:miter lim="800000"/>
            <a:headEnd/>
            <a:tailEnd/>
          </a:ln>
        </p:spPr>
        <p:txBody>
          <a:bodyPr>
            <a:prstTxWarp prst="textNoShape">
              <a:avLst/>
            </a:prstTxWarp>
            <a:spAutoFit/>
          </a:bodyPr>
          <a:lstStyle/>
          <a:p>
            <a:pPr>
              <a:spcBef>
                <a:spcPct val="50000"/>
              </a:spcBef>
            </a:pPr>
            <a:r>
              <a:rPr lang="fr-FR" sz="1200" b="1"/>
              <a:t>Le meilleur des saveurs italiennes – Halles Châtelet  Orléans- www.storiadigusto.fr – 19 octobre 2010</a:t>
            </a:r>
          </a:p>
        </p:txBody>
      </p:sp>
      <p:sp>
        <p:nvSpPr>
          <p:cNvPr id="24582" name="ZoneTexte 8"/>
          <p:cNvSpPr txBox="1">
            <a:spLocks noChangeArrowheads="1"/>
          </p:cNvSpPr>
          <p:nvPr/>
        </p:nvSpPr>
        <p:spPr bwMode="auto">
          <a:xfrm>
            <a:off x="1042988" y="1700213"/>
            <a:ext cx="7788275" cy="3416300"/>
          </a:xfrm>
          <a:prstGeom prst="rect">
            <a:avLst/>
          </a:prstGeom>
          <a:noFill/>
          <a:ln w="9525">
            <a:noFill/>
            <a:miter lim="800000"/>
            <a:headEnd/>
            <a:tailEnd/>
          </a:ln>
        </p:spPr>
        <p:txBody>
          <a:bodyPr>
            <a:prstTxWarp prst="textNoShape">
              <a:avLst/>
            </a:prstTxWarp>
            <a:spAutoFit/>
          </a:bodyPr>
          <a:lstStyle/>
          <a:p>
            <a:r>
              <a:rPr lang="fr-FR"/>
              <a:t>Les Pouilles sont le potager de l’Italie, on retrouve de très nombreux légumes dans les recettes : </a:t>
            </a:r>
          </a:p>
          <a:p>
            <a:pPr>
              <a:buFontTx/>
              <a:buChar char="-"/>
            </a:pPr>
            <a:r>
              <a:rPr lang="fr-FR"/>
              <a:t> en antipasti</a:t>
            </a:r>
          </a:p>
          <a:p>
            <a:pPr>
              <a:buFontTx/>
              <a:buChar char="-"/>
            </a:pPr>
            <a:r>
              <a:rPr lang="fr-FR"/>
              <a:t> dans les pâtes (orecchiette aux brocoli ou aux fanes de navet)</a:t>
            </a:r>
          </a:p>
          <a:p>
            <a:pPr>
              <a:buFontTx/>
              <a:buChar char="-"/>
            </a:pPr>
            <a:r>
              <a:rPr lang="fr-FR"/>
              <a:t> des légumes secs (pois chiche...)</a:t>
            </a:r>
          </a:p>
          <a:p>
            <a:endParaRPr lang="fr-FR"/>
          </a:p>
          <a:p>
            <a:r>
              <a:rPr lang="fr-FR"/>
              <a:t> </a:t>
            </a:r>
          </a:p>
          <a:p>
            <a:endParaRPr lang="fr-FR"/>
          </a:p>
        </p:txBody>
      </p:sp>
      <p:pic>
        <p:nvPicPr>
          <p:cNvPr id="7" name="Image 6" descr="DSC01167.JPG"/>
          <p:cNvPicPr>
            <a:picLocks noChangeAspect="1"/>
          </p:cNvPicPr>
          <p:nvPr/>
        </p:nvPicPr>
        <p:blipFill>
          <a:blip r:embed="rId3" cstate="screen"/>
          <a:stretch>
            <a:fillRect/>
          </a:stretch>
        </p:blipFill>
        <p:spPr>
          <a:xfrm>
            <a:off x="2267744" y="4221088"/>
            <a:ext cx="2915816" cy="2186862"/>
          </a:xfrm>
          <a:prstGeom prst="rect">
            <a:avLst/>
          </a:prstGeom>
          <a:ln>
            <a:noFill/>
          </a:ln>
          <a:effectLst>
            <a:softEdge rad="112500"/>
          </a:effectLst>
        </p:spPr>
      </p:pic>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5602" name="Rectangle 2"/>
          <p:cNvSpPr>
            <a:spLocks noChangeArrowheads="1"/>
          </p:cNvSpPr>
          <p:nvPr/>
        </p:nvSpPr>
        <p:spPr bwMode="auto">
          <a:xfrm>
            <a:off x="152400" y="152400"/>
            <a:ext cx="8839200" cy="1143000"/>
          </a:xfrm>
          <a:prstGeom prst="rect">
            <a:avLst/>
          </a:prstGeom>
          <a:noFill/>
          <a:ln w="9525">
            <a:noFill/>
            <a:miter lim="800000"/>
            <a:headEnd/>
            <a:tailEnd/>
          </a:ln>
        </p:spPr>
        <p:txBody>
          <a:bodyPr anchor="ctr">
            <a:prstTxWarp prst="textNoShape">
              <a:avLst/>
            </a:prstTxWarp>
          </a:bodyPr>
          <a:lstStyle/>
          <a:p>
            <a:pPr algn="ctr"/>
            <a:r>
              <a:rPr lang="fr-FR" sz="4000" b="1">
                <a:solidFill>
                  <a:schemeClr val="tx2"/>
                </a:solidFill>
              </a:rPr>
              <a:t>Pour conclure...</a:t>
            </a:r>
          </a:p>
        </p:txBody>
      </p:sp>
      <p:sp>
        <p:nvSpPr>
          <p:cNvPr id="25603" name="Rectangle 3"/>
          <p:cNvSpPr>
            <a:spLocks noChangeArrowheads="1"/>
          </p:cNvSpPr>
          <p:nvPr/>
        </p:nvSpPr>
        <p:spPr bwMode="auto">
          <a:xfrm>
            <a:off x="685800" y="1981200"/>
            <a:ext cx="7772400" cy="4114800"/>
          </a:xfrm>
          <a:prstGeom prst="rect">
            <a:avLst/>
          </a:prstGeom>
          <a:noFill/>
          <a:ln w="9525">
            <a:noFill/>
            <a:miter lim="800000"/>
            <a:headEnd/>
            <a:tailEnd/>
          </a:ln>
        </p:spPr>
        <p:txBody>
          <a:bodyPr>
            <a:prstTxWarp prst="textNoShape">
              <a:avLst/>
            </a:prstTxWarp>
          </a:bodyPr>
          <a:lstStyle/>
          <a:p>
            <a:pPr marL="342900" indent="-342900">
              <a:spcBef>
                <a:spcPct val="20000"/>
              </a:spcBef>
              <a:buFontTx/>
              <a:buChar char="•"/>
            </a:pPr>
            <a:endParaRPr lang="fr-FR" sz="3200"/>
          </a:p>
          <a:p>
            <a:pPr marL="342900" indent="-342900">
              <a:spcBef>
                <a:spcPct val="20000"/>
              </a:spcBef>
              <a:buFontTx/>
              <a:buChar char="•"/>
            </a:pPr>
            <a:endParaRPr lang="fr-FR" sz="3200"/>
          </a:p>
          <a:p>
            <a:pPr marL="342900" indent="-342900">
              <a:spcBef>
                <a:spcPct val="20000"/>
              </a:spcBef>
              <a:buFontTx/>
              <a:buChar char="•"/>
            </a:pPr>
            <a:endParaRPr lang="fr-FR" sz="3200"/>
          </a:p>
        </p:txBody>
      </p:sp>
      <p:sp>
        <p:nvSpPr>
          <p:cNvPr id="25604" name="Text Box 5"/>
          <p:cNvSpPr txBox="1">
            <a:spLocks noChangeArrowheads="1"/>
          </p:cNvSpPr>
          <p:nvPr/>
        </p:nvSpPr>
        <p:spPr bwMode="auto">
          <a:xfrm>
            <a:off x="838200" y="1295400"/>
            <a:ext cx="7543800" cy="457200"/>
          </a:xfrm>
          <a:prstGeom prst="rect">
            <a:avLst/>
          </a:prstGeom>
          <a:noFill/>
          <a:ln w="9525">
            <a:noFill/>
            <a:miter lim="800000"/>
            <a:headEnd/>
            <a:tailEnd/>
          </a:ln>
        </p:spPr>
        <p:txBody>
          <a:bodyPr>
            <a:prstTxWarp prst="textNoShape">
              <a:avLst/>
            </a:prstTxWarp>
            <a:spAutoFit/>
          </a:bodyPr>
          <a:lstStyle/>
          <a:p>
            <a:pPr>
              <a:spcBef>
                <a:spcPct val="50000"/>
              </a:spcBef>
            </a:pPr>
            <a:endParaRPr lang="fr-FR"/>
          </a:p>
        </p:txBody>
      </p:sp>
      <p:sp>
        <p:nvSpPr>
          <p:cNvPr id="25605" name="Text Box 6"/>
          <p:cNvSpPr txBox="1">
            <a:spLocks noChangeArrowheads="1"/>
          </p:cNvSpPr>
          <p:nvPr/>
        </p:nvSpPr>
        <p:spPr bwMode="auto">
          <a:xfrm>
            <a:off x="2209800" y="6477000"/>
            <a:ext cx="6934200" cy="274638"/>
          </a:xfrm>
          <a:prstGeom prst="rect">
            <a:avLst/>
          </a:prstGeom>
          <a:noFill/>
          <a:ln w="9525">
            <a:noFill/>
            <a:miter lim="800000"/>
            <a:headEnd/>
            <a:tailEnd/>
          </a:ln>
        </p:spPr>
        <p:txBody>
          <a:bodyPr>
            <a:prstTxWarp prst="textNoShape">
              <a:avLst/>
            </a:prstTxWarp>
            <a:spAutoFit/>
          </a:bodyPr>
          <a:lstStyle/>
          <a:p>
            <a:pPr>
              <a:spcBef>
                <a:spcPct val="50000"/>
              </a:spcBef>
            </a:pPr>
            <a:r>
              <a:rPr lang="fr-FR" sz="1200" b="1"/>
              <a:t>Le meilleur des saveurs italiennes – Halles Châtelet  Orléans- www.storiadigusto.fr – 19 octobre 2010</a:t>
            </a:r>
          </a:p>
        </p:txBody>
      </p:sp>
      <p:sp>
        <p:nvSpPr>
          <p:cNvPr id="25606" name="Text Box 7"/>
          <p:cNvSpPr txBox="1">
            <a:spLocks noChangeArrowheads="1"/>
          </p:cNvSpPr>
          <p:nvPr/>
        </p:nvSpPr>
        <p:spPr bwMode="auto">
          <a:xfrm>
            <a:off x="685800" y="1371600"/>
            <a:ext cx="7696200" cy="1570038"/>
          </a:xfrm>
          <a:prstGeom prst="rect">
            <a:avLst/>
          </a:prstGeom>
          <a:noFill/>
          <a:ln w="9525">
            <a:noFill/>
            <a:miter lim="800000"/>
            <a:headEnd/>
            <a:tailEnd/>
          </a:ln>
        </p:spPr>
        <p:txBody>
          <a:bodyPr>
            <a:prstTxWarp prst="textNoShape">
              <a:avLst/>
            </a:prstTxWarp>
            <a:spAutoFit/>
          </a:bodyPr>
          <a:lstStyle/>
          <a:p>
            <a:pPr>
              <a:spcBef>
                <a:spcPct val="50000"/>
              </a:spcBef>
            </a:pPr>
            <a:endParaRPr lang="fr-FR"/>
          </a:p>
          <a:p>
            <a:pPr>
              <a:spcBef>
                <a:spcPct val="50000"/>
              </a:spcBef>
            </a:pPr>
            <a:endParaRPr lang="fr-FR"/>
          </a:p>
          <a:p>
            <a:pPr>
              <a:spcBef>
                <a:spcPct val="50000"/>
              </a:spcBef>
            </a:pPr>
            <a:endParaRPr lang="fr-FR"/>
          </a:p>
        </p:txBody>
      </p:sp>
      <p:sp>
        <p:nvSpPr>
          <p:cNvPr id="25607" name="ZoneTexte 8"/>
          <p:cNvSpPr txBox="1">
            <a:spLocks noChangeArrowheads="1"/>
          </p:cNvSpPr>
          <p:nvPr/>
        </p:nvSpPr>
        <p:spPr bwMode="auto">
          <a:xfrm>
            <a:off x="1187450" y="1052513"/>
            <a:ext cx="7572375" cy="4154487"/>
          </a:xfrm>
          <a:prstGeom prst="rect">
            <a:avLst/>
          </a:prstGeom>
          <a:noFill/>
          <a:ln w="9525">
            <a:noFill/>
            <a:miter lim="800000"/>
            <a:headEnd/>
            <a:tailEnd/>
          </a:ln>
        </p:spPr>
        <p:txBody>
          <a:bodyPr>
            <a:prstTxWarp prst="textNoShape">
              <a:avLst/>
            </a:prstTxWarp>
            <a:spAutoFit/>
          </a:bodyPr>
          <a:lstStyle/>
          <a:p>
            <a:r>
              <a:rPr lang="fr-FR"/>
              <a:t>Une gastronomie fortement influencée par l’histoire, la géographie et le climat</a:t>
            </a:r>
          </a:p>
          <a:p>
            <a:endParaRPr lang="fr-FR"/>
          </a:p>
          <a:p>
            <a:r>
              <a:rPr lang="fr-FR"/>
              <a:t>Une cuisine simple qui valorise les ressources disponibles et met en valeur les ingrédients. </a:t>
            </a:r>
          </a:p>
          <a:p>
            <a:endParaRPr lang="fr-FR"/>
          </a:p>
          <a:p>
            <a:r>
              <a:rPr lang="fr-FR"/>
              <a:t>Quelques un des produits symboles de la gastronomie italienne (pizza, mozzarella...) viennent de ces régions...</a:t>
            </a:r>
          </a:p>
          <a:p>
            <a:endParaRPr lang="fr-FR"/>
          </a:p>
          <a:p>
            <a:endParaRPr lang="fr-FR"/>
          </a:p>
          <a:p>
            <a:endParaRPr lang="fr-F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152400" y="152400"/>
            <a:ext cx="8839200" cy="685800"/>
          </a:xfrm>
          <a:prstGeom prst="rect">
            <a:avLst/>
          </a:prstGeom>
          <a:noFill/>
          <a:ln w="9525">
            <a:noFill/>
            <a:miter lim="800000"/>
            <a:headEnd/>
            <a:tailEnd/>
          </a:ln>
        </p:spPr>
        <p:txBody>
          <a:bodyPr anchor="ctr">
            <a:prstTxWarp prst="textNoShape">
              <a:avLst/>
            </a:prstTxWarp>
          </a:bodyPr>
          <a:lstStyle/>
          <a:p>
            <a:pPr algn="ctr"/>
            <a:r>
              <a:rPr lang="fr-FR" sz="4000" b="1">
                <a:solidFill>
                  <a:schemeClr val="tx2"/>
                </a:solidFill>
              </a:rPr>
              <a:t>Merci de votre attention ... </a:t>
            </a:r>
          </a:p>
        </p:txBody>
      </p:sp>
      <p:sp>
        <p:nvSpPr>
          <p:cNvPr id="26627" name="Rectangle 3"/>
          <p:cNvSpPr>
            <a:spLocks noChangeArrowheads="1"/>
          </p:cNvSpPr>
          <p:nvPr/>
        </p:nvSpPr>
        <p:spPr bwMode="auto">
          <a:xfrm>
            <a:off x="685800" y="1981200"/>
            <a:ext cx="7772400" cy="4114800"/>
          </a:xfrm>
          <a:prstGeom prst="rect">
            <a:avLst/>
          </a:prstGeom>
          <a:noFill/>
          <a:ln w="9525">
            <a:noFill/>
            <a:miter lim="800000"/>
            <a:headEnd/>
            <a:tailEnd/>
          </a:ln>
        </p:spPr>
        <p:txBody>
          <a:bodyPr>
            <a:prstTxWarp prst="textNoShape">
              <a:avLst/>
            </a:prstTxWarp>
          </a:bodyPr>
          <a:lstStyle/>
          <a:p>
            <a:pPr marL="342900" indent="-342900">
              <a:spcBef>
                <a:spcPct val="20000"/>
              </a:spcBef>
              <a:buFontTx/>
              <a:buChar char="•"/>
            </a:pPr>
            <a:endParaRPr lang="fr-FR" sz="3200"/>
          </a:p>
          <a:p>
            <a:pPr marL="342900" indent="-342900">
              <a:spcBef>
                <a:spcPct val="20000"/>
              </a:spcBef>
              <a:buFontTx/>
              <a:buChar char="•"/>
            </a:pPr>
            <a:endParaRPr lang="fr-FR" sz="3200"/>
          </a:p>
          <a:p>
            <a:pPr marL="342900" indent="-342900">
              <a:spcBef>
                <a:spcPct val="20000"/>
              </a:spcBef>
              <a:buFontTx/>
              <a:buChar char="•"/>
            </a:pPr>
            <a:endParaRPr lang="fr-FR" sz="3200"/>
          </a:p>
        </p:txBody>
      </p:sp>
      <p:sp>
        <p:nvSpPr>
          <p:cNvPr id="26628" name="Text Box 5"/>
          <p:cNvSpPr txBox="1">
            <a:spLocks noChangeArrowheads="1"/>
          </p:cNvSpPr>
          <p:nvPr/>
        </p:nvSpPr>
        <p:spPr bwMode="auto">
          <a:xfrm>
            <a:off x="838200" y="1295400"/>
            <a:ext cx="7543800" cy="457200"/>
          </a:xfrm>
          <a:prstGeom prst="rect">
            <a:avLst/>
          </a:prstGeom>
          <a:noFill/>
          <a:ln w="9525">
            <a:noFill/>
            <a:miter lim="800000"/>
            <a:headEnd/>
            <a:tailEnd/>
          </a:ln>
        </p:spPr>
        <p:txBody>
          <a:bodyPr>
            <a:prstTxWarp prst="textNoShape">
              <a:avLst/>
            </a:prstTxWarp>
            <a:spAutoFit/>
          </a:bodyPr>
          <a:lstStyle/>
          <a:p>
            <a:pPr>
              <a:spcBef>
                <a:spcPct val="50000"/>
              </a:spcBef>
            </a:pPr>
            <a:endParaRPr lang="fr-FR"/>
          </a:p>
        </p:txBody>
      </p:sp>
      <p:sp>
        <p:nvSpPr>
          <p:cNvPr id="26629" name="Text Box 6"/>
          <p:cNvSpPr txBox="1">
            <a:spLocks noChangeArrowheads="1"/>
          </p:cNvSpPr>
          <p:nvPr/>
        </p:nvSpPr>
        <p:spPr bwMode="auto">
          <a:xfrm>
            <a:off x="2209800" y="6477000"/>
            <a:ext cx="6934200" cy="274638"/>
          </a:xfrm>
          <a:prstGeom prst="rect">
            <a:avLst/>
          </a:prstGeom>
          <a:noFill/>
          <a:ln w="9525">
            <a:noFill/>
            <a:miter lim="800000"/>
            <a:headEnd/>
            <a:tailEnd/>
          </a:ln>
        </p:spPr>
        <p:txBody>
          <a:bodyPr>
            <a:prstTxWarp prst="textNoShape">
              <a:avLst/>
            </a:prstTxWarp>
            <a:spAutoFit/>
          </a:bodyPr>
          <a:lstStyle/>
          <a:p>
            <a:pPr>
              <a:spcBef>
                <a:spcPct val="50000"/>
              </a:spcBef>
            </a:pPr>
            <a:endParaRPr lang="fr-FR" sz="1200" b="1"/>
          </a:p>
        </p:txBody>
      </p:sp>
      <p:sp>
        <p:nvSpPr>
          <p:cNvPr id="26630" name="Text Box 7"/>
          <p:cNvSpPr txBox="1">
            <a:spLocks noChangeArrowheads="1"/>
          </p:cNvSpPr>
          <p:nvPr/>
        </p:nvSpPr>
        <p:spPr bwMode="auto">
          <a:xfrm>
            <a:off x="971550" y="2917825"/>
            <a:ext cx="7543800" cy="3940175"/>
          </a:xfrm>
          <a:prstGeom prst="rect">
            <a:avLst/>
          </a:prstGeom>
          <a:noFill/>
          <a:ln w="9525">
            <a:noFill/>
            <a:miter lim="800000"/>
            <a:headEnd/>
            <a:tailEnd/>
          </a:ln>
        </p:spPr>
        <p:txBody>
          <a:bodyPr>
            <a:prstTxWarp prst="textNoShape">
              <a:avLst/>
            </a:prstTxWarp>
            <a:spAutoFit/>
          </a:bodyPr>
          <a:lstStyle/>
          <a:p>
            <a:pPr algn="ctr">
              <a:spcBef>
                <a:spcPct val="50000"/>
              </a:spcBef>
            </a:pPr>
            <a:endParaRPr lang="fr-FR" sz="2800" b="1"/>
          </a:p>
          <a:p>
            <a:pPr algn="ctr">
              <a:spcBef>
                <a:spcPct val="50000"/>
              </a:spcBef>
            </a:pPr>
            <a:r>
              <a:rPr lang="fr-FR" sz="2800" b="1"/>
              <a:t>Des questions ?</a:t>
            </a:r>
            <a:r>
              <a:rPr lang="fr-FR"/>
              <a:t> </a:t>
            </a:r>
          </a:p>
          <a:p>
            <a:pPr>
              <a:spcBef>
                <a:spcPct val="50000"/>
              </a:spcBef>
            </a:pPr>
            <a:r>
              <a:rPr lang="fr-FR"/>
              <a:t>                                 </a:t>
            </a:r>
          </a:p>
          <a:p>
            <a:pPr>
              <a:spcBef>
                <a:spcPct val="50000"/>
              </a:spcBef>
            </a:pPr>
            <a:r>
              <a:rPr lang="fr-FR"/>
              <a:t>    Storia di Gusto  Halles Châtelet – Orléans</a:t>
            </a:r>
          </a:p>
          <a:p>
            <a:pPr>
              <a:spcBef>
                <a:spcPct val="50000"/>
              </a:spcBef>
              <a:buFontTx/>
              <a:buChar char="-"/>
            </a:pPr>
            <a:r>
              <a:rPr lang="fr-FR"/>
              <a:t> Notre blog www.blog.storiadigusto.com</a:t>
            </a:r>
          </a:p>
          <a:p>
            <a:pPr>
              <a:spcBef>
                <a:spcPct val="50000"/>
              </a:spcBef>
              <a:buFontTx/>
              <a:buChar char="-"/>
            </a:pPr>
            <a:r>
              <a:rPr lang="fr-FR"/>
              <a:t> Notre site internet www.storiadigusto.fr</a:t>
            </a:r>
          </a:p>
          <a:p>
            <a:pPr>
              <a:spcBef>
                <a:spcPct val="50000"/>
              </a:spcBef>
            </a:pPr>
            <a:endParaRPr lang="fr-FR"/>
          </a:p>
        </p:txBody>
      </p:sp>
      <p:pic>
        <p:nvPicPr>
          <p:cNvPr id="8" name="Image 7" descr="magasin via del gusto (10).jpg"/>
          <p:cNvPicPr>
            <a:picLocks noChangeAspect="1"/>
          </p:cNvPicPr>
          <p:nvPr/>
        </p:nvPicPr>
        <p:blipFill>
          <a:blip r:embed="rId2" cstate="print"/>
          <a:stretch>
            <a:fillRect/>
          </a:stretch>
        </p:blipFill>
        <p:spPr>
          <a:xfrm>
            <a:off x="1763180" y="692696"/>
            <a:ext cx="5724636" cy="3816424"/>
          </a:xfrm>
          <a:prstGeom prst="rect">
            <a:avLst/>
          </a:prstGeom>
          <a:ln>
            <a:noFill/>
          </a:ln>
          <a:effectLst>
            <a:softEdge rad="112500"/>
          </a:effectLst>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098" name="Picture 4" descr="C:\Documents and Settings\HP_Propriétaire\Mes documents\Mes images\carte_regions_italie.gif"/>
          <p:cNvPicPr>
            <a:picLocks noChangeAspect="1" noChangeArrowheads="1"/>
          </p:cNvPicPr>
          <p:nvPr/>
        </p:nvPicPr>
        <p:blipFill>
          <a:blip r:embed="rId3"/>
          <a:srcRect/>
          <a:stretch>
            <a:fillRect/>
          </a:stretch>
        </p:blipFill>
        <p:spPr bwMode="auto">
          <a:xfrm>
            <a:off x="1763713" y="609600"/>
            <a:ext cx="5368925" cy="6248400"/>
          </a:xfrm>
          <a:prstGeom prst="rect">
            <a:avLst/>
          </a:prstGeom>
          <a:noFill/>
          <a:ln w="9525">
            <a:noFill/>
            <a:miter lim="800000"/>
            <a:headEnd/>
            <a:tailEnd/>
          </a:ln>
        </p:spPr>
      </p:pic>
      <p:sp>
        <p:nvSpPr>
          <p:cNvPr id="4099" name="Text Box 5"/>
          <p:cNvSpPr txBox="1">
            <a:spLocks noChangeArrowheads="1"/>
          </p:cNvSpPr>
          <p:nvPr/>
        </p:nvSpPr>
        <p:spPr bwMode="auto">
          <a:xfrm>
            <a:off x="152400" y="152400"/>
            <a:ext cx="5334000" cy="457200"/>
          </a:xfrm>
          <a:prstGeom prst="rect">
            <a:avLst/>
          </a:prstGeom>
          <a:noFill/>
          <a:ln w="9525">
            <a:noFill/>
            <a:miter lim="800000"/>
            <a:headEnd/>
            <a:tailEnd/>
          </a:ln>
        </p:spPr>
        <p:txBody>
          <a:bodyPr>
            <a:prstTxWarp prst="textNoShape">
              <a:avLst/>
            </a:prstTxWarp>
            <a:spAutoFit/>
          </a:bodyPr>
          <a:lstStyle/>
          <a:p>
            <a:pPr>
              <a:spcBef>
                <a:spcPct val="50000"/>
              </a:spcBef>
            </a:pPr>
            <a:r>
              <a:rPr lang="fr-FR"/>
              <a:t>Un peu de géographie...</a:t>
            </a:r>
          </a:p>
        </p:txBody>
      </p:sp>
      <p:sp>
        <p:nvSpPr>
          <p:cNvPr id="4100" name="Text Box 5"/>
          <p:cNvSpPr txBox="1">
            <a:spLocks noChangeArrowheads="1"/>
          </p:cNvSpPr>
          <p:nvPr/>
        </p:nvSpPr>
        <p:spPr bwMode="auto">
          <a:xfrm>
            <a:off x="609600" y="1524000"/>
            <a:ext cx="1066800" cy="457200"/>
          </a:xfrm>
          <a:prstGeom prst="rect">
            <a:avLst/>
          </a:prstGeom>
          <a:noFill/>
          <a:ln w="9525">
            <a:noFill/>
            <a:miter lim="800000"/>
            <a:headEnd/>
            <a:tailEnd/>
          </a:ln>
        </p:spPr>
        <p:txBody>
          <a:bodyPr>
            <a:prstTxWarp prst="textNoShape">
              <a:avLst/>
            </a:prstTxWarp>
            <a:spAutoFit/>
          </a:bodyPr>
          <a:lstStyle/>
          <a:p>
            <a:pPr>
              <a:spcBef>
                <a:spcPct val="50000"/>
              </a:spcBef>
            </a:pPr>
            <a:r>
              <a:rPr lang="fr-FR"/>
              <a:t>France</a:t>
            </a:r>
          </a:p>
        </p:txBody>
      </p:sp>
      <p:sp>
        <p:nvSpPr>
          <p:cNvPr id="4101" name="Text Box 6"/>
          <p:cNvSpPr txBox="1">
            <a:spLocks noChangeArrowheads="1"/>
          </p:cNvSpPr>
          <p:nvPr/>
        </p:nvSpPr>
        <p:spPr bwMode="auto">
          <a:xfrm>
            <a:off x="2438400" y="609600"/>
            <a:ext cx="1600200" cy="457200"/>
          </a:xfrm>
          <a:prstGeom prst="rect">
            <a:avLst/>
          </a:prstGeom>
          <a:noFill/>
          <a:ln w="9525">
            <a:noFill/>
            <a:miter lim="800000"/>
            <a:headEnd/>
            <a:tailEnd/>
          </a:ln>
        </p:spPr>
        <p:txBody>
          <a:bodyPr>
            <a:prstTxWarp prst="textNoShape">
              <a:avLst/>
            </a:prstTxWarp>
            <a:spAutoFit/>
          </a:bodyPr>
          <a:lstStyle/>
          <a:p>
            <a:pPr>
              <a:spcBef>
                <a:spcPct val="50000"/>
              </a:spcBef>
            </a:pPr>
            <a:endParaRPr lang="fr-FR"/>
          </a:p>
        </p:txBody>
      </p:sp>
      <p:sp>
        <p:nvSpPr>
          <p:cNvPr id="4102" name="Text Box 7"/>
          <p:cNvSpPr txBox="1">
            <a:spLocks noChangeArrowheads="1"/>
          </p:cNvSpPr>
          <p:nvPr/>
        </p:nvSpPr>
        <p:spPr bwMode="auto">
          <a:xfrm>
            <a:off x="2667000" y="609600"/>
            <a:ext cx="1219200" cy="457200"/>
          </a:xfrm>
          <a:prstGeom prst="rect">
            <a:avLst/>
          </a:prstGeom>
          <a:noFill/>
          <a:ln w="9525">
            <a:noFill/>
            <a:miter lim="800000"/>
            <a:headEnd/>
            <a:tailEnd/>
          </a:ln>
        </p:spPr>
        <p:txBody>
          <a:bodyPr>
            <a:prstTxWarp prst="textNoShape">
              <a:avLst/>
            </a:prstTxWarp>
            <a:spAutoFit/>
          </a:bodyPr>
          <a:lstStyle/>
          <a:p>
            <a:pPr>
              <a:spcBef>
                <a:spcPct val="50000"/>
              </a:spcBef>
            </a:pPr>
            <a:r>
              <a:rPr lang="fr-FR"/>
              <a:t>Suisse</a:t>
            </a:r>
          </a:p>
        </p:txBody>
      </p:sp>
      <p:sp>
        <p:nvSpPr>
          <p:cNvPr id="8" name="Ellipse 7"/>
          <p:cNvSpPr/>
          <p:nvPr/>
        </p:nvSpPr>
        <p:spPr>
          <a:xfrm>
            <a:off x="4427538" y="3789363"/>
            <a:ext cx="2665412" cy="201612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prstTxWarp prst="textNoShape">
              <a:avLst/>
            </a:prstTxWarp>
          </a:bodyPr>
          <a:lstStyle/>
          <a:p>
            <a:pPr algn="ctr"/>
            <a:endParaRPr lang="fr-FR">
              <a:solidFill>
                <a:srgbClr val="FFFFFF"/>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85800" y="152400"/>
            <a:ext cx="7772400" cy="1143000"/>
          </a:xfrm>
        </p:spPr>
        <p:txBody>
          <a:bodyPr/>
          <a:lstStyle/>
          <a:p>
            <a:pPr eaLnBrk="1" hangingPunct="1"/>
            <a:r>
              <a:rPr lang="fr-FR" sz="4000" b="1"/>
              <a:t>Une région sous influences multiples</a:t>
            </a:r>
          </a:p>
        </p:txBody>
      </p:sp>
      <p:sp>
        <p:nvSpPr>
          <p:cNvPr id="5123" name="Rectangle 3"/>
          <p:cNvSpPr>
            <a:spLocks noGrp="1" noChangeArrowheads="1"/>
          </p:cNvSpPr>
          <p:nvPr>
            <p:ph type="body" idx="1"/>
          </p:nvPr>
        </p:nvSpPr>
        <p:spPr>
          <a:xfrm>
            <a:off x="611188" y="1916113"/>
            <a:ext cx="7772400" cy="2638425"/>
          </a:xfrm>
        </p:spPr>
        <p:txBody>
          <a:bodyPr/>
          <a:lstStyle/>
          <a:p>
            <a:pPr lvl="1" eaLnBrk="1" hangingPunct="1">
              <a:lnSpc>
                <a:spcPct val="90000"/>
              </a:lnSpc>
            </a:pPr>
            <a:r>
              <a:rPr lang="fr-FR" sz="2400"/>
              <a:t>Un carrefour d’influences : lieu de passage entre l’Afrique  et l’Europe via la Sicile, une grande influence grecque, musulmane</a:t>
            </a:r>
          </a:p>
          <a:p>
            <a:pPr lvl="1" eaLnBrk="1" hangingPunct="1">
              <a:lnSpc>
                <a:spcPct val="90000"/>
              </a:lnSpc>
            </a:pPr>
            <a:r>
              <a:rPr lang="fr-FR" sz="2400"/>
              <a:t>Une région sous l’influence de gouvernements variés au cours de l’histoire</a:t>
            </a:r>
          </a:p>
          <a:p>
            <a:pPr lvl="1" eaLnBrk="1" hangingPunct="1">
              <a:lnSpc>
                <a:spcPct val="90000"/>
              </a:lnSpc>
            </a:pPr>
            <a:r>
              <a:rPr lang="fr-FR" sz="2400"/>
              <a:t>Une géographie et un climat plutôt arides, des terres pauvres</a:t>
            </a:r>
          </a:p>
          <a:p>
            <a:pPr lvl="1" eaLnBrk="1" hangingPunct="1">
              <a:lnSpc>
                <a:spcPct val="90000"/>
              </a:lnSpc>
            </a:pPr>
            <a:r>
              <a:rPr lang="fr-FR" sz="2400"/>
              <a:t>Une grande longueur de côte</a:t>
            </a:r>
          </a:p>
          <a:p>
            <a:pPr lvl="1" eaLnBrk="1" hangingPunct="1">
              <a:lnSpc>
                <a:spcPct val="90000"/>
              </a:lnSpc>
              <a:buFontTx/>
              <a:buNone/>
            </a:pPr>
            <a:endParaRPr lang="fr-FR" sz="2400"/>
          </a:p>
        </p:txBody>
      </p:sp>
      <p:sp>
        <p:nvSpPr>
          <p:cNvPr id="5124" name="Text Box 7"/>
          <p:cNvSpPr txBox="1">
            <a:spLocks noChangeArrowheads="1"/>
          </p:cNvSpPr>
          <p:nvPr/>
        </p:nvSpPr>
        <p:spPr bwMode="auto">
          <a:xfrm>
            <a:off x="838200" y="1295400"/>
            <a:ext cx="7543800" cy="457200"/>
          </a:xfrm>
          <a:prstGeom prst="rect">
            <a:avLst/>
          </a:prstGeom>
          <a:noFill/>
          <a:ln w="9525">
            <a:noFill/>
            <a:miter lim="800000"/>
            <a:headEnd/>
            <a:tailEnd/>
          </a:ln>
        </p:spPr>
        <p:txBody>
          <a:bodyPr>
            <a:prstTxWarp prst="textNoShape">
              <a:avLst/>
            </a:prstTxWarp>
            <a:spAutoFit/>
          </a:bodyPr>
          <a:lstStyle/>
          <a:p>
            <a:pPr>
              <a:spcBef>
                <a:spcPct val="50000"/>
              </a:spcBef>
            </a:pPr>
            <a:endParaRPr lang="fr-FR"/>
          </a:p>
        </p:txBody>
      </p:sp>
      <p:sp>
        <p:nvSpPr>
          <p:cNvPr id="5125" name="Text Box 9"/>
          <p:cNvSpPr txBox="1">
            <a:spLocks noChangeArrowheads="1"/>
          </p:cNvSpPr>
          <p:nvPr/>
        </p:nvSpPr>
        <p:spPr bwMode="auto">
          <a:xfrm>
            <a:off x="2209800" y="6477000"/>
            <a:ext cx="6934200" cy="274638"/>
          </a:xfrm>
          <a:prstGeom prst="rect">
            <a:avLst/>
          </a:prstGeom>
          <a:noFill/>
          <a:ln w="9525">
            <a:noFill/>
            <a:miter lim="800000"/>
            <a:headEnd/>
            <a:tailEnd/>
          </a:ln>
        </p:spPr>
        <p:txBody>
          <a:bodyPr>
            <a:prstTxWarp prst="textNoShape">
              <a:avLst/>
            </a:prstTxWarp>
            <a:spAutoFit/>
          </a:bodyPr>
          <a:lstStyle/>
          <a:p>
            <a:pPr>
              <a:spcBef>
                <a:spcPct val="50000"/>
              </a:spcBef>
            </a:pPr>
            <a:r>
              <a:rPr lang="fr-FR" sz="1200" b="1"/>
              <a:t>Le meilleur des saveurs italiennes – Halles Châtelet  Orléans- www.storiadigusto.fr - 19 octobre 2010</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146" name="Titre 1"/>
          <p:cNvSpPr>
            <a:spLocks noGrp="1"/>
          </p:cNvSpPr>
          <p:nvPr>
            <p:ph type="title"/>
          </p:nvPr>
        </p:nvSpPr>
        <p:spPr/>
        <p:txBody>
          <a:bodyPr/>
          <a:lstStyle/>
          <a:p>
            <a:r>
              <a:rPr lang="fr-FR"/>
              <a:t>Une cuisine à l’image de la région</a:t>
            </a:r>
          </a:p>
        </p:txBody>
      </p:sp>
      <p:sp>
        <p:nvSpPr>
          <p:cNvPr id="6147" name="Espace réservé du contenu 2"/>
          <p:cNvSpPr>
            <a:spLocks noGrp="1"/>
          </p:cNvSpPr>
          <p:nvPr>
            <p:ph idx="1"/>
          </p:nvPr>
        </p:nvSpPr>
        <p:spPr>
          <a:xfrm>
            <a:off x="685800" y="1981200"/>
            <a:ext cx="8207375" cy="4114800"/>
          </a:xfrm>
        </p:spPr>
        <p:txBody>
          <a:bodyPr/>
          <a:lstStyle/>
          <a:p>
            <a:r>
              <a:rPr lang="fr-FR"/>
              <a:t>Chaque région a des spécialités liées à son histoire et sa géographie</a:t>
            </a:r>
          </a:p>
          <a:p>
            <a:r>
              <a:rPr lang="fr-FR"/>
              <a:t>Une cuisine simple faite à partir d’ingrédients locaux, de saison</a:t>
            </a:r>
          </a:p>
          <a:p>
            <a:r>
              <a:rPr lang="fr-FR"/>
              <a:t>Une grande importance est accordée aux ressources maritimes</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170" name="Rectangle 6"/>
          <p:cNvSpPr>
            <a:spLocks noChangeArrowheads="1"/>
          </p:cNvSpPr>
          <p:nvPr/>
        </p:nvSpPr>
        <p:spPr bwMode="auto">
          <a:xfrm>
            <a:off x="152400" y="152400"/>
            <a:ext cx="8839200" cy="1143000"/>
          </a:xfrm>
          <a:prstGeom prst="rect">
            <a:avLst/>
          </a:prstGeom>
          <a:noFill/>
          <a:ln w="9525">
            <a:noFill/>
            <a:miter lim="800000"/>
            <a:headEnd/>
            <a:tailEnd/>
          </a:ln>
        </p:spPr>
        <p:txBody>
          <a:bodyPr anchor="ctr">
            <a:prstTxWarp prst="textNoShape">
              <a:avLst/>
            </a:prstTxWarp>
          </a:bodyPr>
          <a:lstStyle/>
          <a:p>
            <a:pPr algn="ctr"/>
            <a:r>
              <a:rPr lang="fr-FR" sz="4000" b="1">
                <a:solidFill>
                  <a:schemeClr val="tx2"/>
                </a:solidFill>
              </a:rPr>
              <a:t>Les grands classiques du Sud</a:t>
            </a:r>
          </a:p>
        </p:txBody>
      </p:sp>
      <p:sp>
        <p:nvSpPr>
          <p:cNvPr id="7171" name="Rectangle 7"/>
          <p:cNvSpPr>
            <a:spLocks noChangeArrowheads="1"/>
          </p:cNvSpPr>
          <p:nvPr/>
        </p:nvSpPr>
        <p:spPr bwMode="auto">
          <a:xfrm>
            <a:off x="609600" y="1600200"/>
            <a:ext cx="7772400" cy="4114800"/>
          </a:xfrm>
          <a:prstGeom prst="rect">
            <a:avLst/>
          </a:prstGeom>
          <a:noFill/>
          <a:ln w="9525">
            <a:noFill/>
            <a:miter lim="800000"/>
            <a:headEnd/>
            <a:tailEnd/>
          </a:ln>
        </p:spPr>
        <p:txBody>
          <a:bodyPr>
            <a:prstTxWarp prst="textNoShape">
              <a:avLst/>
            </a:prstTxWarp>
          </a:bodyPr>
          <a:lstStyle/>
          <a:p>
            <a:pPr marL="342900" indent="-342900">
              <a:spcBef>
                <a:spcPct val="20000"/>
              </a:spcBef>
              <a:buFontTx/>
              <a:buChar char="•"/>
            </a:pPr>
            <a:r>
              <a:rPr lang="fr-FR" sz="3200"/>
              <a:t>Les pâtes</a:t>
            </a:r>
          </a:p>
          <a:p>
            <a:pPr marL="342900" indent="-342900">
              <a:spcBef>
                <a:spcPct val="20000"/>
              </a:spcBef>
              <a:buFontTx/>
              <a:buChar char="•"/>
            </a:pPr>
            <a:r>
              <a:rPr lang="fr-FR" sz="3200"/>
              <a:t>L’huile d’olive</a:t>
            </a:r>
          </a:p>
          <a:p>
            <a:pPr marL="342900" indent="-342900">
              <a:spcBef>
                <a:spcPct val="20000"/>
              </a:spcBef>
              <a:buFontTx/>
              <a:buChar char="•"/>
            </a:pPr>
            <a:r>
              <a:rPr lang="fr-FR" sz="3200"/>
              <a:t>Le vin</a:t>
            </a:r>
          </a:p>
          <a:p>
            <a:pPr marL="342900" indent="-342900">
              <a:spcBef>
                <a:spcPct val="20000"/>
              </a:spcBef>
              <a:buFontTx/>
              <a:buChar char="•"/>
            </a:pPr>
            <a:r>
              <a:rPr lang="fr-FR" sz="3200"/>
              <a:t>Le fromage</a:t>
            </a:r>
          </a:p>
          <a:p>
            <a:pPr marL="342900" indent="-342900">
              <a:spcBef>
                <a:spcPct val="20000"/>
              </a:spcBef>
              <a:buFontTx/>
              <a:buChar char="•"/>
            </a:pPr>
            <a:r>
              <a:rPr lang="fr-FR" sz="3200"/>
              <a:t>Le poisson</a:t>
            </a:r>
          </a:p>
          <a:p>
            <a:pPr marL="342900" indent="-342900">
              <a:spcBef>
                <a:spcPct val="20000"/>
              </a:spcBef>
              <a:buFontTx/>
              <a:buChar char="•"/>
            </a:pPr>
            <a:r>
              <a:rPr lang="fr-FR" sz="3200"/>
              <a:t>Les légumes</a:t>
            </a:r>
          </a:p>
          <a:p>
            <a:pPr marL="342900" indent="-342900">
              <a:spcBef>
                <a:spcPct val="20000"/>
              </a:spcBef>
              <a:buFontTx/>
              <a:buChar char="•"/>
            </a:pPr>
            <a:r>
              <a:rPr lang="fr-FR" sz="3200"/>
              <a:t>Les pâtisseries</a:t>
            </a:r>
          </a:p>
          <a:p>
            <a:pPr marL="342900" indent="-342900">
              <a:spcBef>
                <a:spcPct val="20000"/>
              </a:spcBef>
              <a:buFontTx/>
              <a:buChar char="•"/>
            </a:pPr>
            <a:endParaRPr lang="fr-FR" sz="3200"/>
          </a:p>
          <a:p>
            <a:pPr marL="342900" indent="-342900">
              <a:spcBef>
                <a:spcPct val="20000"/>
              </a:spcBef>
              <a:buFontTx/>
              <a:buChar char="•"/>
            </a:pPr>
            <a:endParaRPr lang="fr-FR" sz="3200"/>
          </a:p>
        </p:txBody>
      </p:sp>
      <p:sp>
        <p:nvSpPr>
          <p:cNvPr id="7172" name="Text Box 9"/>
          <p:cNvSpPr txBox="1">
            <a:spLocks noChangeArrowheads="1"/>
          </p:cNvSpPr>
          <p:nvPr/>
        </p:nvSpPr>
        <p:spPr bwMode="auto">
          <a:xfrm>
            <a:off x="838200" y="1295400"/>
            <a:ext cx="7543800" cy="457200"/>
          </a:xfrm>
          <a:prstGeom prst="rect">
            <a:avLst/>
          </a:prstGeom>
          <a:noFill/>
          <a:ln w="9525">
            <a:noFill/>
            <a:miter lim="800000"/>
            <a:headEnd/>
            <a:tailEnd/>
          </a:ln>
        </p:spPr>
        <p:txBody>
          <a:bodyPr>
            <a:prstTxWarp prst="textNoShape">
              <a:avLst/>
            </a:prstTxWarp>
            <a:spAutoFit/>
          </a:bodyPr>
          <a:lstStyle/>
          <a:p>
            <a:pPr>
              <a:spcBef>
                <a:spcPct val="50000"/>
              </a:spcBef>
            </a:pPr>
            <a:endParaRPr lang="fr-FR"/>
          </a:p>
        </p:txBody>
      </p:sp>
      <p:sp>
        <p:nvSpPr>
          <p:cNvPr id="7173" name="Text Box 10"/>
          <p:cNvSpPr txBox="1">
            <a:spLocks noChangeArrowheads="1"/>
          </p:cNvSpPr>
          <p:nvPr/>
        </p:nvSpPr>
        <p:spPr bwMode="auto">
          <a:xfrm>
            <a:off x="2209800" y="6477000"/>
            <a:ext cx="6934200" cy="274638"/>
          </a:xfrm>
          <a:prstGeom prst="rect">
            <a:avLst/>
          </a:prstGeom>
          <a:noFill/>
          <a:ln w="9525">
            <a:noFill/>
            <a:miter lim="800000"/>
            <a:headEnd/>
            <a:tailEnd/>
          </a:ln>
        </p:spPr>
        <p:txBody>
          <a:bodyPr>
            <a:prstTxWarp prst="textNoShape">
              <a:avLst/>
            </a:prstTxWarp>
            <a:spAutoFit/>
          </a:bodyPr>
          <a:lstStyle/>
          <a:p>
            <a:pPr>
              <a:spcBef>
                <a:spcPct val="50000"/>
              </a:spcBef>
            </a:pPr>
            <a:r>
              <a:rPr lang="fr-FR" sz="1200" b="1"/>
              <a:t>Le meilleur des saveurs italiennes – Halles Châtelet  Orléans- www.storiadigusto.fr – 19 octobre 2010</a:t>
            </a:r>
          </a:p>
        </p:txBody>
      </p:sp>
      <p:pic>
        <p:nvPicPr>
          <p:cNvPr id="7" name="Image 6" descr="DSC00853.JPG"/>
          <p:cNvPicPr>
            <a:picLocks noChangeAspect="1"/>
          </p:cNvPicPr>
          <p:nvPr/>
        </p:nvPicPr>
        <p:blipFill>
          <a:blip r:embed="rId3" cstate="screen"/>
          <a:stretch>
            <a:fillRect/>
          </a:stretch>
        </p:blipFill>
        <p:spPr>
          <a:xfrm>
            <a:off x="4644008" y="2132856"/>
            <a:ext cx="3515883" cy="2636912"/>
          </a:xfrm>
          <a:prstGeom prst="rect">
            <a:avLst/>
          </a:prstGeom>
          <a:ln>
            <a:noFill/>
          </a:ln>
          <a:effectLst>
            <a:softEdge rad="112500"/>
          </a:effectLst>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194" name="Titre 1"/>
          <p:cNvSpPr>
            <a:spLocks noGrp="1"/>
          </p:cNvSpPr>
          <p:nvPr>
            <p:ph type="title"/>
          </p:nvPr>
        </p:nvSpPr>
        <p:spPr>
          <a:xfrm>
            <a:off x="611188" y="0"/>
            <a:ext cx="7772400" cy="1143000"/>
          </a:xfrm>
        </p:spPr>
        <p:txBody>
          <a:bodyPr/>
          <a:lstStyle/>
          <a:p>
            <a:r>
              <a:rPr lang="fr-FR"/>
              <a:t>Les pâtes</a:t>
            </a:r>
          </a:p>
        </p:txBody>
      </p:sp>
      <p:sp>
        <p:nvSpPr>
          <p:cNvPr id="8195" name="Espace réservé du contenu 2"/>
          <p:cNvSpPr>
            <a:spLocks noGrp="1"/>
          </p:cNvSpPr>
          <p:nvPr>
            <p:ph idx="1"/>
          </p:nvPr>
        </p:nvSpPr>
        <p:spPr>
          <a:xfrm>
            <a:off x="755650" y="981075"/>
            <a:ext cx="7772400" cy="4114800"/>
          </a:xfrm>
        </p:spPr>
        <p:txBody>
          <a:bodyPr/>
          <a:lstStyle/>
          <a:p>
            <a:r>
              <a:rPr lang="fr-FR" sz="2400"/>
              <a:t>Une histoire qui commence avec les étrusques qui font de la pâte à lasagnes</a:t>
            </a:r>
          </a:p>
          <a:p>
            <a:r>
              <a:rPr lang="fr-FR" sz="2400"/>
              <a:t>Dans la Rome antique, il est fait mention de pâtes fraîches par Horace dans les Satyres. C’est un mets pour les riches</a:t>
            </a:r>
          </a:p>
          <a:p>
            <a:r>
              <a:rPr lang="fr-FR" sz="2400"/>
              <a:t>L’idée des pâtes sèches a été dévelopée par les Arabes pour les conserver plus longtemps. A partir de la 2è moitié du Moyen Age, diffusion de différents types de pâtes. C’est la nourriture des pauvres. </a:t>
            </a:r>
          </a:p>
          <a:p>
            <a:r>
              <a:rPr lang="fr-FR" sz="2400"/>
              <a:t>Au XIXè, redevient un plat de choix pour l’aristocratie (augmentation du nombre de formes, mais surtout consommation avec des tomates)</a:t>
            </a:r>
          </a:p>
          <a:p>
            <a:r>
              <a:rPr lang="fr-FR" sz="2400"/>
              <a:t>Garibaldi et son expédition des 1000 en 1860 aurait fait remonter les pâtes dans le nord</a:t>
            </a:r>
          </a:p>
          <a:p>
            <a:r>
              <a:rPr lang="fr-FR" sz="2400"/>
              <a:t>A chaque sauce, sa pâte...</a:t>
            </a:r>
          </a:p>
        </p:txBody>
      </p:sp>
      <p:pic>
        <p:nvPicPr>
          <p:cNvPr id="4" name="Image 3" descr="DSC00912.JPG"/>
          <p:cNvPicPr>
            <a:picLocks noChangeAspect="1"/>
          </p:cNvPicPr>
          <p:nvPr/>
        </p:nvPicPr>
        <p:blipFill>
          <a:blip r:embed="rId2" cstate="screen"/>
          <a:stretch>
            <a:fillRect/>
          </a:stretch>
        </p:blipFill>
        <p:spPr>
          <a:xfrm>
            <a:off x="6804248" y="5661248"/>
            <a:ext cx="1403648" cy="1052736"/>
          </a:xfrm>
          <a:prstGeom prst="rect">
            <a:avLst/>
          </a:prstGeom>
          <a:ln>
            <a:noFill/>
          </a:ln>
          <a:effectLst>
            <a:softEdge rad="112500"/>
          </a:effectLst>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218" name="Titre 1"/>
          <p:cNvSpPr>
            <a:spLocks noGrp="1"/>
          </p:cNvSpPr>
          <p:nvPr>
            <p:ph type="title"/>
          </p:nvPr>
        </p:nvSpPr>
        <p:spPr>
          <a:xfrm>
            <a:off x="684213" y="188913"/>
            <a:ext cx="7772400" cy="1143000"/>
          </a:xfrm>
        </p:spPr>
        <p:txBody>
          <a:bodyPr/>
          <a:lstStyle/>
          <a:p>
            <a:r>
              <a:rPr lang="fr-FR"/>
              <a:t>Les pâtes dans le sud...</a:t>
            </a:r>
          </a:p>
        </p:txBody>
      </p:sp>
      <p:sp>
        <p:nvSpPr>
          <p:cNvPr id="9219" name="Espace réservé du contenu 2"/>
          <p:cNvSpPr>
            <a:spLocks noGrp="1"/>
          </p:cNvSpPr>
          <p:nvPr>
            <p:ph idx="1"/>
          </p:nvPr>
        </p:nvSpPr>
        <p:spPr>
          <a:xfrm>
            <a:off x="684213" y="1341438"/>
            <a:ext cx="7772400" cy="4114800"/>
          </a:xfrm>
        </p:spPr>
        <p:txBody>
          <a:bodyPr/>
          <a:lstStyle/>
          <a:p>
            <a:r>
              <a:rPr lang="fr-FR" sz="2400"/>
              <a:t>La région de Naples (Cicciano, Gragnano et Torre Anunziata) regroupe de nombreuses fabriques de pâtes. </a:t>
            </a:r>
          </a:p>
          <a:p>
            <a:pPr>
              <a:buFontTx/>
              <a:buNone/>
            </a:pPr>
            <a:r>
              <a:rPr lang="fr-FR" sz="2400"/>
              <a:t>	Les fusilli (autrefois roulés autour d’une aiguille de fer) sont typiques de Campanie.</a:t>
            </a:r>
          </a:p>
          <a:p>
            <a:pPr>
              <a:buFontTx/>
              <a:buNone/>
            </a:pPr>
            <a:r>
              <a:rPr lang="fr-FR" sz="2400"/>
              <a:t>	Les recettes traditionnelles sont à base de tomates ou de fruits de mer / poisson (sur les côtes).</a:t>
            </a:r>
          </a:p>
          <a:p>
            <a:r>
              <a:rPr lang="fr-FR" sz="2400"/>
              <a:t>Les Pouilles sont également une région de production avec quelques spécialités locales (les orecchiette).</a:t>
            </a:r>
          </a:p>
          <a:p>
            <a:pPr>
              <a:buFontTx/>
              <a:buNone/>
            </a:pPr>
            <a:r>
              <a:rPr lang="fr-FR" sz="2400"/>
              <a:t>	Les recettes traditionnelles sont à base de légumes.</a:t>
            </a:r>
          </a:p>
        </p:txBody>
      </p:sp>
      <p:pic>
        <p:nvPicPr>
          <p:cNvPr id="4" name="Image 3" descr="DSC00914.JPG"/>
          <p:cNvPicPr>
            <a:picLocks noChangeAspect="1"/>
          </p:cNvPicPr>
          <p:nvPr/>
        </p:nvPicPr>
        <p:blipFill>
          <a:blip r:embed="rId2" cstate="screen"/>
          <a:stretch>
            <a:fillRect/>
          </a:stretch>
        </p:blipFill>
        <p:spPr>
          <a:xfrm>
            <a:off x="3275856" y="5301208"/>
            <a:ext cx="1835696" cy="1376772"/>
          </a:xfrm>
          <a:prstGeom prst="rect">
            <a:avLst/>
          </a:prstGeom>
          <a:ln>
            <a:noFill/>
          </a:ln>
          <a:effectLst>
            <a:softEdge rad="112500"/>
          </a:effectLst>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242" name="Titre 1"/>
          <p:cNvSpPr>
            <a:spLocks noGrp="1"/>
          </p:cNvSpPr>
          <p:nvPr>
            <p:ph type="title"/>
          </p:nvPr>
        </p:nvSpPr>
        <p:spPr/>
        <p:txBody>
          <a:bodyPr/>
          <a:lstStyle/>
          <a:p>
            <a:r>
              <a:rPr lang="fr-FR"/>
              <a:t>La Campanie</a:t>
            </a:r>
          </a:p>
        </p:txBody>
      </p:sp>
      <p:sp>
        <p:nvSpPr>
          <p:cNvPr id="10243" name="Espace réservé du contenu 2"/>
          <p:cNvSpPr>
            <a:spLocks noGrp="1"/>
          </p:cNvSpPr>
          <p:nvPr>
            <p:ph idx="1"/>
          </p:nvPr>
        </p:nvSpPr>
        <p:spPr/>
        <p:txBody>
          <a:bodyPr/>
          <a:lstStyle/>
          <a:p>
            <a:r>
              <a:rPr lang="fr-FR"/>
              <a:t>Les grands classiques : </a:t>
            </a:r>
          </a:p>
          <a:p>
            <a:pPr lvl="1"/>
            <a:r>
              <a:rPr lang="fr-FR"/>
              <a:t>la pizza</a:t>
            </a:r>
          </a:p>
          <a:p>
            <a:pPr lvl="1"/>
            <a:r>
              <a:rPr lang="fr-FR"/>
              <a:t>la mozzarella</a:t>
            </a:r>
          </a:p>
          <a:p>
            <a:pPr lvl="1"/>
            <a:r>
              <a:rPr lang="fr-FR"/>
              <a:t>les vins</a:t>
            </a:r>
          </a:p>
          <a:p>
            <a:r>
              <a:rPr lang="fr-FR"/>
              <a:t>Des spécialités plus originales</a:t>
            </a:r>
          </a:p>
          <a:p>
            <a:pPr lvl="1"/>
            <a:r>
              <a:rPr lang="fr-FR"/>
              <a:t>les liqueurs</a:t>
            </a:r>
          </a:p>
          <a:p>
            <a:pPr lvl="1"/>
            <a:r>
              <a:rPr lang="fr-FR"/>
              <a:t>les desserts</a:t>
            </a:r>
          </a:p>
          <a:p>
            <a:pPr lvl="1"/>
            <a:endParaRPr lang="fr-FR"/>
          </a:p>
        </p:txBody>
      </p:sp>
      <p:pic>
        <p:nvPicPr>
          <p:cNvPr id="4" name="Image 3" descr="DSC00902.JPG"/>
          <p:cNvPicPr>
            <a:picLocks noChangeAspect="1"/>
          </p:cNvPicPr>
          <p:nvPr/>
        </p:nvPicPr>
        <p:blipFill>
          <a:blip r:embed="rId2" cstate="screen"/>
          <a:stretch>
            <a:fillRect/>
          </a:stretch>
        </p:blipFill>
        <p:spPr>
          <a:xfrm>
            <a:off x="5508104" y="2060848"/>
            <a:ext cx="2843808" cy="2132856"/>
          </a:xfrm>
          <a:prstGeom prst="rect">
            <a:avLst/>
          </a:prstGeom>
          <a:ln>
            <a:noFill/>
          </a:ln>
          <a:effectLst>
            <a:softEdge rad="112500"/>
          </a:effectLst>
        </p:spPr>
      </p:pic>
    </p:spTree>
  </p:cSld>
  <p:clrMapOvr>
    <a:masterClrMapping/>
  </p:clrMapOvr>
</p:sld>
</file>

<file path=ppt/theme/theme1.xml><?xml version="1.0" encoding="utf-8"?>
<a:theme xmlns:a="http://schemas.openxmlformats.org/drawingml/2006/main" name="Modèle par défaut">
  <a:themeElements>
    <a:clrScheme name="Modèle par défaut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Modèle par défaut">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dèle par défaut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odèle par défau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Modèle par défaut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2243</TotalTime>
  <Words>1503</Words>
  <Application>Microsoft Office PowerPoint</Application>
  <PresentationFormat>Présentation à l'écran (4:3)</PresentationFormat>
  <Paragraphs>175</Paragraphs>
  <Slides>25</Slides>
  <Notes>9</Notes>
  <HiddenSlides>0</HiddenSlides>
  <MMClips>0</MMClips>
  <ScaleCrop>false</ScaleCrop>
  <HeadingPairs>
    <vt:vector size="6" baseType="variant">
      <vt:variant>
        <vt:lpstr>Polices utilisées</vt:lpstr>
      </vt:variant>
      <vt:variant>
        <vt:i4>3</vt:i4>
      </vt:variant>
      <vt:variant>
        <vt:lpstr>Modèle de conception</vt:lpstr>
      </vt:variant>
      <vt:variant>
        <vt:i4>1</vt:i4>
      </vt:variant>
      <vt:variant>
        <vt:lpstr>Titres des diapositives</vt:lpstr>
      </vt:variant>
      <vt:variant>
        <vt:i4>25</vt:i4>
      </vt:variant>
    </vt:vector>
  </HeadingPairs>
  <TitlesOfParts>
    <vt:vector size="29" baseType="lpstr">
      <vt:lpstr>Times New Roman</vt:lpstr>
      <vt:lpstr>Arial</vt:lpstr>
      <vt:lpstr>Calibri</vt:lpstr>
      <vt:lpstr>Modèle par défaut</vt:lpstr>
      <vt:lpstr>La gastronomie de l’Italie du Sud</vt:lpstr>
      <vt:lpstr>Diapositive 2</vt:lpstr>
      <vt:lpstr>Diapositive 3</vt:lpstr>
      <vt:lpstr>Une région sous influences multiples</vt:lpstr>
      <vt:lpstr>Une cuisine à l’image de la région</vt:lpstr>
      <vt:lpstr>Diapositive 6</vt:lpstr>
      <vt:lpstr>Les pâtes</vt:lpstr>
      <vt:lpstr>Les pâtes dans le sud...</vt:lpstr>
      <vt:lpstr>La Campanie</vt:lpstr>
      <vt:lpstr>La pizza</vt:lpstr>
      <vt:lpstr>La mozzarella</vt:lpstr>
      <vt:lpstr>Des vins qui gagnent à être connus</vt:lpstr>
      <vt:lpstr>Les poissons et fruits de mer</vt:lpstr>
      <vt:lpstr>Les spécialités de friture</vt:lpstr>
      <vt:lpstr>Une grande variété de liqueurs</vt:lpstr>
      <vt:lpstr>Diapositive 16</vt:lpstr>
      <vt:lpstr>Basilicate &amp; Calabre</vt:lpstr>
      <vt:lpstr>Basilicate &amp; Calabre</vt:lpstr>
      <vt:lpstr>Les Pouilles</vt:lpstr>
      <vt:lpstr>Diapositive 20</vt:lpstr>
      <vt:lpstr>Diapositive 21</vt:lpstr>
      <vt:lpstr>Diapositive 22</vt:lpstr>
      <vt:lpstr>Diapositive 23</vt:lpstr>
      <vt:lpstr>Diapositive 24</vt:lpstr>
      <vt:lpstr>Diapositive 25</vt:lpstr>
    </vt:vector>
  </TitlesOfParts>
  <LinksUpToDate>false</LinksUpToDate>
  <SharedDoc>false</SharedDoc>
  <HyperlinksChanged>false</HyperlinksChanged>
  <AppVersion>12.0256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  -  Les richesses  de la  gastronomie piémontaise</dc:title>
  <dc:creator>nous</dc:creator>
  <cp:keywords/>
  <cp:lastModifiedBy>Claude VIVIANI</cp:lastModifiedBy>
  <cp:revision>116</cp:revision>
  <dcterms:created xsi:type="dcterms:W3CDTF">2010-10-28T12:37:06Z</dcterms:created>
  <dcterms:modified xsi:type="dcterms:W3CDTF">2010-10-28T12:38:34Z</dcterms:modified>
</cp:coreProperties>
</file>